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1"/>
  </p:notesMasterIdLst>
  <p:sldIdLst>
    <p:sldId id="1639" r:id="rId5"/>
    <p:sldId id="1640" r:id="rId6"/>
    <p:sldId id="1646" r:id="rId7"/>
    <p:sldId id="1647" r:id="rId8"/>
    <p:sldId id="290" r:id="rId9"/>
    <p:sldId id="1634" r:id="rId10"/>
    <p:sldId id="1072" r:id="rId11"/>
    <p:sldId id="1073" r:id="rId12"/>
    <p:sldId id="1556" r:id="rId13"/>
    <p:sldId id="1582" r:id="rId14"/>
    <p:sldId id="1289" r:id="rId15"/>
    <p:sldId id="1419" r:id="rId16"/>
    <p:sldId id="1583" r:id="rId17"/>
    <p:sldId id="1557" r:id="rId18"/>
    <p:sldId id="1215" r:id="rId19"/>
    <p:sldId id="1160" r:id="rId20"/>
    <p:sldId id="1577" r:id="rId21"/>
    <p:sldId id="1135" r:id="rId22"/>
    <p:sldId id="1208" r:id="rId23"/>
    <p:sldId id="1205" r:id="rId24"/>
    <p:sldId id="1262" r:id="rId25"/>
    <p:sldId id="1168" r:id="rId26"/>
    <p:sldId id="1165" r:id="rId27"/>
    <p:sldId id="1263" r:id="rId28"/>
    <p:sldId id="1264" r:id="rId29"/>
    <p:sldId id="1558" r:id="rId30"/>
    <p:sldId id="1259" r:id="rId31"/>
    <p:sldId id="1152" r:id="rId32"/>
    <p:sldId id="1126" r:id="rId33"/>
    <p:sldId id="267" r:id="rId34"/>
    <p:sldId id="1260" r:id="rId35"/>
    <p:sldId id="1578" r:id="rId36"/>
    <p:sldId id="1204" r:id="rId37"/>
    <p:sldId id="1127" r:id="rId38"/>
    <p:sldId id="1162" r:id="rId39"/>
    <p:sldId id="1130" r:id="rId40"/>
    <p:sldId id="1199" r:id="rId41"/>
    <p:sldId id="1131" r:id="rId42"/>
    <p:sldId id="1201" r:id="rId43"/>
    <p:sldId id="1128" r:id="rId44"/>
    <p:sldId id="1202" r:id="rId45"/>
    <p:sldId id="1203" r:id="rId46"/>
    <p:sldId id="1104" r:id="rId47"/>
    <p:sldId id="1589" r:id="rId48"/>
    <p:sldId id="1370" r:id="rId49"/>
    <p:sldId id="1560" r:id="rId50"/>
    <p:sldId id="1580" r:id="rId51"/>
    <p:sldId id="1290" r:id="rId52"/>
    <p:sldId id="1584" r:id="rId53"/>
    <p:sldId id="1585" r:id="rId54"/>
    <p:sldId id="1586" r:id="rId55"/>
    <p:sldId id="1256" r:id="rId56"/>
    <p:sldId id="1588" r:id="rId57"/>
    <p:sldId id="1194" r:id="rId58"/>
    <p:sldId id="1561" r:id="rId59"/>
    <p:sldId id="1185" r:id="rId60"/>
    <p:sldId id="318" r:id="rId61"/>
    <p:sldId id="1223" r:id="rId62"/>
    <p:sldId id="321" r:id="rId63"/>
    <p:sldId id="1592" r:id="rId64"/>
    <p:sldId id="1154" r:id="rId65"/>
    <p:sldId id="1591" r:id="rId66"/>
    <p:sldId id="1155" r:id="rId67"/>
    <p:sldId id="1226" r:id="rId68"/>
    <p:sldId id="1248" r:id="rId69"/>
    <p:sldId id="1249" r:id="rId70"/>
    <p:sldId id="1134" r:id="rId71"/>
    <p:sldId id="1188" r:id="rId72"/>
    <p:sldId id="1156" r:id="rId73"/>
    <p:sldId id="1258" r:id="rId74"/>
    <p:sldId id="1187" r:id="rId75"/>
    <p:sldId id="1190" r:id="rId76"/>
    <p:sldId id="1648" r:id="rId77"/>
    <p:sldId id="1283" r:id="rId78"/>
    <p:sldId id="1220" r:id="rId79"/>
    <p:sldId id="1074" r:id="rId8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 Educational Ressource" id="{1576214C-41D1-470E-BD08-6C29F8E0A86E}">
          <p14:sldIdLst>
            <p14:sldId id="1639"/>
            <p14:sldId id="1640"/>
          </p14:sldIdLst>
        </p14:section>
        <p14:section name="Gesamtübersicht" id="{C3D09B10-DFE8-4475-B6D9-648DC3E0422A}">
          <p14:sldIdLst>
            <p14:sldId id="1646"/>
          </p14:sldIdLst>
        </p14:section>
        <p14:section name="Workshop 2" id="{3F55005B-B7F6-4EDF-975D-5F5197616038}">
          <p14:sldIdLst>
            <p14:sldId id="1647"/>
          </p14:sldIdLst>
        </p14:section>
        <p14:section name="Begrüßung, Agenda, Ziele" id="{604D6478-7DF6-4806-8C75-0CAD540EEB5E}">
          <p14:sldIdLst>
            <p14:sldId id="290"/>
            <p14:sldId id="1634"/>
            <p14:sldId id="1072"/>
            <p14:sldId id="1073"/>
          </p14:sldIdLst>
        </p14:section>
        <p14:section name="Rückblick &amp; Ergebnisse Speiseplanung" id="{A2E269B9-46DC-4C3C-8926-9B67002D04AE}">
          <p14:sldIdLst>
            <p14:sldId id="1556"/>
            <p14:sldId id="1582"/>
            <p14:sldId id="1289"/>
            <p14:sldId id="1419"/>
            <p14:sldId id="1583"/>
          </p14:sldIdLst>
        </p14:section>
        <p14:section name="Dilemmata" id="{E2382A1D-E104-439A-B217-8DA9D57EF087}">
          <p14:sldIdLst>
            <p14:sldId id="1557"/>
            <p14:sldId id="1215"/>
            <p14:sldId id="1160"/>
            <p14:sldId id="1577"/>
            <p14:sldId id="1135"/>
            <p14:sldId id="1208"/>
            <p14:sldId id="1205"/>
            <p14:sldId id="1262"/>
            <p14:sldId id="1168"/>
            <p14:sldId id="1165"/>
            <p14:sldId id="1263"/>
            <p14:sldId id="1264"/>
          </p14:sldIdLst>
        </p14:section>
        <p14:section name="Maßnahmenplanung" id="{E53742FF-C054-437B-AA22-3C4C9FAC65AB}">
          <p14:sldIdLst>
            <p14:sldId id="1558"/>
            <p14:sldId id="1259"/>
            <p14:sldId id="1152"/>
            <p14:sldId id="1126"/>
            <p14:sldId id="267"/>
            <p14:sldId id="1260"/>
            <p14:sldId id="1578"/>
            <p14:sldId id="1204"/>
            <p14:sldId id="1127"/>
            <p14:sldId id="1162"/>
            <p14:sldId id="1130"/>
            <p14:sldId id="1199"/>
            <p14:sldId id="1131"/>
            <p14:sldId id="1201"/>
            <p14:sldId id="1128"/>
            <p14:sldId id="1202"/>
            <p14:sldId id="1203"/>
          </p14:sldIdLst>
        </p14:section>
        <p14:section name="weiterführende Aufgabe Speiseplanung" id="{7447C566-FC7B-488C-B175-40230495FAB0}">
          <p14:sldIdLst>
            <p14:sldId id="1104"/>
            <p14:sldId id="1589"/>
            <p14:sldId id="1370"/>
          </p14:sldIdLst>
        </p14:section>
        <p14:section name="Rückblick &amp; Ergebnisse Gästekommunikation" id="{DDE59F43-4018-473F-BA28-CBD8F40F3AE3}">
          <p14:sldIdLst>
            <p14:sldId id="1560"/>
            <p14:sldId id="1580"/>
            <p14:sldId id="1290"/>
            <p14:sldId id="1584"/>
            <p14:sldId id="1585"/>
          </p14:sldIdLst>
        </p14:section>
        <p14:section name="Veränderungsprozesse" id="{9655A87E-C510-4516-8A69-26678A64D935}">
          <p14:sldIdLst>
            <p14:sldId id="1586"/>
            <p14:sldId id="1256"/>
            <p14:sldId id="1588"/>
            <p14:sldId id="1194"/>
          </p14:sldIdLst>
        </p14:section>
        <p14:section name="Nudging, Partizipatin &amp; Co" id="{0AA40054-E6E4-431E-B9C4-5B2983E445C0}">
          <p14:sldIdLst>
            <p14:sldId id="1561"/>
            <p14:sldId id="1185"/>
            <p14:sldId id="318"/>
            <p14:sldId id="1223"/>
            <p14:sldId id="321"/>
            <p14:sldId id="1592"/>
            <p14:sldId id="1154"/>
            <p14:sldId id="1591"/>
            <p14:sldId id="1155"/>
            <p14:sldId id="1226"/>
            <p14:sldId id="1248"/>
            <p14:sldId id="1249"/>
            <p14:sldId id="1134"/>
            <p14:sldId id="1188"/>
            <p14:sldId id="1156"/>
            <p14:sldId id="1258"/>
            <p14:sldId id="1187"/>
            <p14:sldId id="1190"/>
          </p14:sldIdLst>
        </p14:section>
        <p14:section name="Abschluss" id="{7464BA43-0BE2-4549-AF49-373C2C1BA9D0}">
          <p14:sldIdLst>
            <p14:sldId id="1648"/>
            <p14:sldId id="1283"/>
          </p14:sldIdLst>
        </p14:section>
        <p14:section name="Literatur" id="{DF08AFE5-A06A-44E7-A833-30F9B45187AC}">
          <p14:sldIdLst>
            <p14:sldId id="1220"/>
            <p14:sldId id="107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2CB81E-42E3-D073-224A-F201ECA602DE}" name="Kirsten Reichardt" initials="KR" userId="S::kr598103@fh-muenster.de::9e69fe96-87f9-42f9-ab0c-8d1180aff9a9" providerId="AD"/>
  <p188:author id="{3A4A877A-7D00-2401-CC39-E3E98725703B}" name="Silke Friedrich" initials="SF" userId="S::sf130882@fh-muenster.de::b37bb9ca-3da9-48f1-831e-6ac37e2f767c" providerId="AD"/>
  <p188:author id="{FC9B3896-D86A-D9E9-DC46-0F4B1E285F77}" name="Sophia Schreiber" initials="SS" userId="S::ss543799@fh-muenster.de::3ca1d8f6-0af0-4e5c-83bf-d402add483e4" providerId="AD"/>
  <p188:author id="{6A1FAFBB-072D-BCAD-0890-931518D9501A}" name="Monique Richert" initials="MR" userId="S::mr894547@fh-muenster.de::73d9a125-6911-4faf-8e0a-b8095600e9c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na Hennes" initials="" lastIdx="3" clrIdx="0"/>
  <p:cmAuthor id="2" name="Tobias Engelman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7A7A"/>
    <a:srgbClr val="E8761B"/>
    <a:srgbClr val="E7E7E7"/>
    <a:srgbClr val="FFD8CC"/>
    <a:srgbClr val="FFEDE7"/>
    <a:srgbClr val="7F7F7F"/>
    <a:srgbClr val="EFF4FA"/>
    <a:srgbClr val="B2B3B2"/>
    <a:srgbClr val="FFC08E"/>
    <a:srgbClr val="F687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0B8419-C834-FDD0-78B6-BBC0C432C96E}" v="13" dt="2024-07-31T10:18:34.24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60" autoAdjust="0"/>
  </p:normalViewPr>
  <p:slideViewPr>
    <p:cSldViewPr snapToGrid="0" showGuides="1">
      <p:cViewPr varScale="1">
        <p:scale>
          <a:sx n="75" d="100"/>
          <a:sy n="75" d="100"/>
        </p:scale>
        <p:origin x="708"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commentAuthors" Target="commentAuthor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Richert" userId="73d9a125-6911-4faf-8e0a-b8095600e9cd" providerId="ADAL" clId="{200FA1B9-CF3E-466A-AADD-B0E849969DE7}"/>
    <pc:docChg chg="addSld modSld">
      <pc:chgData name="Monique Richert" userId="73d9a125-6911-4faf-8e0a-b8095600e9cd" providerId="ADAL" clId="{200FA1B9-CF3E-466A-AADD-B0E849969DE7}" dt="2024-06-12T12:27:51.031" v="4"/>
      <pc:docMkLst>
        <pc:docMk/>
      </pc:docMkLst>
      <pc:sldChg chg="addSp delSp">
        <pc:chgData name="Monique Richert" userId="73d9a125-6911-4faf-8e0a-b8095600e9cd" providerId="ADAL" clId="{200FA1B9-CF3E-466A-AADD-B0E849969DE7}" dt="2024-06-12T12:27:42.627" v="3"/>
        <pc:sldMkLst>
          <pc:docMk/>
          <pc:sldMk cId="1118098510" sldId="1070"/>
        </pc:sldMkLst>
        <pc:graphicFrameChg chg="add del">
          <ac:chgData name="Monique Richert" userId="73d9a125-6911-4faf-8e0a-b8095600e9cd" providerId="ADAL" clId="{200FA1B9-CF3E-466A-AADD-B0E849969DE7}" dt="2024-06-12T12:27:34.287" v="1"/>
          <ac:graphicFrameMkLst>
            <pc:docMk/>
            <pc:sldMk cId="1118098510" sldId="1070"/>
            <ac:graphicFrameMk id="5" creationId="{6EDA352C-165B-4F5E-9013-99A0C79CDF71}"/>
          </ac:graphicFrameMkLst>
        </pc:graphicFrameChg>
        <pc:graphicFrameChg chg="add del">
          <ac:chgData name="Monique Richert" userId="73d9a125-6911-4faf-8e0a-b8095600e9cd" providerId="ADAL" clId="{200FA1B9-CF3E-466A-AADD-B0E849969DE7}" dt="2024-06-12T12:27:42.627" v="3"/>
          <ac:graphicFrameMkLst>
            <pc:docMk/>
            <pc:sldMk cId="1118098510" sldId="1070"/>
            <ac:graphicFrameMk id="6" creationId="{8F15209C-D006-40E7-A6AF-40549BB7A940}"/>
          </ac:graphicFrameMkLst>
        </pc:graphicFrameChg>
      </pc:sldChg>
      <pc:sldChg chg="add">
        <pc:chgData name="Monique Richert" userId="73d9a125-6911-4faf-8e0a-b8095600e9cd" providerId="ADAL" clId="{200FA1B9-CF3E-466A-AADD-B0E849969DE7}" dt="2024-06-12T12:27:51.031" v="4"/>
        <pc:sldMkLst>
          <pc:docMk/>
          <pc:sldMk cId="671191999" sldId="1575"/>
        </pc:sldMkLst>
      </pc:sldChg>
    </pc:docChg>
  </pc:docChgLst>
  <pc:docChgLst>
    <pc:chgData name="Maria Westkämper" userId="S::mw180030@fh-muenster.de::8866ba1b-7b3d-4e4e-9194-ea3bcb9a3529" providerId="AD" clId="Web-{39C717F1-A64E-7A5E-758C-2BF8D266FAAB}"/>
    <pc:docChg chg="modSld">
      <pc:chgData name="Maria Westkämper" userId="S::mw180030@fh-muenster.de::8866ba1b-7b3d-4e4e-9194-ea3bcb9a3529" providerId="AD" clId="Web-{39C717F1-A64E-7A5E-758C-2BF8D266FAAB}" dt="2024-06-26T10:22:45.666" v="1" actId="20577"/>
      <pc:docMkLst>
        <pc:docMk/>
      </pc:docMkLst>
      <pc:sldChg chg="modSp">
        <pc:chgData name="Maria Westkämper" userId="S::mw180030@fh-muenster.de::8866ba1b-7b3d-4e4e-9194-ea3bcb9a3529" providerId="AD" clId="Web-{39C717F1-A64E-7A5E-758C-2BF8D266FAAB}" dt="2024-06-26T10:22:45.666" v="1" actId="20577"/>
        <pc:sldMkLst>
          <pc:docMk/>
          <pc:sldMk cId="4089336578" sldId="1106"/>
        </pc:sldMkLst>
        <pc:spChg chg="mod">
          <ac:chgData name="Maria Westkämper" userId="S::mw180030@fh-muenster.de::8866ba1b-7b3d-4e4e-9194-ea3bcb9a3529" providerId="AD" clId="Web-{39C717F1-A64E-7A5E-758C-2BF8D266FAAB}" dt="2024-06-26T10:22:45.666" v="1" actId="20577"/>
          <ac:spMkLst>
            <pc:docMk/>
            <pc:sldMk cId="4089336578" sldId="1106"/>
            <ac:spMk id="7" creationId="{CD6C79A0-10F3-2B99-F3F6-0D85AD1F4154}"/>
          </ac:spMkLst>
        </pc:spChg>
      </pc:sldChg>
    </pc:docChg>
  </pc:docChgLst>
  <pc:docChgLst>
    <pc:chgData name="Ricarda ten Eicken" userId="S::rt233511@fh-muenster.de::3ec7ed2d-9967-4fbf-81d6-79f4ada12eb3" providerId="AD" clId="Web-{790B8419-C834-FDD0-78B6-BBC0C432C96E}"/>
    <pc:docChg chg="addSld delSld modSld modSection">
      <pc:chgData name="Ricarda ten Eicken" userId="S::rt233511@fh-muenster.de::3ec7ed2d-9967-4fbf-81d6-79f4ada12eb3" providerId="AD" clId="Web-{790B8419-C834-FDD0-78B6-BBC0C432C96E}" dt="2024-07-31T10:18:34.240" v="10"/>
      <pc:docMkLst>
        <pc:docMk/>
      </pc:docMkLst>
      <pc:sldChg chg="del">
        <pc:chgData name="Ricarda ten Eicken" userId="S::rt233511@fh-muenster.de::3ec7ed2d-9967-4fbf-81d6-79f4ada12eb3" providerId="AD" clId="Web-{790B8419-C834-FDD0-78B6-BBC0C432C96E}" dt="2024-07-31T10:18:34.240" v="10"/>
        <pc:sldMkLst>
          <pc:docMk/>
          <pc:sldMk cId="2296632846" sldId="1207"/>
        </pc:sldMkLst>
      </pc:sldChg>
      <pc:sldChg chg="addSp delSp modSp add replId">
        <pc:chgData name="Ricarda ten Eicken" userId="S::rt233511@fh-muenster.de::3ec7ed2d-9967-4fbf-81d6-79f4ada12eb3" providerId="AD" clId="Web-{790B8419-C834-FDD0-78B6-BBC0C432C96E}" dt="2024-07-31T10:18:16.068" v="9" actId="20577"/>
        <pc:sldMkLst>
          <pc:docMk/>
          <pc:sldMk cId="3059159566" sldId="1633"/>
        </pc:sldMkLst>
        <pc:spChg chg="mod">
          <ac:chgData name="Ricarda ten Eicken" userId="S::rt233511@fh-muenster.de::3ec7ed2d-9967-4fbf-81d6-79f4ada12eb3" providerId="AD" clId="Web-{790B8419-C834-FDD0-78B6-BBC0C432C96E}" dt="2024-07-31T10:17:44.270" v="7" actId="20577"/>
          <ac:spMkLst>
            <pc:docMk/>
            <pc:sldMk cId="3059159566" sldId="1633"/>
            <ac:spMk id="63" creationId="{26594A1A-5DF4-457B-07DA-4B820DDA81E0}"/>
          </ac:spMkLst>
        </pc:spChg>
        <pc:spChg chg="mod">
          <ac:chgData name="Ricarda ten Eicken" userId="S::rt233511@fh-muenster.de::3ec7ed2d-9967-4fbf-81d6-79f4ada12eb3" providerId="AD" clId="Web-{790B8419-C834-FDD0-78B6-BBC0C432C96E}" dt="2024-07-31T10:18:16.068" v="9" actId="20577"/>
          <ac:spMkLst>
            <pc:docMk/>
            <pc:sldMk cId="3059159566" sldId="1633"/>
            <ac:spMk id="69" creationId="{7F1A2531-EFCB-664E-950E-A2782F7CB977}"/>
          </ac:spMkLst>
        </pc:spChg>
        <pc:picChg chg="del">
          <ac:chgData name="Ricarda ten Eicken" userId="S::rt233511@fh-muenster.de::3ec7ed2d-9967-4fbf-81d6-79f4ada12eb3" providerId="AD" clId="Web-{790B8419-C834-FDD0-78B6-BBC0C432C96E}" dt="2024-07-31T10:17:02.144" v="1"/>
          <ac:picMkLst>
            <pc:docMk/>
            <pc:sldMk cId="3059159566" sldId="1633"/>
            <ac:picMk id="2" creationId="{C2F30F90-C175-690E-0FF1-3BCFE37DE099}"/>
          </ac:picMkLst>
        </pc:picChg>
        <pc:picChg chg="add mod">
          <ac:chgData name="Ricarda ten Eicken" userId="S::rt233511@fh-muenster.de::3ec7ed2d-9967-4fbf-81d6-79f4ada12eb3" providerId="AD" clId="Web-{790B8419-C834-FDD0-78B6-BBC0C432C96E}" dt="2024-07-31T10:17:34.176" v="4" actId="1076"/>
          <ac:picMkLst>
            <pc:docMk/>
            <pc:sldMk cId="3059159566" sldId="1633"/>
            <ac:picMk id="4" creationId="{75D8B8C0-3BC4-2CC1-DD95-23CFE9ACC766}"/>
          </ac:picMkLst>
        </pc:picChg>
      </pc:sldChg>
    </pc:docChg>
  </pc:docChgLst>
  <pc:docChgLst>
    <pc:chgData name="Monique Richert" userId="S::mr894547@fh-muenster.de::73d9a125-6911-4faf-8e0a-b8095600e9cd" providerId="AD" clId="Web-{0970E4C5-CB8C-420E-B0C3-EC0997933CB8}"/>
    <pc:docChg chg="modSld">
      <pc:chgData name="Monique Richert" userId="S::mr894547@fh-muenster.de::73d9a125-6911-4faf-8e0a-b8095600e9cd" providerId="AD" clId="Web-{0970E4C5-CB8C-420E-B0C3-EC0997933CB8}" dt="2024-07-04T06:38:20.800" v="6" actId="1076"/>
      <pc:docMkLst>
        <pc:docMk/>
      </pc:docMkLst>
      <pc:sldChg chg="addSp modSp">
        <pc:chgData name="Monique Richert" userId="S::mr894547@fh-muenster.de::73d9a125-6911-4faf-8e0a-b8095600e9cd" providerId="AD" clId="Web-{0970E4C5-CB8C-420E-B0C3-EC0997933CB8}" dt="2024-07-04T06:38:20.800" v="6" actId="1076"/>
        <pc:sldMkLst>
          <pc:docMk/>
          <pc:sldMk cId="3574159466" sldId="1204"/>
        </pc:sldMkLst>
        <pc:spChg chg="add mod">
          <ac:chgData name="Monique Richert" userId="S::mr894547@fh-muenster.de::73d9a125-6911-4faf-8e0a-b8095600e9cd" providerId="AD" clId="Web-{0970E4C5-CB8C-420E-B0C3-EC0997933CB8}" dt="2024-07-04T06:38:20.800" v="6" actId="1076"/>
          <ac:spMkLst>
            <pc:docMk/>
            <pc:sldMk cId="3574159466" sldId="1204"/>
            <ac:spMk id="25" creationId="{5E050AA5-57D7-8971-F1E8-A8ECE76AF1C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3A49-4539-981C-8FAF01AC2EB4}"/>
              </c:ext>
            </c:extLst>
          </c:dPt>
          <c:dPt>
            <c:idx val="1"/>
            <c:bubble3D val="0"/>
            <c:spPr>
              <a:solidFill>
                <a:schemeClr val="accent4">
                  <a:lumMod val="50000"/>
                </a:schemeClr>
              </a:solidFill>
              <a:ln w="19050">
                <a:solidFill>
                  <a:schemeClr val="lt1"/>
                </a:solidFill>
              </a:ln>
              <a:effectLst/>
            </c:spPr>
            <c:extLst>
              <c:ext xmlns:c16="http://schemas.microsoft.com/office/drawing/2014/chart" uri="{C3380CC4-5D6E-409C-BE32-E72D297353CC}">
                <c16:uniqueId val="{00000002-3A49-4539-981C-8FAF01AC2EB4}"/>
              </c:ext>
            </c:extLst>
          </c:dPt>
          <c:dPt>
            <c:idx val="2"/>
            <c:bubble3D val="0"/>
            <c:spPr>
              <a:solidFill>
                <a:srgbClr val="CC9900"/>
              </a:solidFill>
              <a:ln w="19050">
                <a:solidFill>
                  <a:schemeClr val="lt1"/>
                </a:solidFill>
              </a:ln>
              <a:effectLst/>
            </c:spPr>
            <c:extLst>
              <c:ext xmlns:c16="http://schemas.microsoft.com/office/drawing/2014/chart" uri="{C3380CC4-5D6E-409C-BE32-E72D297353CC}">
                <c16:uniqueId val="{00000003-3A49-4539-981C-8FAF01AC2EB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299-4944-A956-6501A81C69C6}"/>
              </c:ext>
            </c:extLst>
          </c:dPt>
          <c:cat>
            <c:strRef>
              <c:f>Tabelle1!$A$2:$A$5</c:f>
              <c:strCache>
                <c:ptCount val="4"/>
                <c:pt idx="0">
                  <c:v>1. Quartal</c:v>
                </c:pt>
                <c:pt idx="1">
                  <c:v>2. Quartal</c:v>
                </c:pt>
                <c:pt idx="2">
                  <c:v>3. Quartal</c:v>
                </c:pt>
                <c:pt idx="3">
                  <c:v>4. Quartal</c:v>
                </c:pt>
              </c:strCache>
            </c:strRef>
          </c:cat>
          <c:val>
            <c:numRef>
              <c:f>Tabelle1!$B$2:$B$5</c:f>
              <c:numCache>
                <c:formatCode>General</c:formatCode>
                <c:ptCount val="4"/>
                <c:pt idx="0">
                  <c:v>40</c:v>
                </c:pt>
                <c:pt idx="1">
                  <c:v>30</c:v>
                </c:pt>
                <c:pt idx="2">
                  <c:v>15</c:v>
                </c:pt>
                <c:pt idx="3">
                  <c:v>15</c:v>
                </c:pt>
              </c:numCache>
            </c:numRef>
          </c:val>
          <c:extLst>
            <c:ext xmlns:c16="http://schemas.microsoft.com/office/drawing/2014/chart" uri="{C3380CC4-5D6E-409C-BE32-E72D297353CC}">
              <c16:uniqueId val="{00000000-3A49-4539-981C-8FAF01AC2EB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28D213-7302-4419-96BB-E3EF64CA0518}" type="doc">
      <dgm:prSet loTypeId="urn:microsoft.com/office/officeart/2005/8/layout/arrow5" loCatId="relationship" qsTypeId="urn:microsoft.com/office/officeart/2005/8/quickstyle/simple1" qsCatId="simple" csTypeId="urn:microsoft.com/office/officeart/2005/8/colors/accent4_4" csCatId="accent4" phldr="1"/>
      <dgm:spPr/>
      <dgm:t>
        <a:bodyPr/>
        <a:lstStyle/>
        <a:p>
          <a:endParaRPr lang="de-DE"/>
        </a:p>
      </dgm:t>
    </dgm:pt>
    <dgm:pt modelId="{8F873C07-1595-4B60-9C80-E2B19D91BB1C}">
      <dgm:prSet phldrT="[Text]"/>
      <dgm:spPr/>
      <dgm:t>
        <a:bodyPr/>
        <a:lstStyle/>
        <a:p>
          <a:r>
            <a:rPr lang="de-DE">
              <a:latin typeface="Arial"/>
            </a:rPr>
            <a:t>Infrastruktur</a:t>
          </a:r>
          <a:endParaRPr lang="de-DE"/>
        </a:p>
      </dgm:t>
    </dgm:pt>
    <dgm:pt modelId="{C41CF89F-BBAB-47B6-92EF-E4F321C57113}" type="parTrans" cxnId="{D04297FA-9667-4BFA-96AB-76D0F2BCFC93}">
      <dgm:prSet/>
      <dgm:spPr/>
      <dgm:t>
        <a:bodyPr/>
        <a:lstStyle/>
        <a:p>
          <a:endParaRPr lang="de-DE"/>
        </a:p>
      </dgm:t>
    </dgm:pt>
    <dgm:pt modelId="{AF56E60A-1EE6-410B-9684-C97CD7DA7ED5}" type="sibTrans" cxnId="{D04297FA-9667-4BFA-96AB-76D0F2BCFC93}">
      <dgm:prSet/>
      <dgm:spPr/>
      <dgm:t>
        <a:bodyPr/>
        <a:lstStyle/>
        <a:p>
          <a:endParaRPr lang="de-DE"/>
        </a:p>
      </dgm:t>
    </dgm:pt>
    <dgm:pt modelId="{8A8D9C80-0064-4CF4-A1A4-EB2E12F063C6}">
      <dgm:prSet phldrT="[Text]"/>
      <dgm:spPr>
        <a:noFill/>
        <a:ln>
          <a:noFill/>
        </a:ln>
      </dgm:spPr>
      <dgm:t>
        <a:bodyPr/>
        <a:lstStyle/>
        <a:p>
          <a:endParaRPr lang="de-DE"/>
        </a:p>
      </dgm:t>
    </dgm:pt>
    <dgm:pt modelId="{C189392B-EDC9-460E-9A43-31491EC4381A}" type="sibTrans" cxnId="{01EACD01-6823-457D-A154-E9B8BD16DA30}">
      <dgm:prSet/>
      <dgm:spPr/>
      <dgm:t>
        <a:bodyPr/>
        <a:lstStyle/>
        <a:p>
          <a:endParaRPr lang="de-DE"/>
        </a:p>
      </dgm:t>
    </dgm:pt>
    <dgm:pt modelId="{4B08E92F-5F4A-4358-97ED-001B8B67691E}" type="parTrans" cxnId="{01EACD01-6823-457D-A154-E9B8BD16DA30}">
      <dgm:prSet/>
      <dgm:spPr/>
      <dgm:t>
        <a:bodyPr/>
        <a:lstStyle/>
        <a:p>
          <a:endParaRPr lang="de-DE"/>
        </a:p>
      </dgm:t>
    </dgm:pt>
    <dgm:pt modelId="{E3236F24-2F3E-4E24-9687-12DEAB1462C0}" type="pres">
      <dgm:prSet presAssocID="{E528D213-7302-4419-96BB-E3EF64CA0518}" presName="diagram" presStyleCnt="0">
        <dgm:presLayoutVars>
          <dgm:dir/>
          <dgm:resizeHandles val="exact"/>
        </dgm:presLayoutVars>
      </dgm:prSet>
      <dgm:spPr/>
    </dgm:pt>
    <dgm:pt modelId="{C2C6368E-C476-4978-923F-643B006D1987}" type="pres">
      <dgm:prSet presAssocID="{8F873C07-1595-4B60-9C80-E2B19D91BB1C}" presName="arrow" presStyleLbl="node1" presStyleIdx="0" presStyleCnt="2">
        <dgm:presLayoutVars>
          <dgm:bulletEnabled val="1"/>
        </dgm:presLayoutVars>
      </dgm:prSet>
      <dgm:spPr/>
    </dgm:pt>
    <dgm:pt modelId="{6DA5FB93-9F1F-4862-9A7F-D52EEDA190B9}" type="pres">
      <dgm:prSet presAssocID="{8A8D9C80-0064-4CF4-A1A4-EB2E12F063C6}" presName="arrow" presStyleLbl="node1" presStyleIdx="1" presStyleCnt="2">
        <dgm:presLayoutVars>
          <dgm:bulletEnabled val="1"/>
        </dgm:presLayoutVars>
      </dgm:prSet>
      <dgm:spPr/>
    </dgm:pt>
  </dgm:ptLst>
  <dgm:cxnLst>
    <dgm:cxn modelId="{01EACD01-6823-457D-A154-E9B8BD16DA30}" srcId="{E528D213-7302-4419-96BB-E3EF64CA0518}" destId="{8A8D9C80-0064-4CF4-A1A4-EB2E12F063C6}" srcOrd="1" destOrd="0" parTransId="{4B08E92F-5F4A-4358-97ED-001B8B67691E}" sibTransId="{C189392B-EDC9-460E-9A43-31491EC4381A}"/>
    <dgm:cxn modelId="{72992A54-632B-45A2-97DD-0D889DF6FD65}" type="presOf" srcId="{8F873C07-1595-4B60-9C80-E2B19D91BB1C}" destId="{C2C6368E-C476-4978-923F-643B006D1987}" srcOrd="0" destOrd="0" presId="urn:microsoft.com/office/officeart/2005/8/layout/arrow5"/>
    <dgm:cxn modelId="{F9F29AAE-BAAB-48C4-9C45-461D032F9A31}" type="presOf" srcId="{8A8D9C80-0064-4CF4-A1A4-EB2E12F063C6}" destId="{6DA5FB93-9F1F-4862-9A7F-D52EEDA190B9}" srcOrd="0" destOrd="0" presId="urn:microsoft.com/office/officeart/2005/8/layout/arrow5"/>
    <dgm:cxn modelId="{550E5ED8-71F6-425C-9B00-D74C6C31DEF1}" type="presOf" srcId="{E528D213-7302-4419-96BB-E3EF64CA0518}" destId="{E3236F24-2F3E-4E24-9687-12DEAB1462C0}" srcOrd="0" destOrd="0" presId="urn:microsoft.com/office/officeart/2005/8/layout/arrow5"/>
    <dgm:cxn modelId="{D04297FA-9667-4BFA-96AB-76D0F2BCFC93}" srcId="{E528D213-7302-4419-96BB-E3EF64CA0518}" destId="{8F873C07-1595-4B60-9C80-E2B19D91BB1C}" srcOrd="0" destOrd="0" parTransId="{C41CF89F-BBAB-47B6-92EF-E4F321C57113}" sibTransId="{AF56E60A-1EE6-410B-9684-C97CD7DA7ED5}"/>
    <dgm:cxn modelId="{0A59AF77-FED8-49AE-B2D7-E10276812D81}" type="presParOf" srcId="{E3236F24-2F3E-4E24-9687-12DEAB1462C0}" destId="{C2C6368E-C476-4978-923F-643B006D1987}" srcOrd="0" destOrd="0" presId="urn:microsoft.com/office/officeart/2005/8/layout/arrow5"/>
    <dgm:cxn modelId="{0A37F09A-C387-497A-A6AB-FA4310F71FF5}" type="presParOf" srcId="{E3236F24-2F3E-4E24-9687-12DEAB1462C0}" destId="{6DA5FB93-9F1F-4862-9A7F-D52EEDA190B9}"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16D4BBE-7DFF-4C33-BAA4-03743E77D807}" type="doc">
      <dgm:prSet loTypeId="urn:microsoft.com/office/officeart/2005/8/layout/process2" loCatId="process" qsTypeId="urn:microsoft.com/office/officeart/2005/8/quickstyle/simple1" qsCatId="simple" csTypeId="urn:microsoft.com/office/officeart/2005/8/colors/accent0_3" csCatId="mainScheme" phldr="1"/>
      <dgm:spPr/>
    </dgm:pt>
    <dgm:pt modelId="{DFB244D1-42AD-45D1-AD14-8C51D697AA6E}">
      <dgm:prSet phldrT="[Text]"/>
      <dgm:spPr/>
      <dgm:t>
        <a:bodyPr/>
        <a:lstStyle/>
        <a:p>
          <a:r>
            <a:rPr lang="de-DE" dirty="0"/>
            <a:t>Auswahl</a:t>
          </a:r>
        </a:p>
      </dgm:t>
    </dgm:pt>
    <dgm:pt modelId="{79AA7C5D-445A-4B7F-895E-7597A3E124A9}" type="parTrans" cxnId="{49216011-82D7-47B1-9C2B-4E38F3162DEE}">
      <dgm:prSet/>
      <dgm:spPr/>
      <dgm:t>
        <a:bodyPr/>
        <a:lstStyle/>
        <a:p>
          <a:endParaRPr lang="de-DE"/>
        </a:p>
      </dgm:t>
    </dgm:pt>
    <dgm:pt modelId="{593E2D0F-23E6-4143-850D-09E1425FC69C}" type="sibTrans" cxnId="{49216011-82D7-47B1-9C2B-4E38F3162DEE}">
      <dgm:prSet/>
      <dgm:spPr/>
      <dgm:t>
        <a:bodyPr/>
        <a:lstStyle/>
        <a:p>
          <a:endParaRPr lang="de-DE"/>
        </a:p>
      </dgm:t>
    </dgm:pt>
    <dgm:pt modelId="{2A4EE0F9-6363-41F7-B9B7-9E975FD2F062}">
      <dgm:prSet phldrT="[Text]"/>
      <dgm:spPr/>
      <dgm:t>
        <a:bodyPr/>
        <a:lstStyle/>
        <a:p>
          <a:r>
            <a:rPr lang="de-DE" dirty="0"/>
            <a:t>Ausgabe</a:t>
          </a:r>
        </a:p>
      </dgm:t>
    </dgm:pt>
    <dgm:pt modelId="{BB094EF0-B990-48A4-A731-C5FDE811824D}" type="parTrans" cxnId="{9832F06E-26BE-45C5-976F-290A82BADAC3}">
      <dgm:prSet/>
      <dgm:spPr/>
      <dgm:t>
        <a:bodyPr/>
        <a:lstStyle/>
        <a:p>
          <a:endParaRPr lang="de-DE"/>
        </a:p>
      </dgm:t>
    </dgm:pt>
    <dgm:pt modelId="{00FE06AD-D788-49F4-BF55-7F79D7EA5A38}" type="sibTrans" cxnId="{9832F06E-26BE-45C5-976F-290A82BADAC3}">
      <dgm:prSet/>
      <dgm:spPr/>
      <dgm:t>
        <a:bodyPr/>
        <a:lstStyle/>
        <a:p>
          <a:endParaRPr lang="de-DE"/>
        </a:p>
      </dgm:t>
    </dgm:pt>
    <dgm:pt modelId="{23D3F7D2-C9E6-42A6-9804-2D68C9BF9F5F}">
      <dgm:prSet phldrT="[Text]"/>
      <dgm:spPr/>
      <dgm:t>
        <a:bodyPr/>
        <a:lstStyle/>
        <a:p>
          <a:r>
            <a:rPr lang="de-DE" dirty="0"/>
            <a:t>Essen</a:t>
          </a:r>
        </a:p>
      </dgm:t>
    </dgm:pt>
    <dgm:pt modelId="{2B581B4E-3860-41A5-AAB8-C8354694EC6E}" type="parTrans" cxnId="{74923064-9932-4711-A0DE-48895E09FC55}">
      <dgm:prSet/>
      <dgm:spPr/>
      <dgm:t>
        <a:bodyPr/>
        <a:lstStyle/>
        <a:p>
          <a:endParaRPr lang="de-DE"/>
        </a:p>
      </dgm:t>
    </dgm:pt>
    <dgm:pt modelId="{87DD04F0-71FB-4B80-8298-A99D3877EA91}" type="sibTrans" cxnId="{74923064-9932-4711-A0DE-48895E09FC55}">
      <dgm:prSet/>
      <dgm:spPr/>
      <dgm:t>
        <a:bodyPr/>
        <a:lstStyle/>
        <a:p>
          <a:endParaRPr lang="de-DE"/>
        </a:p>
      </dgm:t>
    </dgm:pt>
    <dgm:pt modelId="{149FC2DB-1B1E-48A1-B62F-B2BB34F1C34B}">
      <dgm:prSet phldrT="[Text]"/>
      <dgm:spPr/>
      <dgm:t>
        <a:bodyPr/>
        <a:lstStyle/>
        <a:p>
          <a:r>
            <a:rPr lang="de-DE" dirty="0"/>
            <a:t>Geschirrrückgabe</a:t>
          </a:r>
        </a:p>
      </dgm:t>
    </dgm:pt>
    <dgm:pt modelId="{35CD1E51-950E-4FC4-94D5-221B37B7A6CC}" type="parTrans" cxnId="{01A3CEAA-485A-4CEB-96E8-939D4287BE09}">
      <dgm:prSet/>
      <dgm:spPr/>
      <dgm:t>
        <a:bodyPr/>
        <a:lstStyle/>
        <a:p>
          <a:endParaRPr lang="de-DE"/>
        </a:p>
      </dgm:t>
    </dgm:pt>
    <dgm:pt modelId="{2BD45492-E559-47CF-9995-24198044033A}" type="sibTrans" cxnId="{01A3CEAA-485A-4CEB-96E8-939D4287BE09}">
      <dgm:prSet/>
      <dgm:spPr/>
      <dgm:t>
        <a:bodyPr/>
        <a:lstStyle/>
        <a:p>
          <a:endParaRPr lang="de-DE"/>
        </a:p>
      </dgm:t>
    </dgm:pt>
    <dgm:pt modelId="{EDEE4E99-F8EF-49F5-91AE-07936C5265F4}" type="pres">
      <dgm:prSet presAssocID="{916D4BBE-7DFF-4C33-BAA4-03743E77D807}" presName="linearFlow" presStyleCnt="0">
        <dgm:presLayoutVars>
          <dgm:resizeHandles val="exact"/>
        </dgm:presLayoutVars>
      </dgm:prSet>
      <dgm:spPr/>
    </dgm:pt>
    <dgm:pt modelId="{257AEBD6-439A-4D3C-BF5F-08A8D873C1EC}" type="pres">
      <dgm:prSet presAssocID="{DFB244D1-42AD-45D1-AD14-8C51D697AA6E}" presName="node" presStyleLbl="node1" presStyleIdx="0" presStyleCnt="4">
        <dgm:presLayoutVars>
          <dgm:bulletEnabled val="1"/>
        </dgm:presLayoutVars>
      </dgm:prSet>
      <dgm:spPr/>
    </dgm:pt>
    <dgm:pt modelId="{A28957EB-C5AC-4635-A614-33C291734951}" type="pres">
      <dgm:prSet presAssocID="{593E2D0F-23E6-4143-850D-09E1425FC69C}" presName="sibTrans" presStyleLbl="sibTrans2D1" presStyleIdx="0" presStyleCnt="3"/>
      <dgm:spPr/>
    </dgm:pt>
    <dgm:pt modelId="{787E0EDD-33CD-4947-8091-18E591853D59}" type="pres">
      <dgm:prSet presAssocID="{593E2D0F-23E6-4143-850D-09E1425FC69C}" presName="connectorText" presStyleLbl="sibTrans2D1" presStyleIdx="0" presStyleCnt="3"/>
      <dgm:spPr/>
    </dgm:pt>
    <dgm:pt modelId="{8122A50D-76E4-455F-9EB8-2254D7672A29}" type="pres">
      <dgm:prSet presAssocID="{2A4EE0F9-6363-41F7-B9B7-9E975FD2F062}" presName="node" presStyleLbl="node1" presStyleIdx="1" presStyleCnt="4">
        <dgm:presLayoutVars>
          <dgm:bulletEnabled val="1"/>
        </dgm:presLayoutVars>
      </dgm:prSet>
      <dgm:spPr/>
    </dgm:pt>
    <dgm:pt modelId="{8DF71317-3353-4739-98B5-6E2D581F0D37}" type="pres">
      <dgm:prSet presAssocID="{00FE06AD-D788-49F4-BF55-7F79D7EA5A38}" presName="sibTrans" presStyleLbl="sibTrans2D1" presStyleIdx="1" presStyleCnt="3"/>
      <dgm:spPr/>
    </dgm:pt>
    <dgm:pt modelId="{FC544E3F-0EE9-4A8A-A775-C95680E2E7CC}" type="pres">
      <dgm:prSet presAssocID="{00FE06AD-D788-49F4-BF55-7F79D7EA5A38}" presName="connectorText" presStyleLbl="sibTrans2D1" presStyleIdx="1" presStyleCnt="3"/>
      <dgm:spPr/>
    </dgm:pt>
    <dgm:pt modelId="{D41DEDC2-ABB5-4F18-976C-ED583229FA65}" type="pres">
      <dgm:prSet presAssocID="{23D3F7D2-C9E6-42A6-9804-2D68C9BF9F5F}" presName="node" presStyleLbl="node1" presStyleIdx="2" presStyleCnt="4">
        <dgm:presLayoutVars>
          <dgm:bulletEnabled val="1"/>
        </dgm:presLayoutVars>
      </dgm:prSet>
      <dgm:spPr/>
    </dgm:pt>
    <dgm:pt modelId="{7E61D9ED-AA9A-4FB1-9DF0-AE064F3618C9}" type="pres">
      <dgm:prSet presAssocID="{87DD04F0-71FB-4B80-8298-A99D3877EA91}" presName="sibTrans" presStyleLbl="sibTrans2D1" presStyleIdx="2" presStyleCnt="3"/>
      <dgm:spPr/>
    </dgm:pt>
    <dgm:pt modelId="{AE05D1E6-5294-4B44-A77F-19A7D9391B55}" type="pres">
      <dgm:prSet presAssocID="{87DD04F0-71FB-4B80-8298-A99D3877EA91}" presName="connectorText" presStyleLbl="sibTrans2D1" presStyleIdx="2" presStyleCnt="3"/>
      <dgm:spPr/>
    </dgm:pt>
    <dgm:pt modelId="{C7173FE7-80EE-4E22-A7EE-BAE9D2589333}" type="pres">
      <dgm:prSet presAssocID="{149FC2DB-1B1E-48A1-B62F-B2BB34F1C34B}" presName="node" presStyleLbl="node1" presStyleIdx="3" presStyleCnt="4">
        <dgm:presLayoutVars>
          <dgm:bulletEnabled val="1"/>
        </dgm:presLayoutVars>
      </dgm:prSet>
      <dgm:spPr/>
    </dgm:pt>
  </dgm:ptLst>
  <dgm:cxnLst>
    <dgm:cxn modelId="{DC4D9E0C-E5EC-4972-BF2B-ED5062A42034}" type="presOf" srcId="{87DD04F0-71FB-4B80-8298-A99D3877EA91}" destId="{7E61D9ED-AA9A-4FB1-9DF0-AE064F3618C9}" srcOrd="0" destOrd="0" presId="urn:microsoft.com/office/officeart/2005/8/layout/process2"/>
    <dgm:cxn modelId="{7E2EAC0F-469D-4B6F-AD9A-F1CC2D32732A}" type="presOf" srcId="{00FE06AD-D788-49F4-BF55-7F79D7EA5A38}" destId="{FC544E3F-0EE9-4A8A-A775-C95680E2E7CC}" srcOrd="1" destOrd="0" presId="urn:microsoft.com/office/officeart/2005/8/layout/process2"/>
    <dgm:cxn modelId="{49216011-82D7-47B1-9C2B-4E38F3162DEE}" srcId="{916D4BBE-7DFF-4C33-BAA4-03743E77D807}" destId="{DFB244D1-42AD-45D1-AD14-8C51D697AA6E}" srcOrd="0" destOrd="0" parTransId="{79AA7C5D-445A-4B7F-895E-7597A3E124A9}" sibTransId="{593E2D0F-23E6-4143-850D-09E1425FC69C}"/>
    <dgm:cxn modelId="{14E2B52D-B154-4D75-AC5E-B3D8699864EF}" type="presOf" srcId="{00FE06AD-D788-49F4-BF55-7F79D7EA5A38}" destId="{8DF71317-3353-4739-98B5-6E2D581F0D37}" srcOrd="0" destOrd="0" presId="urn:microsoft.com/office/officeart/2005/8/layout/process2"/>
    <dgm:cxn modelId="{74923064-9932-4711-A0DE-48895E09FC55}" srcId="{916D4BBE-7DFF-4C33-BAA4-03743E77D807}" destId="{23D3F7D2-C9E6-42A6-9804-2D68C9BF9F5F}" srcOrd="2" destOrd="0" parTransId="{2B581B4E-3860-41A5-AAB8-C8354694EC6E}" sibTransId="{87DD04F0-71FB-4B80-8298-A99D3877EA91}"/>
    <dgm:cxn modelId="{9832F06E-26BE-45C5-976F-290A82BADAC3}" srcId="{916D4BBE-7DFF-4C33-BAA4-03743E77D807}" destId="{2A4EE0F9-6363-41F7-B9B7-9E975FD2F062}" srcOrd="1" destOrd="0" parTransId="{BB094EF0-B990-48A4-A731-C5FDE811824D}" sibTransId="{00FE06AD-D788-49F4-BF55-7F79D7EA5A38}"/>
    <dgm:cxn modelId="{4DC0567E-D246-4C72-9ABA-EAD34BB73E33}" type="presOf" srcId="{916D4BBE-7DFF-4C33-BAA4-03743E77D807}" destId="{EDEE4E99-F8EF-49F5-91AE-07936C5265F4}" srcOrd="0" destOrd="0" presId="urn:microsoft.com/office/officeart/2005/8/layout/process2"/>
    <dgm:cxn modelId="{98202F8B-4213-47D6-A961-4F5DA46A562F}" type="presOf" srcId="{593E2D0F-23E6-4143-850D-09E1425FC69C}" destId="{787E0EDD-33CD-4947-8091-18E591853D59}" srcOrd="1" destOrd="0" presId="urn:microsoft.com/office/officeart/2005/8/layout/process2"/>
    <dgm:cxn modelId="{A852F28E-7901-4C4E-975D-829002A9F168}" type="presOf" srcId="{593E2D0F-23E6-4143-850D-09E1425FC69C}" destId="{A28957EB-C5AC-4635-A614-33C291734951}" srcOrd="0" destOrd="0" presId="urn:microsoft.com/office/officeart/2005/8/layout/process2"/>
    <dgm:cxn modelId="{01A3CEAA-485A-4CEB-96E8-939D4287BE09}" srcId="{916D4BBE-7DFF-4C33-BAA4-03743E77D807}" destId="{149FC2DB-1B1E-48A1-B62F-B2BB34F1C34B}" srcOrd="3" destOrd="0" parTransId="{35CD1E51-950E-4FC4-94D5-221B37B7A6CC}" sibTransId="{2BD45492-E559-47CF-9995-24198044033A}"/>
    <dgm:cxn modelId="{B0E593BD-6EC3-4741-9AD7-792AC3617311}" type="presOf" srcId="{23D3F7D2-C9E6-42A6-9804-2D68C9BF9F5F}" destId="{D41DEDC2-ABB5-4F18-976C-ED583229FA65}" srcOrd="0" destOrd="0" presId="urn:microsoft.com/office/officeart/2005/8/layout/process2"/>
    <dgm:cxn modelId="{2EABAFC0-9178-4B26-8FE0-BC4EAC34BD52}" type="presOf" srcId="{2A4EE0F9-6363-41F7-B9B7-9E975FD2F062}" destId="{8122A50D-76E4-455F-9EB8-2254D7672A29}" srcOrd="0" destOrd="0" presId="urn:microsoft.com/office/officeart/2005/8/layout/process2"/>
    <dgm:cxn modelId="{005E4BC3-D60D-4C8E-B776-557164AA8DA8}" type="presOf" srcId="{87DD04F0-71FB-4B80-8298-A99D3877EA91}" destId="{AE05D1E6-5294-4B44-A77F-19A7D9391B55}" srcOrd="1" destOrd="0" presId="urn:microsoft.com/office/officeart/2005/8/layout/process2"/>
    <dgm:cxn modelId="{CCE7D5F0-2D94-4175-9936-6F09B71CEDCE}" type="presOf" srcId="{DFB244D1-42AD-45D1-AD14-8C51D697AA6E}" destId="{257AEBD6-439A-4D3C-BF5F-08A8D873C1EC}" srcOrd="0" destOrd="0" presId="urn:microsoft.com/office/officeart/2005/8/layout/process2"/>
    <dgm:cxn modelId="{7B0D77FC-71EF-4BA8-8E25-5F63A6C70B91}" type="presOf" srcId="{149FC2DB-1B1E-48A1-B62F-B2BB34F1C34B}" destId="{C7173FE7-80EE-4E22-A7EE-BAE9D2589333}" srcOrd="0" destOrd="0" presId="urn:microsoft.com/office/officeart/2005/8/layout/process2"/>
    <dgm:cxn modelId="{57B0B393-C60B-4B9C-B3A4-E1E1E0CE80D6}" type="presParOf" srcId="{EDEE4E99-F8EF-49F5-91AE-07936C5265F4}" destId="{257AEBD6-439A-4D3C-BF5F-08A8D873C1EC}" srcOrd="0" destOrd="0" presId="urn:microsoft.com/office/officeart/2005/8/layout/process2"/>
    <dgm:cxn modelId="{D76F1D02-4DEC-4A07-801E-8D80A288FE7F}" type="presParOf" srcId="{EDEE4E99-F8EF-49F5-91AE-07936C5265F4}" destId="{A28957EB-C5AC-4635-A614-33C291734951}" srcOrd="1" destOrd="0" presId="urn:microsoft.com/office/officeart/2005/8/layout/process2"/>
    <dgm:cxn modelId="{F39CF1C1-EC6A-4F4B-9210-CC408FCACC20}" type="presParOf" srcId="{A28957EB-C5AC-4635-A614-33C291734951}" destId="{787E0EDD-33CD-4947-8091-18E591853D59}" srcOrd="0" destOrd="0" presId="urn:microsoft.com/office/officeart/2005/8/layout/process2"/>
    <dgm:cxn modelId="{AF1D0A33-E6EB-4D4D-891F-3854051A8256}" type="presParOf" srcId="{EDEE4E99-F8EF-49F5-91AE-07936C5265F4}" destId="{8122A50D-76E4-455F-9EB8-2254D7672A29}" srcOrd="2" destOrd="0" presId="urn:microsoft.com/office/officeart/2005/8/layout/process2"/>
    <dgm:cxn modelId="{556B29FA-FA68-48C9-A20E-CB764BF0B7D6}" type="presParOf" srcId="{EDEE4E99-F8EF-49F5-91AE-07936C5265F4}" destId="{8DF71317-3353-4739-98B5-6E2D581F0D37}" srcOrd="3" destOrd="0" presId="urn:microsoft.com/office/officeart/2005/8/layout/process2"/>
    <dgm:cxn modelId="{352C3181-AF2E-42E5-BAF8-8322BCEE2BC1}" type="presParOf" srcId="{8DF71317-3353-4739-98B5-6E2D581F0D37}" destId="{FC544E3F-0EE9-4A8A-A775-C95680E2E7CC}" srcOrd="0" destOrd="0" presId="urn:microsoft.com/office/officeart/2005/8/layout/process2"/>
    <dgm:cxn modelId="{74B83978-B9F2-4432-8CA4-A4A4F8781A62}" type="presParOf" srcId="{EDEE4E99-F8EF-49F5-91AE-07936C5265F4}" destId="{D41DEDC2-ABB5-4F18-976C-ED583229FA65}" srcOrd="4" destOrd="0" presId="urn:microsoft.com/office/officeart/2005/8/layout/process2"/>
    <dgm:cxn modelId="{E90F86AF-63A8-44A5-83EA-396289CA6AC5}" type="presParOf" srcId="{EDEE4E99-F8EF-49F5-91AE-07936C5265F4}" destId="{7E61D9ED-AA9A-4FB1-9DF0-AE064F3618C9}" srcOrd="5" destOrd="0" presId="urn:microsoft.com/office/officeart/2005/8/layout/process2"/>
    <dgm:cxn modelId="{6F904096-E781-4BF1-85D7-319A75A15CB7}" type="presParOf" srcId="{7E61D9ED-AA9A-4FB1-9DF0-AE064F3618C9}" destId="{AE05D1E6-5294-4B44-A77F-19A7D9391B55}" srcOrd="0" destOrd="0" presId="urn:microsoft.com/office/officeart/2005/8/layout/process2"/>
    <dgm:cxn modelId="{05F78924-3F76-47D3-AE78-699EFE1154D5}" type="presParOf" srcId="{EDEE4E99-F8EF-49F5-91AE-07936C5265F4}" destId="{C7173FE7-80EE-4E22-A7EE-BAE9D2589333}"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28D213-7302-4419-96BB-E3EF64CA0518}" type="doc">
      <dgm:prSet loTypeId="urn:microsoft.com/office/officeart/2005/8/layout/arrow5" loCatId="relationship" qsTypeId="urn:microsoft.com/office/officeart/2005/8/quickstyle/simple1" qsCatId="simple" csTypeId="urn:microsoft.com/office/officeart/2005/8/colors/accent4_5" csCatId="accent4" phldr="1"/>
      <dgm:spPr/>
      <dgm:t>
        <a:bodyPr/>
        <a:lstStyle/>
        <a:p>
          <a:endParaRPr lang="de-DE"/>
        </a:p>
      </dgm:t>
    </dgm:pt>
    <dgm:pt modelId="{8F873C07-1595-4B60-9C80-E2B19D91BB1C}">
      <dgm:prSet phldrT="[Text]"/>
      <dgm:spPr/>
      <dgm:t>
        <a:bodyPr/>
        <a:lstStyle/>
        <a:p>
          <a:r>
            <a:rPr lang="de-DE"/>
            <a:t>Kosten</a:t>
          </a:r>
        </a:p>
      </dgm:t>
    </dgm:pt>
    <dgm:pt modelId="{C41CF89F-BBAB-47B6-92EF-E4F321C57113}" type="parTrans" cxnId="{D04297FA-9667-4BFA-96AB-76D0F2BCFC93}">
      <dgm:prSet/>
      <dgm:spPr/>
      <dgm:t>
        <a:bodyPr/>
        <a:lstStyle/>
        <a:p>
          <a:endParaRPr lang="de-DE"/>
        </a:p>
      </dgm:t>
    </dgm:pt>
    <dgm:pt modelId="{AF56E60A-1EE6-410B-9684-C97CD7DA7ED5}" type="sibTrans" cxnId="{D04297FA-9667-4BFA-96AB-76D0F2BCFC93}">
      <dgm:prSet/>
      <dgm:spPr/>
      <dgm:t>
        <a:bodyPr/>
        <a:lstStyle/>
        <a:p>
          <a:endParaRPr lang="de-DE"/>
        </a:p>
      </dgm:t>
    </dgm:pt>
    <dgm:pt modelId="{75382C56-B694-4076-B72D-E00B11F6293C}">
      <dgm:prSet phldrT="[Text]"/>
      <dgm:spPr/>
      <dgm:t>
        <a:bodyPr/>
        <a:lstStyle/>
        <a:p>
          <a:r>
            <a:rPr lang="de-DE"/>
            <a:t>Teurere nachhaltige Produkte</a:t>
          </a:r>
        </a:p>
      </dgm:t>
    </dgm:pt>
    <dgm:pt modelId="{C8BD9288-18B5-466A-8B63-5CE08D485313}" type="parTrans" cxnId="{93CF6126-56BF-4A62-8014-50C1C1AF68FC}">
      <dgm:prSet/>
      <dgm:spPr/>
      <dgm:t>
        <a:bodyPr/>
        <a:lstStyle/>
        <a:p>
          <a:endParaRPr lang="de-DE"/>
        </a:p>
      </dgm:t>
    </dgm:pt>
    <dgm:pt modelId="{2D22BE49-AD22-4237-95C0-6FA69DCA9317}" type="sibTrans" cxnId="{93CF6126-56BF-4A62-8014-50C1C1AF68FC}">
      <dgm:prSet/>
      <dgm:spPr/>
      <dgm:t>
        <a:bodyPr/>
        <a:lstStyle/>
        <a:p>
          <a:endParaRPr lang="de-DE"/>
        </a:p>
      </dgm:t>
    </dgm:pt>
    <dgm:pt modelId="{E3236F24-2F3E-4E24-9687-12DEAB1462C0}" type="pres">
      <dgm:prSet presAssocID="{E528D213-7302-4419-96BB-E3EF64CA0518}" presName="diagram" presStyleCnt="0">
        <dgm:presLayoutVars>
          <dgm:dir/>
          <dgm:resizeHandles val="exact"/>
        </dgm:presLayoutVars>
      </dgm:prSet>
      <dgm:spPr/>
    </dgm:pt>
    <dgm:pt modelId="{C2C6368E-C476-4978-923F-643B006D1987}" type="pres">
      <dgm:prSet presAssocID="{8F873C07-1595-4B60-9C80-E2B19D91BB1C}" presName="arrow" presStyleLbl="node1" presStyleIdx="0" presStyleCnt="2">
        <dgm:presLayoutVars>
          <dgm:bulletEnabled val="1"/>
        </dgm:presLayoutVars>
      </dgm:prSet>
      <dgm:spPr/>
    </dgm:pt>
    <dgm:pt modelId="{5A1AF4F7-B1EE-4669-B4A4-B3AE23B71FF1}" type="pres">
      <dgm:prSet presAssocID="{75382C56-B694-4076-B72D-E00B11F6293C}" presName="arrow" presStyleLbl="node1" presStyleIdx="1" presStyleCnt="2">
        <dgm:presLayoutVars>
          <dgm:bulletEnabled val="1"/>
        </dgm:presLayoutVars>
      </dgm:prSet>
      <dgm:spPr/>
    </dgm:pt>
  </dgm:ptLst>
  <dgm:cxnLst>
    <dgm:cxn modelId="{93CF6126-56BF-4A62-8014-50C1C1AF68FC}" srcId="{E528D213-7302-4419-96BB-E3EF64CA0518}" destId="{75382C56-B694-4076-B72D-E00B11F6293C}" srcOrd="1" destOrd="0" parTransId="{C8BD9288-18B5-466A-8B63-5CE08D485313}" sibTransId="{2D22BE49-AD22-4237-95C0-6FA69DCA9317}"/>
    <dgm:cxn modelId="{82BE4A3E-BA85-4FAF-9041-8836E356A973}" type="presOf" srcId="{75382C56-B694-4076-B72D-E00B11F6293C}" destId="{5A1AF4F7-B1EE-4669-B4A4-B3AE23B71FF1}" srcOrd="0" destOrd="0" presId="urn:microsoft.com/office/officeart/2005/8/layout/arrow5"/>
    <dgm:cxn modelId="{72992A54-632B-45A2-97DD-0D889DF6FD65}" type="presOf" srcId="{8F873C07-1595-4B60-9C80-E2B19D91BB1C}" destId="{C2C6368E-C476-4978-923F-643B006D1987}" srcOrd="0" destOrd="0" presId="urn:microsoft.com/office/officeart/2005/8/layout/arrow5"/>
    <dgm:cxn modelId="{550E5ED8-71F6-425C-9B00-D74C6C31DEF1}" type="presOf" srcId="{E528D213-7302-4419-96BB-E3EF64CA0518}" destId="{E3236F24-2F3E-4E24-9687-12DEAB1462C0}" srcOrd="0" destOrd="0" presId="urn:microsoft.com/office/officeart/2005/8/layout/arrow5"/>
    <dgm:cxn modelId="{D04297FA-9667-4BFA-96AB-76D0F2BCFC93}" srcId="{E528D213-7302-4419-96BB-E3EF64CA0518}" destId="{8F873C07-1595-4B60-9C80-E2B19D91BB1C}" srcOrd="0" destOrd="0" parTransId="{C41CF89F-BBAB-47B6-92EF-E4F321C57113}" sibTransId="{AF56E60A-1EE6-410B-9684-C97CD7DA7ED5}"/>
    <dgm:cxn modelId="{0A59AF77-FED8-49AE-B2D7-E10276812D81}" type="presParOf" srcId="{E3236F24-2F3E-4E24-9687-12DEAB1462C0}" destId="{C2C6368E-C476-4978-923F-643B006D1987}" srcOrd="0" destOrd="0" presId="urn:microsoft.com/office/officeart/2005/8/layout/arrow5"/>
    <dgm:cxn modelId="{0305EEED-387C-4CFF-8A86-9A1534EDB3AD}" type="presParOf" srcId="{E3236F24-2F3E-4E24-9687-12DEAB1462C0}" destId="{5A1AF4F7-B1EE-4669-B4A4-B3AE23B71FF1}" srcOrd="1" destOrd="0" presId="urn:microsoft.com/office/officeart/2005/8/layout/arrow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28D213-7302-4419-96BB-E3EF64CA0518}" type="doc">
      <dgm:prSet loTypeId="urn:microsoft.com/office/officeart/2005/8/layout/arrow5" loCatId="relationship" qsTypeId="urn:microsoft.com/office/officeart/2005/8/quickstyle/simple1" qsCatId="simple" csTypeId="urn:microsoft.com/office/officeart/2005/8/colors/accent4_4" csCatId="accent4" phldr="1"/>
      <dgm:spPr/>
      <dgm:t>
        <a:bodyPr/>
        <a:lstStyle/>
        <a:p>
          <a:endParaRPr lang="de-DE"/>
        </a:p>
      </dgm:t>
    </dgm:pt>
    <dgm:pt modelId="{8F873C07-1595-4B60-9C80-E2B19D91BB1C}">
      <dgm:prSet phldrT="[Text]"/>
      <dgm:spPr/>
      <dgm:t>
        <a:bodyPr/>
        <a:lstStyle/>
        <a:p>
          <a:r>
            <a:rPr lang="de-DE"/>
            <a:t>Wünsche der Gäste</a:t>
          </a:r>
        </a:p>
      </dgm:t>
    </dgm:pt>
    <dgm:pt modelId="{C41CF89F-BBAB-47B6-92EF-E4F321C57113}" type="parTrans" cxnId="{D04297FA-9667-4BFA-96AB-76D0F2BCFC93}">
      <dgm:prSet/>
      <dgm:spPr/>
      <dgm:t>
        <a:bodyPr/>
        <a:lstStyle/>
        <a:p>
          <a:endParaRPr lang="de-DE"/>
        </a:p>
      </dgm:t>
    </dgm:pt>
    <dgm:pt modelId="{AF56E60A-1EE6-410B-9684-C97CD7DA7ED5}" type="sibTrans" cxnId="{D04297FA-9667-4BFA-96AB-76D0F2BCFC93}">
      <dgm:prSet/>
      <dgm:spPr/>
      <dgm:t>
        <a:bodyPr/>
        <a:lstStyle/>
        <a:p>
          <a:endParaRPr lang="de-DE"/>
        </a:p>
      </dgm:t>
    </dgm:pt>
    <dgm:pt modelId="{75382C56-B694-4076-B72D-E00B11F6293C}">
      <dgm:prSet phldrT="[Text]"/>
      <dgm:spPr/>
      <dgm:t>
        <a:bodyPr/>
        <a:lstStyle/>
        <a:p>
          <a:r>
            <a:rPr lang="de-DE">
              <a:solidFill>
                <a:schemeClr val="tx1"/>
              </a:solidFill>
            </a:rPr>
            <a:t>Vorgaben der DGE/PHD</a:t>
          </a:r>
        </a:p>
      </dgm:t>
    </dgm:pt>
    <dgm:pt modelId="{C8BD9288-18B5-466A-8B63-5CE08D485313}" type="parTrans" cxnId="{93CF6126-56BF-4A62-8014-50C1C1AF68FC}">
      <dgm:prSet/>
      <dgm:spPr/>
      <dgm:t>
        <a:bodyPr/>
        <a:lstStyle/>
        <a:p>
          <a:endParaRPr lang="de-DE"/>
        </a:p>
      </dgm:t>
    </dgm:pt>
    <dgm:pt modelId="{2D22BE49-AD22-4237-95C0-6FA69DCA9317}" type="sibTrans" cxnId="{93CF6126-56BF-4A62-8014-50C1C1AF68FC}">
      <dgm:prSet/>
      <dgm:spPr/>
      <dgm:t>
        <a:bodyPr/>
        <a:lstStyle/>
        <a:p>
          <a:endParaRPr lang="de-DE"/>
        </a:p>
      </dgm:t>
    </dgm:pt>
    <dgm:pt modelId="{E3236F24-2F3E-4E24-9687-12DEAB1462C0}" type="pres">
      <dgm:prSet presAssocID="{E528D213-7302-4419-96BB-E3EF64CA0518}" presName="diagram" presStyleCnt="0">
        <dgm:presLayoutVars>
          <dgm:dir/>
          <dgm:resizeHandles val="exact"/>
        </dgm:presLayoutVars>
      </dgm:prSet>
      <dgm:spPr/>
    </dgm:pt>
    <dgm:pt modelId="{C2C6368E-C476-4978-923F-643B006D1987}" type="pres">
      <dgm:prSet presAssocID="{8F873C07-1595-4B60-9C80-E2B19D91BB1C}" presName="arrow" presStyleLbl="node1" presStyleIdx="0" presStyleCnt="2">
        <dgm:presLayoutVars>
          <dgm:bulletEnabled val="1"/>
        </dgm:presLayoutVars>
      </dgm:prSet>
      <dgm:spPr/>
    </dgm:pt>
    <dgm:pt modelId="{5A1AF4F7-B1EE-4669-B4A4-B3AE23B71FF1}" type="pres">
      <dgm:prSet presAssocID="{75382C56-B694-4076-B72D-E00B11F6293C}" presName="arrow" presStyleLbl="node1" presStyleIdx="1" presStyleCnt="2">
        <dgm:presLayoutVars>
          <dgm:bulletEnabled val="1"/>
        </dgm:presLayoutVars>
      </dgm:prSet>
      <dgm:spPr/>
    </dgm:pt>
  </dgm:ptLst>
  <dgm:cxnLst>
    <dgm:cxn modelId="{93CF6126-56BF-4A62-8014-50C1C1AF68FC}" srcId="{E528D213-7302-4419-96BB-E3EF64CA0518}" destId="{75382C56-B694-4076-B72D-E00B11F6293C}" srcOrd="1" destOrd="0" parTransId="{C8BD9288-18B5-466A-8B63-5CE08D485313}" sibTransId="{2D22BE49-AD22-4237-95C0-6FA69DCA9317}"/>
    <dgm:cxn modelId="{82BE4A3E-BA85-4FAF-9041-8836E356A973}" type="presOf" srcId="{75382C56-B694-4076-B72D-E00B11F6293C}" destId="{5A1AF4F7-B1EE-4669-B4A4-B3AE23B71FF1}" srcOrd="0" destOrd="0" presId="urn:microsoft.com/office/officeart/2005/8/layout/arrow5"/>
    <dgm:cxn modelId="{72992A54-632B-45A2-97DD-0D889DF6FD65}" type="presOf" srcId="{8F873C07-1595-4B60-9C80-E2B19D91BB1C}" destId="{C2C6368E-C476-4978-923F-643B006D1987}" srcOrd="0" destOrd="0" presId="urn:microsoft.com/office/officeart/2005/8/layout/arrow5"/>
    <dgm:cxn modelId="{550E5ED8-71F6-425C-9B00-D74C6C31DEF1}" type="presOf" srcId="{E528D213-7302-4419-96BB-E3EF64CA0518}" destId="{E3236F24-2F3E-4E24-9687-12DEAB1462C0}" srcOrd="0" destOrd="0" presId="urn:microsoft.com/office/officeart/2005/8/layout/arrow5"/>
    <dgm:cxn modelId="{D04297FA-9667-4BFA-96AB-76D0F2BCFC93}" srcId="{E528D213-7302-4419-96BB-E3EF64CA0518}" destId="{8F873C07-1595-4B60-9C80-E2B19D91BB1C}" srcOrd="0" destOrd="0" parTransId="{C41CF89F-BBAB-47B6-92EF-E4F321C57113}" sibTransId="{AF56E60A-1EE6-410B-9684-C97CD7DA7ED5}"/>
    <dgm:cxn modelId="{0A59AF77-FED8-49AE-B2D7-E10276812D81}" type="presParOf" srcId="{E3236F24-2F3E-4E24-9687-12DEAB1462C0}" destId="{C2C6368E-C476-4978-923F-643B006D1987}" srcOrd="0" destOrd="0" presId="urn:microsoft.com/office/officeart/2005/8/layout/arrow5"/>
    <dgm:cxn modelId="{0305EEED-387C-4CFF-8A86-9A1534EDB3AD}" type="presParOf" srcId="{E3236F24-2F3E-4E24-9687-12DEAB1462C0}" destId="{5A1AF4F7-B1EE-4669-B4A4-B3AE23B71FF1}" srcOrd="1" destOrd="0" presId="urn:microsoft.com/office/officeart/2005/8/layout/arrow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28D213-7302-4419-96BB-E3EF64CA0518}" type="doc">
      <dgm:prSet loTypeId="urn:microsoft.com/office/officeart/2005/8/layout/arrow5" loCatId="relationship" qsTypeId="urn:microsoft.com/office/officeart/2005/8/quickstyle/simple1" qsCatId="simple" csTypeId="urn:microsoft.com/office/officeart/2005/8/colors/accent4_4" csCatId="accent4" phldr="1"/>
      <dgm:spPr/>
      <dgm:t>
        <a:bodyPr/>
        <a:lstStyle/>
        <a:p>
          <a:endParaRPr lang="de-DE"/>
        </a:p>
      </dgm:t>
    </dgm:pt>
    <dgm:pt modelId="{8F873C07-1595-4B60-9C80-E2B19D91BB1C}">
      <dgm:prSet phldrT="[Text]"/>
      <dgm:spPr/>
      <dgm:t>
        <a:bodyPr/>
        <a:lstStyle/>
        <a:p>
          <a:r>
            <a:rPr lang="de-DE"/>
            <a:t>Personalbedarf</a:t>
          </a:r>
        </a:p>
      </dgm:t>
    </dgm:pt>
    <dgm:pt modelId="{C41CF89F-BBAB-47B6-92EF-E4F321C57113}" type="parTrans" cxnId="{D04297FA-9667-4BFA-96AB-76D0F2BCFC93}">
      <dgm:prSet/>
      <dgm:spPr/>
      <dgm:t>
        <a:bodyPr/>
        <a:lstStyle/>
        <a:p>
          <a:endParaRPr lang="de-DE"/>
        </a:p>
      </dgm:t>
    </dgm:pt>
    <dgm:pt modelId="{AF56E60A-1EE6-410B-9684-C97CD7DA7ED5}" type="sibTrans" cxnId="{D04297FA-9667-4BFA-96AB-76D0F2BCFC93}">
      <dgm:prSet/>
      <dgm:spPr/>
      <dgm:t>
        <a:bodyPr/>
        <a:lstStyle/>
        <a:p>
          <a:endParaRPr lang="de-DE"/>
        </a:p>
      </dgm:t>
    </dgm:pt>
    <dgm:pt modelId="{75382C56-B694-4076-B72D-E00B11F6293C}">
      <dgm:prSet phldrT="[Text]"/>
      <dgm:spPr/>
      <dgm:t>
        <a:bodyPr/>
        <a:lstStyle/>
        <a:p>
          <a:r>
            <a:rPr lang="de-DE">
              <a:solidFill>
                <a:schemeClr val="tx1"/>
              </a:solidFill>
            </a:rPr>
            <a:t>Frischküche</a:t>
          </a:r>
        </a:p>
      </dgm:t>
    </dgm:pt>
    <dgm:pt modelId="{C8BD9288-18B5-466A-8B63-5CE08D485313}" type="parTrans" cxnId="{93CF6126-56BF-4A62-8014-50C1C1AF68FC}">
      <dgm:prSet/>
      <dgm:spPr/>
      <dgm:t>
        <a:bodyPr/>
        <a:lstStyle/>
        <a:p>
          <a:endParaRPr lang="de-DE"/>
        </a:p>
      </dgm:t>
    </dgm:pt>
    <dgm:pt modelId="{2D22BE49-AD22-4237-95C0-6FA69DCA9317}" type="sibTrans" cxnId="{93CF6126-56BF-4A62-8014-50C1C1AF68FC}">
      <dgm:prSet/>
      <dgm:spPr/>
      <dgm:t>
        <a:bodyPr/>
        <a:lstStyle/>
        <a:p>
          <a:endParaRPr lang="de-DE"/>
        </a:p>
      </dgm:t>
    </dgm:pt>
    <dgm:pt modelId="{E3236F24-2F3E-4E24-9687-12DEAB1462C0}" type="pres">
      <dgm:prSet presAssocID="{E528D213-7302-4419-96BB-E3EF64CA0518}" presName="diagram" presStyleCnt="0">
        <dgm:presLayoutVars>
          <dgm:dir/>
          <dgm:resizeHandles val="exact"/>
        </dgm:presLayoutVars>
      </dgm:prSet>
      <dgm:spPr/>
    </dgm:pt>
    <dgm:pt modelId="{C2C6368E-C476-4978-923F-643B006D1987}" type="pres">
      <dgm:prSet presAssocID="{8F873C07-1595-4B60-9C80-E2B19D91BB1C}" presName="arrow" presStyleLbl="node1" presStyleIdx="0" presStyleCnt="2" custRadScaleRad="122923" custRadScaleInc="19741">
        <dgm:presLayoutVars>
          <dgm:bulletEnabled val="1"/>
        </dgm:presLayoutVars>
      </dgm:prSet>
      <dgm:spPr/>
    </dgm:pt>
    <dgm:pt modelId="{5A1AF4F7-B1EE-4669-B4A4-B3AE23B71FF1}" type="pres">
      <dgm:prSet presAssocID="{75382C56-B694-4076-B72D-E00B11F6293C}" presName="arrow" presStyleLbl="node1" presStyleIdx="1" presStyleCnt="2" custRadScaleRad="75067" custRadScaleInc="15732">
        <dgm:presLayoutVars>
          <dgm:bulletEnabled val="1"/>
        </dgm:presLayoutVars>
      </dgm:prSet>
      <dgm:spPr/>
    </dgm:pt>
  </dgm:ptLst>
  <dgm:cxnLst>
    <dgm:cxn modelId="{93CF6126-56BF-4A62-8014-50C1C1AF68FC}" srcId="{E528D213-7302-4419-96BB-E3EF64CA0518}" destId="{75382C56-B694-4076-B72D-E00B11F6293C}" srcOrd="1" destOrd="0" parTransId="{C8BD9288-18B5-466A-8B63-5CE08D485313}" sibTransId="{2D22BE49-AD22-4237-95C0-6FA69DCA9317}"/>
    <dgm:cxn modelId="{82BE4A3E-BA85-4FAF-9041-8836E356A973}" type="presOf" srcId="{75382C56-B694-4076-B72D-E00B11F6293C}" destId="{5A1AF4F7-B1EE-4669-B4A4-B3AE23B71FF1}" srcOrd="0" destOrd="0" presId="urn:microsoft.com/office/officeart/2005/8/layout/arrow5"/>
    <dgm:cxn modelId="{72992A54-632B-45A2-97DD-0D889DF6FD65}" type="presOf" srcId="{8F873C07-1595-4B60-9C80-E2B19D91BB1C}" destId="{C2C6368E-C476-4978-923F-643B006D1987}" srcOrd="0" destOrd="0" presId="urn:microsoft.com/office/officeart/2005/8/layout/arrow5"/>
    <dgm:cxn modelId="{550E5ED8-71F6-425C-9B00-D74C6C31DEF1}" type="presOf" srcId="{E528D213-7302-4419-96BB-E3EF64CA0518}" destId="{E3236F24-2F3E-4E24-9687-12DEAB1462C0}" srcOrd="0" destOrd="0" presId="urn:microsoft.com/office/officeart/2005/8/layout/arrow5"/>
    <dgm:cxn modelId="{D04297FA-9667-4BFA-96AB-76D0F2BCFC93}" srcId="{E528D213-7302-4419-96BB-E3EF64CA0518}" destId="{8F873C07-1595-4B60-9C80-E2B19D91BB1C}" srcOrd="0" destOrd="0" parTransId="{C41CF89F-BBAB-47B6-92EF-E4F321C57113}" sibTransId="{AF56E60A-1EE6-410B-9684-C97CD7DA7ED5}"/>
    <dgm:cxn modelId="{0A59AF77-FED8-49AE-B2D7-E10276812D81}" type="presParOf" srcId="{E3236F24-2F3E-4E24-9687-12DEAB1462C0}" destId="{C2C6368E-C476-4978-923F-643B006D1987}" srcOrd="0" destOrd="0" presId="urn:microsoft.com/office/officeart/2005/8/layout/arrow5"/>
    <dgm:cxn modelId="{0305EEED-387C-4CFF-8A86-9A1534EDB3AD}" type="presParOf" srcId="{E3236F24-2F3E-4E24-9687-12DEAB1462C0}" destId="{5A1AF4F7-B1EE-4669-B4A4-B3AE23B71FF1}" srcOrd="1" destOrd="0" presId="urn:microsoft.com/office/officeart/2005/8/layout/arrow5"/>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28D213-7302-4419-96BB-E3EF64CA0518}" type="doc">
      <dgm:prSet loTypeId="urn:microsoft.com/office/officeart/2005/8/layout/arrow5" loCatId="relationship" qsTypeId="urn:microsoft.com/office/officeart/2005/8/quickstyle/simple1" qsCatId="simple" csTypeId="urn:microsoft.com/office/officeart/2005/8/colors/accent4_5" csCatId="accent4" phldr="1"/>
      <dgm:spPr/>
      <dgm:t>
        <a:bodyPr/>
        <a:lstStyle/>
        <a:p>
          <a:endParaRPr lang="de-DE"/>
        </a:p>
      </dgm:t>
    </dgm:pt>
    <dgm:pt modelId="{8F873C07-1595-4B60-9C80-E2B19D91BB1C}">
      <dgm:prSet phldrT="[Text]"/>
      <dgm:spPr/>
      <dgm:t>
        <a:bodyPr/>
        <a:lstStyle/>
        <a:p>
          <a:r>
            <a:rPr lang="de-DE"/>
            <a:t>Alte Rezepturen</a:t>
          </a:r>
        </a:p>
      </dgm:t>
    </dgm:pt>
    <dgm:pt modelId="{C41CF89F-BBAB-47B6-92EF-E4F321C57113}" type="parTrans" cxnId="{D04297FA-9667-4BFA-96AB-76D0F2BCFC93}">
      <dgm:prSet/>
      <dgm:spPr/>
      <dgm:t>
        <a:bodyPr/>
        <a:lstStyle/>
        <a:p>
          <a:endParaRPr lang="de-DE"/>
        </a:p>
      </dgm:t>
    </dgm:pt>
    <dgm:pt modelId="{AF56E60A-1EE6-410B-9684-C97CD7DA7ED5}" type="sibTrans" cxnId="{D04297FA-9667-4BFA-96AB-76D0F2BCFC93}">
      <dgm:prSet/>
      <dgm:spPr/>
      <dgm:t>
        <a:bodyPr/>
        <a:lstStyle/>
        <a:p>
          <a:endParaRPr lang="de-DE"/>
        </a:p>
      </dgm:t>
    </dgm:pt>
    <dgm:pt modelId="{75382C56-B694-4076-B72D-E00B11F6293C}">
      <dgm:prSet phldrT="[Text]"/>
      <dgm:spPr/>
      <dgm:t>
        <a:bodyPr/>
        <a:lstStyle/>
        <a:p>
          <a:r>
            <a:rPr lang="de-DE"/>
            <a:t>Neue Vorgaben</a:t>
          </a:r>
        </a:p>
      </dgm:t>
    </dgm:pt>
    <dgm:pt modelId="{C8BD9288-18B5-466A-8B63-5CE08D485313}" type="parTrans" cxnId="{93CF6126-56BF-4A62-8014-50C1C1AF68FC}">
      <dgm:prSet/>
      <dgm:spPr/>
      <dgm:t>
        <a:bodyPr/>
        <a:lstStyle/>
        <a:p>
          <a:endParaRPr lang="de-DE"/>
        </a:p>
      </dgm:t>
    </dgm:pt>
    <dgm:pt modelId="{2D22BE49-AD22-4237-95C0-6FA69DCA9317}" type="sibTrans" cxnId="{93CF6126-56BF-4A62-8014-50C1C1AF68FC}">
      <dgm:prSet/>
      <dgm:spPr/>
      <dgm:t>
        <a:bodyPr/>
        <a:lstStyle/>
        <a:p>
          <a:endParaRPr lang="de-DE"/>
        </a:p>
      </dgm:t>
    </dgm:pt>
    <dgm:pt modelId="{E3236F24-2F3E-4E24-9687-12DEAB1462C0}" type="pres">
      <dgm:prSet presAssocID="{E528D213-7302-4419-96BB-E3EF64CA0518}" presName="diagram" presStyleCnt="0">
        <dgm:presLayoutVars>
          <dgm:dir/>
          <dgm:resizeHandles val="exact"/>
        </dgm:presLayoutVars>
      </dgm:prSet>
      <dgm:spPr/>
    </dgm:pt>
    <dgm:pt modelId="{C2C6368E-C476-4978-923F-643B006D1987}" type="pres">
      <dgm:prSet presAssocID="{8F873C07-1595-4B60-9C80-E2B19D91BB1C}" presName="arrow" presStyleLbl="node1" presStyleIdx="0" presStyleCnt="2">
        <dgm:presLayoutVars>
          <dgm:bulletEnabled val="1"/>
        </dgm:presLayoutVars>
      </dgm:prSet>
      <dgm:spPr/>
    </dgm:pt>
    <dgm:pt modelId="{5A1AF4F7-B1EE-4669-B4A4-B3AE23B71FF1}" type="pres">
      <dgm:prSet presAssocID="{75382C56-B694-4076-B72D-E00B11F6293C}" presName="arrow" presStyleLbl="node1" presStyleIdx="1" presStyleCnt="2">
        <dgm:presLayoutVars>
          <dgm:bulletEnabled val="1"/>
        </dgm:presLayoutVars>
      </dgm:prSet>
      <dgm:spPr/>
    </dgm:pt>
  </dgm:ptLst>
  <dgm:cxnLst>
    <dgm:cxn modelId="{93CF6126-56BF-4A62-8014-50C1C1AF68FC}" srcId="{E528D213-7302-4419-96BB-E3EF64CA0518}" destId="{75382C56-B694-4076-B72D-E00B11F6293C}" srcOrd="1" destOrd="0" parTransId="{C8BD9288-18B5-466A-8B63-5CE08D485313}" sibTransId="{2D22BE49-AD22-4237-95C0-6FA69DCA9317}"/>
    <dgm:cxn modelId="{82BE4A3E-BA85-4FAF-9041-8836E356A973}" type="presOf" srcId="{75382C56-B694-4076-B72D-E00B11F6293C}" destId="{5A1AF4F7-B1EE-4669-B4A4-B3AE23B71FF1}" srcOrd="0" destOrd="0" presId="urn:microsoft.com/office/officeart/2005/8/layout/arrow5"/>
    <dgm:cxn modelId="{72992A54-632B-45A2-97DD-0D889DF6FD65}" type="presOf" srcId="{8F873C07-1595-4B60-9C80-E2B19D91BB1C}" destId="{C2C6368E-C476-4978-923F-643B006D1987}" srcOrd="0" destOrd="0" presId="urn:microsoft.com/office/officeart/2005/8/layout/arrow5"/>
    <dgm:cxn modelId="{550E5ED8-71F6-425C-9B00-D74C6C31DEF1}" type="presOf" srcId="{E528D213-7302-4419-96BB-E3EF64CA0518}" destId="{E3236F24-2F3E-4E24-9687-12DEAB1462C0}" srcOrd="0" destOrd="0" presId="urn:microsoft.com/office/officeart/2005/8/layout/arrow5"/>
    <dgm:cxn modelId="{D04297FA-9667-4BFA-96AB-76D0F2BCFC93}" srcId="{E528D213-7302-4419-96BB-E3EF64CA0518}" destId="{8F873C07-1595-4B60-9C80-E2B19D91BB1C}" srcOrd="0" destOrd="0" parTransId="{C41CF89F-BBAB-47B6-92EF-E4F321C57113}" sibTransId="{AF56E60A-1EE6-410B-9684-C97CD7DA7ED5}"/>
    <dgm:cxn modelId="{0A59AF77-FED8-49AE-B2D7-E10276812D81}" type="presParOf" srcId="{E3236F24-2F3E-4E24-9687-12DEAB1462C0}" destId="{C2C6368E-C476-4978-923F-643B006D1987}" srcOrd="0" destOrd="0" presId="urn:microsoft.com/office/officeart/2005/8/layout/arrow5"/>
    <dgm:cxn modelId="{0305EEED-387C-4CFF-8A86-9A1534EDB3AD}" type="presParOf" srcId="{E3236F24-2F3E-4E24-9687-12DEAB1462C0}" destId="{5A1AF4F7-B1EE-4669-B4A4-B3AE23B71FF1}" srcOrd="1" destOrd="0" presId="urn:microsoft.com/office/officeart/2005/8/layout/arrow5"/>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28D213-7302-4419-96BB-E3EF64CA0518}" type="doc">
      <dgm:prSet loTypeId="urn:microsoft.com/office/officeart/2005/8/layout/arrow5" loCatId="relationship" qsTypeId="urn:microsoft.com/office/officeart/2005/8/quickstyle/simple1" qsCatId="simple" csTypeId="urn:microsoft.com/office/officeart/2005/8/colors/accent4_5" csCatId="accent4" phldr="1"/>
      <dgm:spPr/>
      <dgm:t>
        <a:bodyPr/>
        <a:lstStyle/>
        <a:p>
          <a:endParaRPr lang="de-DE"/>
        </a:p>
      </dgm:t>
    </dgm:pt>
    <dgm:pt modelId="{8F873C07-1595-4B60-9C80-E2B19D91BB1C}">
      <dgm:prSet phldrT="[Text]"/>
      <dgm:spPr/>
      <dgm:t>
        <a:bodyPr/>
        <a:lstStyle/>
        <a:p>
          <a:r>
            <a:rPr lang="de-DE"/>
            <a:t>DGE Standards</a:t>
          </a:r>
        </a:p>
      </dgm:t>
    </dgm:pt>
    <dgm:pt modelId="{C41CF89F-BBAB-47B6-92EF-E4F321C57113}" type="parTrans" cxnId="{D04297FA-9667-4BFA-96AB-76D0F2BCFC93}">
      <dgm:prSet/>
      <dgm:spPr/>
      <dgm:t>
        <a:bodyPr/>
        <a:lstStyle/>
        <a:p>
          <a:endParaRPr lang="de-DE"/>
        </a:p>
      </dgm:t>
    </dgm:pt>
    <dgm:pt modelId="{AF56E60A-1EE6-410B-9684-C97CD7DA7ED5}" type="sibTrans" cxnId="{D04297FA-9667-4BFA-96AB-76D0F2BCFC93}">
      <dgm:prSet/>
      <dgm:spPr/>
      <dgm:t>
        <a:bodyPr/>
        <a:lstStyle/>
        <a:p>
          <a:endParaRPr lang="de-DE"/>
        </a:p>
      </dgm:t>
    </dgm:pt>
    <dgm:pt modelId="{75382C56-B694-4076-B72D-E00B11F6293C}">
      <dgm:prSet phldrT="[Text]"/>
      <dgm:spPr/>
      <dgm:t>
        <a:bodyPr/>
        <a:lstStyle/>
        <a:p>
          <a:r>
            <a:rPr lang="de-DE"/>
            <a:t>LM-Abfälle</a:t>
          </a:r>
        </a:p>
      </dgm:t>
    </dgm:pt>
    <dgm:pt modelId="{C8BD9288-18B5-466A-8B63-5CE08D485313}" type="parTrans" cxnId="{93CF6126-56BF-4A62-8014-50C1C1AF68FC}">
      <dgm:prSet/>
      <dgm:spPr/>
      <dgm:t>
        <a:bodyPr/>
        <a:lstStyle/>
        <a:p>
          <a:endParaRPr lang="de-DE"/>
        </a:p>
      </dgm:t>
    </dgm:pt>
    <dgm:pt modelId="{2D22BE49-AD22-4237-95C0-6FA69DCA9317}" type="sibTrans" cxnId="{93CF6126-56BF-4A62-8014-50C1C1AF68FC}">
      <dgm:prSet/>
      <dgm:spPr/>
      <dgm:t>
        <a:bodyPr/>
        <a:lstStyle/>
        <a:p>
          <a:endParaRPr lang="de-DE"/>
        </a:p>
      </dgm:t>
    </dgm:pt>
    <dgm:pt modelId="{E3236F24-2F3E-4E24-9687-12DEAB1462C0}" type="pres">
      <dgm:prSet presAssocID="{E528D213-7302-4419-96BB-E3EF64CA0518}" presName="diagram" presStyleCnt="0">
        <dgm:presLayoutVars>
          <dgm:dir/>
          <dgm:resizeHandles val="exact"/>
        </dgm:presLayoutVars>
      </dgm:prSet>
      <dgm:spPr/>
    </dgm:pt>
    <dgm:pt modelId="{C2C6368E-C476-4978-923F-643B006D1987}" type="pres">
      <dgm:prSet presAssocID="{8F873C07-1595-4B60-9C80-E2B19D91BB1C}" presName="arrow" presStyleLbl="node1" presStyleIdx="0" presStyleCnt="2">
        <dgm:presLayoutVars>
          <dgm:bulletEnabled val="1"/>
        </dgm:presLayoutVars>
      </dgm:prSet>
      <dgm:spPr/>
    </dgm:pt>
    <dgm:pt modelId="{5A1AF4F7-B1EE-4669-B4A4-B3AE23B71FF1}" type="pres">
      <dgm:prSet presAssocID="{75382C56-B694-4076-B72D-E00B11F6293C}" presName="arrow" presStyleLbl="node1" presStyleIdx="1" presStyleCnt="2">
        <dgm:presLayoutVars>
          <dgm:bulletEnabled val="1"/>
        </dgm:presLayoutVars>
      </dgm:prSet>
      <dgm:spPr/>
    </dgm:pt>
  </dgm:ptLst>
  <dgm:cxnLst>
    <dgm:cxn modelId="{93CF6126-56BF-4A62-8014-50C1C1AF68FC}" srcId="{E528D213-7302-4419-96BB-E3EF64CA0518}" destId="{75382C56-B694-4076-B72D-E00B11F6293C}" srcOrd="1" destOrd="0" parTransId="{C8BD9288-18B5-466A-8B63-5CE08D485313}" sibTransId="{2D22BE49-AD22-4237-95C0-6FA69DCA9317}"/>
    <dgm:cxn modelId="{82BE4A3E-BA85-4FAF-9041-8836E356A973}" type="presOf" srcId="{75382C56-B694-4076-B72D-E00B11F6293C}" destId="{5A1AF4F7-B1EE-4669-B4A4-B3AE23B71FF1}" srcOrd="0" destOrd="0" presId="urn:microsoft.com/office/officeart/2005/8/layout/arrow5"/>
    <dgm:cxn modelId="{72992A54-632B-45A2-97DD-0D889DF6FD65}" type="presOf" srcId="{8F873C07-1595-4B60-9C80-E2B19D91BB1C}" destId="{C2C6368E-C476-4978-923F-643B006D1987}" srcOrd="0" destOrd="0" presId="urn:microsoft.com/office/officeart/2005/8/layout/arrow5"/>
    <dgm:cxn modelId="{550E5ED8-71F6-425C-9B00-D74C6C31DEF1}" type="presOf" srcId="{E528D213-7302-4419-96BB-E3EF64CA0518}" destId="{E3236F24-2F3E-4E24-9687-12DEAB1462C0}" srcOrd="0" destOrd="0" presId="urn:microsoft.com/office/officeart/2005/8/layout/arrow5"/>
    <dgm:cxn modelId="{D04297FA-9667-4BFA-96AB-76D0F2BCFC93}" srcId="{E528D213-7302-4419-96BB-E3EF64CA0518}" destId="{8F873C07-1595-4B60-9C80-E2B19D91BB1C}" srcOrd="0" destOrd="0" parTransId="{C41CF89F-BBAB-47B6-92EF-E4F321C57113}" sibTransId="{AF56E60A-1EE6-410B-9684-C97CD7DA7ED5}"/>
    <dgm:cxn modelId="{0A59AF77-FED8-49AE-B2D7-E10276812D81}" type="presParOf" srcId="{E3236F24-2F3E-4E24-9687-12DEAB1462C0}" destId="{C2C6368E-C476-4978-923F-643B006D1987}" srcOrd="0" destOrd="0" presId="urn:microsoft.com/office/officeart/2005/8/layout/arrow5"/>
    <dgm:cxn modelId="{0305EEED-387C-4CFF-8A86-9A1534EDB3AD}" type="presParOf" srcId="{E3236F24-2F3E-4E24-9687-12DEAB1462C0}" destId="{5A1AF4F7-B1EE-4669-B4A4-B3AE23B71FF1}" srcOrd="1" destOrd="0" presId="urn:microsoft.com/office/officeart/2005/8/layout/arrow5"/>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28D213-7302-4419-96BB-E3EF64CA0518}" type="doc">
      <dgm:prSet loTypeId="urn:microsoft.com/office/officeart/2005/8/layout/arrow5" loCatId="relationship" qsTypeId="urn:microsoft.com/office/officeart/2005/8/quickstyle/simple1" qsCatId="simple" csTypeId="urn:microsoft.com/office/officeart/2005/8/colors/accent4_4" csCatId="accent4" phldr="1"/>
      <dgm:spPr/>
      <dgm:t>
        <a:bodyPr/>
        <a:lstStyle/>
        <a:p>
          <a:endParaRPr lang="de-DE"/>
        </a:p>
      </dgm:t>
    </dgm:pt>
    <dgm:pt modelId="{8F873C07-1595-4B60-9C80-E2B19D91BB1C}">
      <dgm:prSet phldrT="[Text]"/>
      <dgm:spPr/>
      <dgm:t>
        <a:bodyPr/>
        <a:lstStyle/>
        <a:p>
          <a:r>
            <a:rPr lang="de-DE"/>
            <a:t>Zeitmangel</a:t>
          </a:r>
        </a:p>
      </dgm:t>
    </dgm:pt>
    <dgm:pt modelId="{C41CF89F-BBAB-47B6-92EF-E4F321C57113}" type="parTrans" cxnId="{D04297FA-9667-4BFA-96AB-76D0F2BCFC93}">
      <dgm:prSet/>
      <dgm:spPr/>
      <dgm:t>
        <a:bodyPr/>
        <a:lstStyle/>
        <a:p>
          <a:endParaRPr lang="de-DE"/>
        </a:p>
      </dgm:t>
    </dgm:pt>
    <dgm:pt modelId="{AF56E60A-1EE6-410B-9684-C97CD7DA7ED5}" type="sibTrans" cxnId="{D04297FA-9667-4BFA-96AB-76D0F2BCFC93}">
      <dgm:prSet/>
      <dgm:spPr/>
      <dgm:t>
        <a:bodyPr/>
        <a:lstStyle/>
        <a:p>
          <a:endParaRPr lang="de-DE"/>
        </a:p>
      </dgm:t>
    </dgm:pt>
    <dgm:pt modelId="{75382C56-B694-4076-B72D-E00B11F6293C}">
      <dgm:prSet phldrT="[Text]"/>
      <dgm:spPr/>
      <dgm:t>
        <a:bodyPr/>
        <a:lstStyle/>
        <a:p>
          <a:r>
            <a:rPr lang="de-DE">
              <a:solidFill>
                <a:schemeClr val="tx1"/>
              </a:solidFill>
            </a:rPr>
            <a:t>Fortbildungs-bedarf</a:t>
          </a:r>
        </a:p>
      </dgm:t>
    </dgm:pt>
    <dgm:pt modelId="{C8BD9288-18B5-466A-8B63-5CE08D485313}" type="parTrans" cxnId="{93CF6126-56BF-4A62-8014-50C1C1AF68FC}">
      <dgm:prSet/>
      <dgm:spPr/>
      <dgm:t>
        <a:bodyPr/>
        <a:lstStyle/>
        <a:p>
          <a:endParaRPr lang="de-DE"/>
        </a:p>
      </dgm:t>
    </dgm:pt>
    <dgm:pt modelId="{2D22BE49-AD22-4237-95C0-6FA69DCA9317}" type="sibTrans" cxnId="{93CF6126-56BF-4A62-8014-50C1C1AF68FC}">
      <dgm:prSet/>
      <dgm:spPr/>
      <dgm:t>
        <a:bodyPr/>
        <a:lstStyle/>
        <a:p>
          <a:endParaRPr lang="de-DE"/>
        </a:p>
      </dgm:t>
    </dgm:pt>
    <dgm:pt modelId="{E3236F24-2F3E-4E24-9687-12DEAB1462C0}" type="pres">
      <dgm:prSet presAssocID="{E528D213-7302-4419-96BB-E3EF64CA0518}" presName="diagram" presStyleCnt="0">
        <dgm:presLayoutVars>
          <dgm:dir/>
          <dgm:resizeHandles val="exact"/>
        </dgm:presLayoutVars>
      </dgm:prSet>
      <dgm:spPr/>
    </dgm:pt>
    <dgm:pt modelId="{C2C6368E-C476-4978-923F-643B006D1987}" type="pres">
      <dgm:prSet presAssocID="{8F873C07-1595-4B60-9C80-E2B19D91BB1C}" presName="arrow" presStyleLbl="node1" presStyleIdx="0" presStyleCnt="2">
        <dgm:presLayoutVars>
          <dgm:bulletEnabled val="1"/>
        </dgm:presLayoutVars>
      </dgm:prSet>
      <dgm:spPr/>
    </dgm:pt>
    <dgm:pt modelId="{5A1AF4F7-B1EE-4669-B4A4-B3AE23B71FF1}" type="pres">
      <dgm:prSet presAssocID="{75382C56-B694-4076-B72D-E00B11F6293C}" presName="arrow" presStyleLbl="node1" presStyleIdx="1" presStyleCnt="2">
        <dgm:presLayoutVars>
          <dgm:bulletEnabled val="1"/>
        </dgm:presLayoutVars>
      </dgm:prSet>
      <dgm:spPr/>
    </dgm:pt>
  </dgm:ptLst>
  <dgm:cxnLst>
    <dgm:cxn modelId="{93CF6126-56BF-4A62-8014-50C1C1AF68FC}" srcId="{E528D213-7302-4419-96BB-E3EF64CA0518}" destId="{75382C56-B694-4076-B72D-E00B11F6293C}" srcOrd="1" destOrd="0" parTransId="{C8BD9288-18B5-466A-8B63-5CE08D485313}" sibTransId="{2D22BE49-AD22-4237-95C0-6FA69DCA9317}"/>
    <dgm:cxn modelId="{82BE4A3E-BA85-4FAF-9041-8836E356A973}" type="presOf" srcId="{75382C56-B694-4076-B72D-E00B11F6293C}" destId="{5A1AF4F7-B1EE-4669-B4A4-B3AE23B71FF1}" srcOrd="0" destOrd="0" presId="urn:microsoft.com/office/officeart/2005/8/layout/arrow5"/>
    <dgm:cxn modelId="{72992A54-632B-45A2-97DD-0D889DF6FD65}" type="presOf" srcId="{8F873C07-1595-4B60-9C80-E2B19D91BB1C}" destId="{C2C6368E-C476-4978-923F-643B006D1987}" srcOrd="0" destOrd="0" presId="urn:microsoft.com/office/officeart/2005/8/layout/arrow5"/>
    <dgm:cxn modelId="{550E5ED8-71F6-425C-9B00-D74C6C31DEF1}" type="presOf" srcId="{E528D213-7302-4419-96BB-E3EF64CA0518}" destId="{E3236F24-2F3E-4E24-9687-12DEAB1462C0}" srcOrd="0" destOrd="0" presId="urn:microsoft.com/office/officeart/2005/8/layout/arrow5"/>
    <dgm:cxn modelId="{D04297FA-9667-4BFA-96AB-76D0F2BCFC93}" srcId="{E528D213-7302-4419-96BB-E3EF64CA0518}" destId="{8F873C07-1595-4B60-9C80-E2B19D91BB1C}" srcOrd="0" destOrd="0" parTransId="{C41CF89F-BBAB-47B6-92EF-E4F321C57113}" sibTransId="{AF56E60A-1EE6-410B-9684-C97CD7DA7ED5}"/>
    <dgm:cxn modelId="{0A59AF77-FED8-49AE-B2D7-E10276812D81}" type="presParOf" srcId="{E3236F24-2F3E-4E24-9687-12DEAB1462C0}" destId="{C2C6368E-C476-4978-923F-643B006D1987}" srcOrd="0" destOrd="0" presId="urn:microsoft.com/office/officeart/2005/8/layout/arrow5"/>
    <dgm:cxn modelId="{0305EEED-387C-4CFF-8A86-9A1534EDB3AD}" type="presParOf" srcId="{E3236F24-2F3E-4E24-9687-12DEAB1462C0}" destId="{5A1AF4F7-B1EE-4669-B4A4-B3AE23B71FF1}" srcOrd="1" destOrd="0" presId="urn:microsoft.com/office/officeart/2005/8/layout/arrow5"/>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28D213-7302-4419-96BB-E3EF64CA0518}" type="doc">
      <dgm:prSet loTypeId="urn:microsoft.com/office/officeart/2005/8/layout/arrow5" loCatId="relationship" qsTypeId="urn:microsoft.com/office/officeart/2005/8/quickstyle/simple1" qsCatId="simple" csTypeId="urn:microsoft.com/office/officeart/2005/8/colors/accent4_4" csCatId="accent4" phldr="1"/>
      <dgm:spPr/>
      <dgm:t>
        <a:bodyPr/>
        <a:lstStyle/>
        <a:p>
          <a:endParaRPr lang="de-DE"/>
        </a:p>
      </dgm:t>
    </dgm:pt>
    <dgm:pt modelId="{8F873C07-1595-4B60-9C80-E2B19D91BB1C}">
      <dgm:prSet phldrT="[Text]"/>
      <dgm:spPr/>
      <dgm:t>
        <a:bodyPr/>
        <a:lstStyle/>
        <a:p>
          <a:r>
            <a:rPr lang="de-DE"/>
            <a:t>…</a:t>
          </a:r>
        </a:p>
      </dgm:t>
    </dgm:pt>
    <dgm:pt modelId="{C41CF89F-BBAB-47B6-92EF-E4F321C57113}" type="parTrans" cxnId="{D04297FA-9667-4BFA-96AB-76D0F2BCFC93}">
      <dgm:prSet/>
      <dgm:spPr/>
      <dgm:t>
        <a:bodyPr/>
        <a:lstStyle/>
        <a:p>
          <a:endParaRPr lang="de-DE"/>
        </a:p>
      </dgm:t>
    </dgm:pt>
    <dgm:pt modelId="{AF56E60A-1EE6-410B-9684-C97CD7DA7ED5}" type="sibTrans" cxnId="{D04297FA-9667-4BFA-96AB-76D0F2BCFC93}">
      <dgm:prSet/>
      <dgm:spPr/>
      <dgm:t>
        <a:bodyPr/>
        <a:lstStyle/>
        <a:p>
          <a:endParaRPr lang="de-DE"/>
        </a:p>
      </dgm:t>
    </dgm:pt>
    <dgm:pt modelId="{75382C56-B694-4076-B72D-E00B11F6293C}">
      <dgm:prSet phldrT="[Text]"/>
      <dgm:spPr/>
      <dgm:t>
        <a:bodyPr/>
        <a:lstStyle/>
        <a:p>
          <a:r>
            <a:rPr lang="de-DE">
              <a:solidFill>
                <a:schemeClr val="tx1"/>
              </a:solidFill>
            </a:rPr>
            <a:t>…</a:t>
          </a:r>
        </a:p>
      </dgm:t>
    </dgm:pt>
    <dgm:pt modelId="{C8BD9288-18B5-466A-8B63-5CE08D485313}" type="parTrans" cxnId="{93CF6126-56BF-4A62-8014-50C1C1AF68FC}">
      <dgm:prSet/>
      <dgm:spPr/>
      <dgm:t>
        <a:bodyPr/>
        <a:lstStyle/>
        <a:p>
          <a:endParaRPr lang="de-DE"/>
        </a:p>
      </dgm:t>
    </dgm:pt>
    <dgm:pt modelId="{2D22BE49-AD22-4237-95C0-6FA69DCA9317}" type="sibTrans" cxnId="{93CF6126-56BF-4A62-8014-50C1C1AF68FC}">
      <dgm:prSet/>
      <dgm:spPr/>
      <dgm:t>
        <a:bodyPr/>
        <a:lstStyle/>
        <a:p>
          <a:endParaRPr lang="de-DE"/>
        </a:p>
      </dgm:t>
    </dgm:pt>
    <dgm:pt modelId="{E3236F24-2F3E-4E24-9687-12DEAB1462C0}" type="pres">
      <dgm:prSet presAssocID="{E528D213-7302-4419-96BB-E3EF64CA0518}" presName="diagram" presStyleCnt="0">
        <dgm:presLayoutVars>
          <dgm:dir/>
          <dgm:resizeHandles val="exact"/>
        </dgm:presLayoutVars>
      </dgm:prSet>
      <dgm:spPr/>
    </dgm:pt>
    <dgm:pt modelId="{C2C6368E-C476-4978-923F-643B006D1987}" type="pres">
      <dgm:prSet presAssocID="{8F873C07-1595-4B60-9C80-E2B19D91BB1C}" presName="arrow" presStyleLbl="node1" presStyleIdx="0" presStyleCnt="2">
        <dgm:presLayoutVars>
          <dgm:bulletEnabled val="1"/>
        </dgm:presLayoutVars>
      </dgm:prSet>
      <dgm:spPr/>
    </dgm:pt>
    <dgm:pt modelId="{5A1AF4F7-B1EE-4669-B4A4-B3AE23B71FF1}" type="pres">
      <dgm:prSet presAssocID="{75382C56-B694-4076-B72D-E00B11F6293C}" presName="arrow" presStyleLbl="node1" presStyleIdx="1" presStyleCnt="2">
        <dgm:presLayoutVars>
          <dgm:bulletEnabled val="1"/>
        </dgm:presLayoutVars>
      </dgm:prSet>
      <dgm:spPr/>
    </dgm:pt>
  </dgm:ptLst>
  <dgm:cxnLst>
    <dgm:cxn modelId="{93CF6126-56BF-4A62-8014-50C1C1AF68FC}" srcId="{E528D213-7302-4419-96BB-E3EF64CA0518}" destId="{75382C56-B694-4076-B72D-E00B11F6293C}" srcOrd="1" destOrd="0" parTransId="{C8BD9288-18B5-466A-8B63-5CE08D485313}" sibTransId="{2D22BE49-AD22-4237-95C0-6FA69DCA9317}"/>
    <dgm:cxn modelId="{82BE4A3E-BA85-4FAF-9041-8836E356A973}" type="presOf" srcId="{75382C56-B694-4076-B72D-E00B11F6293C}" destId="{5A1AF4F7-B1EE-4669-B4A4-B3AE23B71FF1}" srcOrd="0" destOrd="0" presId="urn:microsoft.com/office/officeart/2005/8/layout/arrow5"/>
    <dgm:cxn modelId="{72992A54-632B-45A2-97DD-0D889DF6FD65}" type="presOf" srcId="{8F873C07-1595-4B60-9C80-E2B19D91BB1C}" destId="{C2C6368E-C476-4978-923F-643B006D1987}" srcOrd="0" destOrd="0" presId="urn:microsoft.com/office/officeart/2005/8/layout/arrow5"/>
    <dgm:cxn modelId="{550E5ED8-71F6-425C-9B00-D74C6C31DEF1}" type="presOf" srcId="{E528D213-7302-4419-96BB-E3EF64CA0518}" destId="{E3236F24-2F3E-4E24-9687-12DEAB1462C0}" srcOrd="0" destOrd="0" presId="urn:microsoft.com/office/officeart/2005/8/layout/arrow5"/>
    <dgm:cxn modelId="{D04297FA-9667-4BFA-96AB-76D0F2BCFC93}" srcId="{E528D213-7302-4419-96BB-E3EF64CA0518}" destId="{8F873C07-1595-4B60-9C80-E2B19D91BB1C}" srcOrd="0" destOrd="0" parTransId="{C41CF89F-BBAB-47B6-92EF-E4F321C57113}" sibTransId="{AF56E60A-1EE6-410B-9684-C97CD7DA7ED5}"/>
    <dgm:cxn modelId="{0A59AF77-FED8-49AE-B2D7-E10276812D81}" type="presParOf" srcId="{E3236F24-2F3E-4E24-9687-12DEAB1462C0}" destId="{C2C6368E-C476-4978-923F-643B006D1987}" srcOrd="0" destOrd="0" presId="urn:microsoft.com/office/officeart/2005/8/layout/arrow5"/>
    <dgm:cxn modelId="{0305EEED-387C-4CFF-8A86-9A1534EDB3AD}" type="presParOf" srcId="{E3236F24-2F3E-4E24-9687-12DEAB1462C0}" destId="{5A1AF4F7-B1EE-4669-B4A4-B3AE23B71FF1}" srcOrd="1" destOrd="0" presId="urn:microsoft.com/office/officeart/2005/8/layout/arrow5"/>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28D213-7302-4419-96BB-E3EF64CA0518}" type="doc">
      <dgm:prSet loTypeId="urn:microsoft.com/office/officeart/2005/8/layout/arrow5" loCatId="relationship" qsTypeId="urn:microsoft.com/office/officeart/2005/8/quickstyle/simple1" qsCatId="simple" csTypeId="urn:microsoft.com/office/officeart/2005/8/colors/accent4_4" csCatId="accent4" phldr="1"/>
      <dgm:spPr/>
      <dgm:t>
        <a:bodyPr/>
        <a:lstStyle/>
        <a:p>
          <a:endParaRPr lang="de-DE"/>
        </a:p>
      </dgm:t>
    </dgm:pt>
    <dgm:pt modelId="{8F873C07-1595-4B60-9C80-E2B19D91BB1C}">
      <dgm:prSet phldrT="[Text]"/>
      <dgm:spPr/>
      <dgm:t>
        <a:bodyPr/>
        <a:lstStyle/>
        <a:p>
          <a:r>
            <a:rPr lang="de-DE"/>
            <a:t>…</a:t>
          </a:r>
        </a:p>
      </dgm:t>
    </dgm:pt>
    <dgm:pt modelId="{C41CF89F-BBAB-47B6-92EF-E4F321C57113}" type="parTrans" cxnId="{D04297FA-9667-4BFA-96AB-76D0F2BCFC93}">
      <dgm:prSet/>
      <dgm:spPr/>
      <dgm:t>
        <a:bodyPr/>
        <a:lstStyle/>
        <a:p>
          <a:endParaRPr lang="de-DE"/>
        </a:p>
      </dgm:t>
    </dgm:pt>
    <dgm:pt modelId="{AF56E60A-1EE6-410B-9684-C97CD7DA7ED5}" type="sibTrans" cxnId="{D04297FA-9667-4BFA-96AB-76D0F2BCFC93}">
      <dgm:prSet/>
      <dgm:spPr/>
      <dgm:t>
        <a:bodyPr/>
        <a:lstStyle/>
        <a:p>
          <a:endParaRPr lang="de-DE"/>
        </a:p>
      </dgm:t>
    </dgm:pt>
    <dgm:pt modelId="{75382C56-B694-4076-B72D-E00B11F6293C}">
      <dgm:prSet phldrT="[Text]"/>
      <dgm:spPr/>
      <dgm:t>
        <a:bodyPr/>
        <a:lstStyle/>
        <a:p>
          <a:r>
            <a:rPr lang="de-DE">
              <a:solidFill>
                <a:schemeClr val="tx1"/>
              </a:solidFill>
            </a:rPr>
            <a:t>…</a:t>
          </a:r>
        </a:p>
      </dgm:t>
    </dgm:pt>
    <dgm:pt modelId="{C8BD9288-18B5-466A-8B63-5CE08D485313}" type="parTrans" cxnId="{93CF6126-56BF-4A62-8014-50C1C1AF68FC}">
      <dgm:prSet/>
      <dgm:spPr/>
      <dgm:t>
        <a:bodyPr/>
        <a:lstStyle/>
        <a:p>
          <a:endParaRPr lang="de-DE"/>
        </a:p>
      </dgm:t>
    </dgm:pt>
    <dgm:pt modelId="{2D22BE49-AD22-4237-95C0-6FA69DCA9317}" type="sibTrans" cxnId="{93CF6126-56BF-4A62-8014-50C1C1AF68FC}">
      <dgm:prSet/>
      <dgm:spPr/>
      <dgm:t>
        <a:bodyPr/>
        <a:lstStyle/>
        <a:p>
          <a:endParaRPr lang="de-DE"/>
        </a:p>
      </dgm:t>
    </dgm:pt>
    <dgm:pt modelId="{E3236F24-2F3E-4E24-9687-12DEAB1462C0}" type="pres">
      <dgm:prSet presAssocID="{E528D213-7302-4419-96BB-E3EF64CA0518}" presName="diagram" presStyleCnt="0">
        <dgm:presLayoutVars>
          <dgm:dir/>
          <dgm:resizeHandles val="exact"/>
        </dgm:presLayoutVars>
      </dgm:prSet>
      <dgm:spPr/>
    </dgm:pt>
    <dgm:pt modelId="{C2C6368E-C476-4978-923F-643B006D1987}" type="pres">
      <dgm:prSet presAssocID="{8F873C07-1595-4B60-9C80-E2B19D91BB1C}" presName="arrow" presStyleLbl="node1" presStyleIdx="0" presStyleCnt="2">
        <dgm:presLayoutVars>
          <dgm:bulletEnabled val="1"/>
        </dgm:presLayoutVars>
      </dgm:prSet>
      <dgm:spPr/>
    </dgm:pt>
    <dgm:pt modelId="{5A1AF4F7-B1EE-4669-B4A4-B3AE23B71FF1}" type="pres">
      <dgm:prSet presAssocID="{75382C56-B694-4076-B72D-E00B11F6293C}" presName="arrow" presStyleLbl="node1" presStyleIdx="1" presStyleCnt="2">
        <dgm:presLayoutVars>
          <dgm:bulletEnabled val="1"/>
        </dgm:presLayoutVars>
      </dgm:prSet>
      <dgm:spPr/>
    </dgm:pt>
  </dgm:ptLst>
  <dgm:cxnLst>
    <dgm:cxn modelId="{93CF6126-56BF-4A62-8014-50C1C1AF68FC}" srcId="{E528D213-7302-4419-96BB-E3EF64CA0518}" destId="{75382C56-B694-4076-B72D-E00B11F6293C}" srcOrd="1" destOrd="0" parTransId="{C8BD9288-18B5-466A-8B63-5CE08D485313}" sibTransId="{2D22BE49-AD22-4237-95C0-6FA69DCA9317}"/>
    <dgm:cxn modelId="{82BE4A3E-BA85-4FAF-9041-8836E356A973}" type="presOf" srcId="{75382C56-B694-4076-B72D-E00B11F6293C}" destId="{5A1AF4F7-B1EE-4669-B4A4-B3AE23B71FF1}" srcOrd="0" destOrd="0" presId="urn:microsoft.com/office/officeart/2005/8/layout/arrow5"/>
    <dgm:cxn modelId="{72992A54-632B-45A2-97DD-0D889DF6FD65}" type="presOf" srcId="{8F873C07-1595-4B60-9C80-E2B19D91BB1C}" destId="{C2C6368E-C476-4978-923F-643B006D1987}" srcOrd="0" destOrd="0" presId="urn:microsoft.com/office/officeart/2005/8/layout/arrow5"/>
    <dgm:cxn modelId="{550E5ED8-71F6-425C-9B00-D74C6C31DEF1}" type="presOf" srcId="{E528D213-7302-4419-96BB-E3EF64CA0518}" destId="{E3236F24-2F3E-4E24-9687-12DEAB1462C0}" srcOrd="0" destOrd="0" presId="urn:microsoft.com/office/officeart/2005/8/layout/arrow5"/>
    <dgm:cxn modelId="{D04297FA-9667-4BFA-96AB-76D0F2BCFC93}" srcId="{E528D213-7302-4419-96BB-E3EF64CA0518}" destId="{8F873C07-1595-4B60-9C80-E2B19D91BB1C}" srcOrd="0" destOrd="0" parTransId="{C41CF89F-BBAB-47B6-92EF-E4F321C57113}" sibTransId="{AF56E60A-1EE6-410B-9684-C97CD7DA7ED5}"/>
    <dgm:cxn modelId="{0A59AF77-FED8-49AE-B2D7-E10276812D81}" type="presParOf" srcId="{E3236F24-2F3E-4E24-9687-12DEAB1462C0}" destId="{C2C6368E-C476-4978-923F-643B006D1987}" srcOrd="0" destOrd="0" presId="urn:microsoft.com/office/officeart/2005/8/layout/arrow5"/>
    <dgm:cxn modelId="{0305EEED-387C-4CFF-8A86-9A1534EDB3AD}" type="presParOf" srcId="{E3236F24-2F3E-4E24-9687-12DEAB1462C0}" destId="{5A1AF4F7-B1EE-4669-B4A4-B3AE23B71FF1}" srcOrd="1" destOrd="0" presId="urn:microsoft.com/office/officeart/2005/8/layout/arrow5"/>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6368E-C476-4978-923F-643B006D1987}">
      <dsp:nvSpPr>
        <dsp:cNvPr id="0" name=""/>
        <dsp:cNvSpPr/>
      </dsp:nvSpPr>
      <dsp:spPr>
        <a:xfrm rot="16200000">
          <a:off x="164" y="208348"/>
          <a:ext cx="1444079" cy="1444079"/>
        </a:xfrm>
        <a:prstGeom prst="downArrow">
          <a:avLst>
            <a:gd name="adj1" fmla="val 50000"/>
            <a:gd name="adj2" fmla="val 35000"/>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a:latin typeface="Arial"/>
            </a:rPr>
            <a:t>Infrastruktur</a:t>
          </a:r>
          <a:endParaRPr lang="de-DE" sz="1400" kern="1200"/>
        </a:p>
      </dsp:txBody>
      <dsp:txXfrm rot="5400000">
        <a:off x="164" y="569368"/>
        <a:ext cx="1191365" cy="722039"/>
      </dsp:txXfrm>
    </dsp:sp>
    <dsp:sp modelId="{6DA5FB93-9F1F-4862-9A7F-D52EEDA190B9}">
      <dsp:nvSpPr>
        <dsp:cNvPr id="0" name=""/>
        <dsp:cNvSpPr/>
      </dsp:nvSpPr>
      <dsp:spPr>
        <a:xfrm rot="5400000">
          <a:off x="1537081" y="208348"/>
          <a:ext cx="1444079" cy="1444079"/>
        </a:xfrm>
        <a:prstGeom prst="downArrow">
          <a:avLst>
            <a:gd name="adj1" fmla="val 50000"/>
            <a:gd name="adj2" fmla="val 3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5400000">
        <a:off x="1789795" y="569368"/>
        <a:ext cx="1191365" cy="7220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AEBD6-439A-4D3C-BF5F-08A8D873C1EC}">
      <dsp:nvSpPr>
        <dsp:cNvPr id="0" name=""/>
        <dsp:cNvSpPr/>
      </dsp:nvSpPr>
      <dsp:spPr>
        <a:xfrm>
          <a:off x="1377601" y="1761"/>
          <a:ext cx="1990904" cy="65544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Auswahl</a:t>
          </a:r>
        </a:p>
      </dsp:txBody>
      <dsp:txXfrm>
        <a:off x="1396798" y="20958"/>
        <a:ext cx="1952510" cy="617047"/>
      </dsp:txXfrm>
    </dsp:sp>
    <dsp:sp modelId="{A28957EB-C5AC-4635-A614-33C291734951}">
      <dsp:nvSpPr>
        <dsp:cNvPr id="0" name=""/>
        <dsp:cNvSpPr/>
      </dsp:nvSpPr>
      <dsp:spPr>
        <a:xfrm rot="5400000">
          <a:off x="2250158" y="673589"/>
          <a:ext cx="245790" cy="29494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de-DE" sz="1300" kern="1200"/>
        </a:p>
      </dsp:txBody>
      <dsp:txXfrm rot="-5400000">
        <a:off x="2284570" y="698168"/>
        <a:ext cx="176968" cy="172053"/>
      </dsp:txXfrm>
    </dsp:sp>
    <dsp:sp modelId="{8122A50D-76E4-455F-9EB8-2254D7672A29}">
      <dsp:nvSpPr>
        <dsp:cNvPr id="0" name=""/>
        <dsp:cNvSpPr/>
      </dsp:nvSpPr>
      <dsp:spPr>
        <a:xfrm>
          <a:off x="1377601" y="984924"/>
          <a:ext cx="1990904" cy="65544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Ausgabe</a:t>
          </a:r>
        </a:p>
      </dsp:txBody>
      <dsp:txXfrm>
        <a:off x="1396798" y="1004121"/>
        <a:ext cx="1952510" cy="617047"/>
      </dsp:txXfrm>
    </dsp:sp>
    <dsp:sp modelId="{8DF71317-3353-4739-98B5-6E2D581F0D37}">
      <dsp:nvSpPr>
        <dsp:cNvPr id="0" name=""/>
        <dsp:cNvSpPr/>
      </dsp:nvSpPr>
      <dsp:spPr>
        <a:xfrm rot="5400000">
          <a:off x="2250158" y="1656752"/>
          <a:ext cx="245790" cy="29494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de-DE" sz="1300" kern="1200"/>
        </a:p>
      </dsp:txBody>
      <dsp:txXfrm rot="-5400000">
        <a:off x="2284570" y="1681331"/>
        <a:ext cx="176968" cy="172053"/>
      </dsp:txXfrm>
    </dsp:sp>
    <dsp:sp modelId="{D41DEDC2-ABB5-4F18-976C-ED583229FA65}">
      <dsp:nvSpPr>
        <dsp:cNvPr id="0" name=""/>
        <dsp:cNvSpPr/>
      </dsp:nvSpPr>
      <dsp:spPr>
        <a:xfrm>
          <a:off x="1377601" y="1968087"/>
          <a:ext cx="1990904" cy="65544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Essen</a:t>
          </a:r>
        </a:p>
      </dsp:txBody>
      <dsp:txXfrm>
        <a:off x="1396798" y="1987284"/>
        <a:ext cx="1952510" cy="617047"/>
      </dsp:txXfrm>
    </dsp:sp>
    <dsp:sp modelId="{7E61D9ED-AA9A-4FB1-9DF0-AE064F3618C9}">
      <dsp:nvSpPr>
        <dsp:cNvPr id="0" name=""/>
        <dsp:cNvSpPr/>
      </dsp:nvSpPr>
      <dsp:spPr>
        <a:xfrm rot="5400000">
          <a:off x="2250158" y="2639915"/>
          <a:ext cx="245790" cy="29494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de-DE" sz="1300" kern="1200"/>
        </a:p>
      </dsp:txBody>
      <dsp:txXfrm rot="-5400000">
        <a:off x="2284570" y="2664494"/>
        <a:ext cx="176968" cy="172053"/>
      </dsp:txXfrm>
    </dsp:sp>
    <dsp:sp modelId="{C7173FE7-80EE-4E22-A7EE-BAE9D2589333}">
      <dsp:nvSpPr>
        <dsp:cNvPr id="0" name=""/>
        <dsp:cNvSpPr/>
      </dsp:nvSpPr>
      <dsp:spPr>
        <a:xfrm>
          <a:off x="1377601" y="2951250"/>
          <a:ext cx="1990904" cy="65544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Geschirrrückgabe</a:t>
          </a:r>
        </a:p>
      </dsp:txBody>
      <dsp:txXfrm>
        <a:off x="1396798" y="2970447"/>
        <a:ext cx="1952510" cy="6170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6368E-C476-4978-923F-643B006D1987}">
      <dsp:nvSpPr>
        <dsp:cNvPr id="0" name=""/>
        <dsp:cNvSpPr/>
      </dsp:nvSpPr>
      <dsp:spPr>
        <a:xfrm rot="16200000">
          <a:off x="164" y="208348"/>
          <a:ext cx="1444079" cy="1444079"/>
        </a:xfrm>
        <a:prstGeom prst="downArrow">
          <a:avLst>
            <a:gd name="adj1" fmla="val 50000"/>
            <a:gd name="adj2" fmla="val 35000"/>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de-DE" sz="1300" kern="1200"/>
            <a:t>Kosten</a:t>
          </a:r>
        </a:p>
      </dsp:txBody>
      <dsp:txXfrm rot="5400000">
        <a:off x="164" y="569368"/>
        <a:ext cx="1191365" cy="722039"/>
      </dsp:txXfrm>
    </dsp:sp>
    <dsp:sp modelId="{5A1AF4F7-B1EE-4669-B4A4-B3AE23B71FF1}">
      <dsp:nvSpPr>
        <dsp:cNvPr id="0" name=""/>
        <dsp:cNvSpPr/>
      </dsp:nvSpPr>
      <dsp:spPr>
        <a:xfrm rot="5400000">
          <a:off x="1537081" y="208348"/>
          <a:ext cx="1444079" cy="1444079"/>
        </a:xfrm>
        <a:prstGeom prst="downArrow">
          <a:avLst>
            <a:gd name="adj1" fmla="val 50000"/>
            <a:gd name="adj2" fmla="val 35000"/>
          </a:avLst>
        </a:prstGeom>
        <a:solidFill>
          <a:schemeClr val="accent4">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de-DE" sz="1300" kern="1200"/>
            <a:t>Teurere nachhaltige Produkte</a:t>
          </a:r>
        </a:p>
      </dsp:txBody>
      <dsp:txXfrm rot="-5400000">
        <a:off x="1789795" y="569368"/>
        <a:ext cx="1191365" cy="7220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6368E-C476-4978-923F-643B006D1987}">
      <dsp:nvSpPr>
        <dsp:cNvPr id="0" name=""/>
        <dsp:cNvSpPr/>
      </dsp:nvSpPr>
      <dsp:spPr>
        <a:xfrm rot="16200000">
          <a:off x="164" y="208348"/>
          <a:ext cx="1444079" cy="1444079"/>
        </a:xfrm>
        <a:prstGeom prst="downArrow">
          <a:avLst>
            <a:gd name="adj1" fmla="val 50000"/>
            <a:gd name="adj2" fmla="val 35000"/>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de-DE" sz="1300" kern="1200"/>
            <a:t>Wünsche der Gäste</a:t>
          </a:r>
        </a:p>
      </dsp:txBody>
      <dsp:txXfrm rot="5400000">
        <a:off x="164" y="569368"/>
        <a:ext cx="1191365" cy="722039"/>
      </dsp:txXfrm>
    </dsp:sp>
    <dsp:sp modelId="{5A1AF4F7-B1EE-4669-B4A4-B3AE23B71FF1}">
      <dsp:nvSpPr>
        <dsp:cNvPr id="0" name=""/>
        <dsp:cNvSpPr/>
      </dsp:nvSpPr>
      <dsp:spPr>
        <a:xfrm rot="5400000">
          <a:off x="1537081" y="208348"/>
          <a:ext cx="1444079" cy="1444079"/>
        </a:xfrm>
        <a:prstGeom prst="downArrow">
          <a:avLst>
            <a:gd name="adj1" fmla="val 50000"/>
            <a:gd name="adj2" fmla="val 35000"/>
          </a:avLst>
        </a:prstGeom>
        <a:solidFill>
          <a:schemeClr val="accent4">
            <a:shade val="50000"/>
            <a:hueOff val="0"/>
            <a:satOff val="0"/>
            <a:lumOff val="41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de-DE" sz="1300" kern="1200">
              <a:solidFill>
                <a:schemeClr val="tx1"/>
              </a:solidFill>
            </a:rPr>
            <a:t>Vorgaben der DGE/PHD</a:t>
          </a:r>
        </a:p>
      </dsp:txBody>
      <dsp:txXfrm rot="-5400000">
        <a:off x="1789795" y="569368"/>
        <a:ext cx="1191365" cy="7220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6368E-C476-4978-923F-643B006D1987}">
      <dsp:nvSpPr>
        <dsp:cNvPr id="0" name=""/>
        <dsp:cNvSpPr/>
      </dsp:nvSpPr>
      <dsp:spPr>
        <a:xfrm rot="16200000">
          <a:off x="2" y="151686"/>
          <a:ext cx="1422243" cy="1422243"/>
        </a:xfrm>
        <a:prstGeom prst="downArrow">
          <a:avLst>
            <a:gd name="adj1" fmla="val 50000"/>
            <a:gd name="adj2" fmla="val 35000"/>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de-DE" sz="1100" kern="1200"/>
            <a:t>Personalbedarf</a:t>
          </a:r>
        </a:p>
      </dsp:txBody>
      <dsp:txXfrm rot="5400000">
        <a:off x="3" y="507246"/>
        <a:ext cx="1173350" cy="711121"/>
      </dsp:txXfrm>
    </dsp:sp>
    <dsp:sp modelId="{5A1AF4F7-B1EE-4669-B4A4-B3AE23B71FF1}">
      <dsp:nvSpPr>
        <dsp:cNvPr id="0" name=""/>
        <dsp:cNvSpPr/>
      </dsp:nvSpPr>
      <dsp:spPr>
        <a:xfrm rot="5400000">
          <a:off x="1294527" y="985915"/>
          <a:ext cx="1422243" cy="1422243"/>
        </a:xfrm>
        <a:prstGeom prst="downArrow">
          <a:avLst>
            <a:gd name="adj1" fmla="val 50000"/>
            <a:gd name="adj2" fmla="val 35000"/>
          </a:avLst>
        </a:prstGeom>
        <a:solidFill>
          <a:schemeClr val="accent4">
            <a:shade val="50000"/>
            <a:hueOff val="0"/>
            <a:satOff val="0"/>
            <a:lumOff val="41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de-DE" sz="1100" kern="1200">
              <a:solidFill>
                <a:schemeClr val="tx1"/>
              </a:solidFill>
            </a:rPr>
            <a:t>Frischküche</a:t>
          </a:r>
        </a:p>
      </dsp:txBody>
      <dsp:txXfrm rot="-5400000">
        <a:off x="1543421" y="1341476"/>
        <a:ext cx="1173350" cy="7111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6368E-C476-4978-923F-643B006D1987}">
      <dsp:nvSpPr>
        <dsp:cNvPr id="0" name=""/>
        <dsp:cNvSpPr/>
      </dsp:nvSpPr>
      <dsp:spPr>
        <a:xfrm rot="16200000">
          <a:off x="164" y="208348"/>
          <a:ext cx="1444079" cy="1444079"/>
        </a:xfrm>
        <a:prstGeom prst="downArrow">
          <a:avLst>
            <a:gd name="adj1" fmla="val 50000"/>
            <a:gd name="adj2" fmla="val 35000"/>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a:t>Alte Rezepturen</a:t>
          </a:r>
        </a:p>
      </dsp:txBody>
      <dsp:txXfrm rot="5400000">
        <a:off x="164" y="569368"/>
        <a:ext cx="1191365" cy="722039"/>
      </dsp:txXfrm>
    </dsp:sp>
    <dsp:sp modelId="{5A1AF4F7-B1EE-4669-B4A4-B3AE23B71FF1}">
      <dsp:nvSpPr>
        <dsp:cNvPr id="0" name=""/>
        <dsp:cNvSpPr/>
      </dsp:nvSpPr>
      <dsp:spPr>
        <a:xfrm rot="5400000">
          <a:off x="1537081" y="208348"/>
          <a:ext cx="1444079" cy="1444079"/>
        </a:xfrm>
        <a:prstGeom prst="downArrow">
          <a:avLst>
            <a:gd name="adj1" fmla="val 50000"/>
            <a:gd name="adj2" fmla="val 35000"/>
          </a:avLst>
        </a:prstGeom>
        <a:solidFill>
          <a:schemeClr val="accent4">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a:t>Neue Vorgaben</a:t>
          </a:r>
        </a:p>
      </dsp:txBody>
      <dsp:txXfrm rot="-5400000">
        <a:off x="1789795" y="569368"/>
        <a:ext cx="1191365" cy="7220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6368E-C476-4978-923F-643B006D1987}">
      <dsp:nvSpPr>
        <dsp:cNvPr id="0" name=""/>
        <dsp:cNvSpPr/>
      </dsp:nvSpPr>
      <dsp:spPr>
        <a:xfrm rot="16200000">
          <a:off x="164" y="208348"/>
          <a:ext cx="1444079" cy="1444079"/>
        </a:xfrm>
        <a:prstGeom prst="downArrow">
          <a:avLst>
            <a:gd name="adj1" fmla="val 50000"/>
            <a:gd name="adj2" fmla="val 35000"/>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DE" sz="1600" kern="1200"/>
            <a:t>DGE Standards</a:t>
          </a:r>
        </a:p>
      </dsp:txBody>
      <dsp:txXfrm rot="5400000">
        <a:off x="164" y="569368"/>
        <a:ext cx="1191365" cy="722039"/>
      </dsp:txXfrm>
    </dsp:sp>
    <dsp:sp modelId="{5A1AF4F7-B1EE-4669-B4A4-B3AE23B71FF1}">
      <dsp:nvSpPr>
        <dsp:cNvPr id="0" name=""/>
        <dsp:cNvSpPr/>
      </dsp:nvSpPr>
      <dsp:spPr>
        <a:xfrm rot="5400000">
          <a:off x="1537081" y="208348"/>
          <a:ext cx="1444079" cy="1444079"/>
        </a:xfrm>
        <a:prstGeom prst="downArrow">
          <a:avLst>
            <a:gd name="adj1" fmla="val 50000"/>
            <a:gd name="adj2" fmla="val 35000"/>
          </a:avLst>
        </a:prstGeom>
        <a:solidFill>
          <a:schemeClr val="accent4">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DE" sz="1600" kern="1200"/>
            <a:t>LM-Abfälle</a:t>
          </a:r>
        </a:p>
      </dsp:txBody>
      <dsp:txXfrm rot="-5400000">
        <a:off x="1789795" y="569368"/>
        <a:ext cx="1191365" cy="7220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6368E-C476-4978-923F-643B006D1987}">
      <dsp:nvSpPr>
        <dsp:cNvPr id="0" name=""/>
        <dsp:cNvSpPr/>
      </dsp:nvSpPr>
      <dsp:spPr>
        <a:xfrm rot="16200000">
          <a:off x="164" y="208348"/>
          <a:ext cx="1444079" cy="1444079"/>
        </a:xfrm>
        <a:prstGeom prst="downArrow">
          <a:avLst>
            <a:gd name="adj1" fmla="val 50000"/>
            <a:gd name="adj2" fmla="val 35000"/>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de-DE" sz="1300" kern="1200"/>
            <a:t>Zeitmangel</a:t>
          </a:r>
        </a:p>
      </dsp:txBody>
      <dsp:txXfrm rot="5400000">
        <a:off x="164" y="569368"/>
        <a:ext cx="1191365" cy="722039"/>
      </dsp:txXfrm>
    </dsp:sp>
    <dsp:sp modelId="{5A1AF4F7-B1EE-4669-B4A4-B3AE23B71FF1}">
      <dsp:nvSpPr>
        <dsp:cNvPr id="0" name=""/>
        <dsp:cNvSpPr/>
      </dsp:nvSpPr>
      <dsp:spPr>
        <a:xfrm rot="5400000">
          <a:off x="1537081" y="208348"/>
          <a:ext cx="1444079" cy="1444079"/>
        </a:xfrm>
        <a:prstGeom prst="downArrow">
          <a:avLst>
            <a:gd name="adj1" fmla="val 50000"/>
            <a:gd name="adj2" fmla="val 35000"/>
          </a:avLst>
        </a:prstGeom>
        <a:solidFill>
          <a:schemeClr val="accent4">
            <a:shade val="50000"/>
            <a:hueOff val="0"/>
            <a:satOff val="0"/>
            <a:lumOff val="41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de-DE" sz="1300" kern="1200">
              <a:solidFill>
                <a:schemeClr val="tx1"/>
              </a:solidFill>
            </a:rPr>
            <a:t>Fortbildungs-bedarf</a:t>
          </a:r>
        </a:p>
      </dsp:txBody>
      <dsp:txXfrm rot="-5400000">
        <a:off x="1789795" y="569368"/>
        <a:ext cx="1191365" cy="7220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6368E-C476-4978-923F-643B006D1987}">
      <dsp:nvSpPr>
        <dsp:cNvPr id="0" name=""/>
        <dsp:cNvSpPr/>
      </dsp:nvSpPr>
      <dsp:spPr>
        <a:xfrm rot="16200000">
          <a:off x="164" y="208348"/>
          <a:ext cx="1444079" cy="1444079"/>
        </a:xfrm>
        <a:prstGeom prst="downArrow">
          <a:avLst>
            <a:gd name="adj1" fmla="val 50000"/>
            <a:gd name="adj2" fmla="val 35000"/>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de-DE" sz="2600" kern="1200"/>
            <a:t>…</a:t>
          </a:r>
        </a:p>
      </dsp:txBody>
      <dsp:txXfrm rot="5400000">
        <a:off x="164" y="569368"/>
        <a:ext cx="1191365" cy="722039"/>
      </dsp:txXfrm>
    </dsp:sp>
    <dsp:sp modelId="{5A1AF4F7-B1EE-4669-B4A4-B3AE23B71FF1}">
      <dsp:nvSpPr>
        <dsp:cNvPr id="0" name=""/>
        <dsp:cNvSpPr/>
      </dsp:nvSpPr>
      <dsp:spPr>
        <a:xfrm rot="5400000">
          <a:off x="1537081" y="208348"/>
          <a:ext cx="1444079" cy="1444079"/>
        </a:xfrm>
        <a:prstGeom prst="downArrow">
          <a:avLst>
            <a:gd name="adj1" fmla="val 50000"/>
            <a:gd name="adj2" fmla="val 35000"/>
          </a:avLst>
        </a:prstGeom>
        <a:solidFill>
          <a:schemeClr val="accent4">
            <a:shade val="50000"/>
            <a:hueOff val="0"/>
            <a:satOff val="0"/>
            <a:lumOff val="41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de-DE" sz="2600" kern="1200">
              <a:solidFill>
                <a:schemeClr val="tx1"/>
              </a:solidFill>
            </a:rPr>
            <a:t>…</a:t>
          </a:r>
        </a:p>
      </dsp:txBody>
      <dsp:txXfrm rot="-5400000">
        <a:off x="1789795" y="569368"/>
        <a:ext cx="1191365" cy="7220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6368E-C476-4978-923F-643B006D1987}">
      <dsp:nvSpPr>
        <dsp:cNvPr id="0" name=""/>
        <dsp:cNvSpPr/>
      </dsp:nvSpPr>
      <dsp:spPr>
        <a:xfrm rot="16200000">
          <a:off x="164" y="208348"/>
          <a:ext cx="1444079" cy="1444079"/>
        </a:xfrm>
        <a:prstGeom prst="downArrow">
          <a:avLst>
            <a:gd name="adj1" fmla="val 50000"/>
            <a:gd name="adj2" fmla="val 35000"/>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de-DE" sz="2600" kern="1200"/>
            <a:t>…</a:t>
          </a:r>
        </a:p>
      </dsp:txBody>
      <dsp:txXfrm rot="5400000">
        <a:off x="164" y="569368"/>
        <a:ext cx="1191365" cy="722039"/>
      </dsp:txXfrm>
    </dsp:sp>
    <dsp:sp modelId="{5A1AF4F7-B1EE-4669-B4A4-B3AE23B71FF1}">
      <dsp:nvSpPr>
        <dsp:cNvPr id="0" name=""/>
        <dsp:cNvSpPr/>
      </dsp:nvSpPr>
      <dsp:spPr>
        <a:xfrm rot="5400000">
          <a:off x="1537081" y="208348"/>
          <a:ext cx="1444079" cy="1444079"/>
        </a:xfrm>
        <a:prstGeom prst="downArrow">
          <a:avLst>
            <a:gd name="adj1" fmla="val 50000"/>
            <a:gd name="adj2" fmla="val 35000"/>
          </a:avLst>
        </a:prstGeom>
        <a:solidFill>
          <a:schemeClr val="accent4">
            <a:shade val="50000"/>
            <a:hueOff val="0"/>
            <a:satOff val="0"/>
            <a:lumOff val="41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de-DE" sz="2600" kern="1200">
              <a:solidFill>
                <a:schemeClr val="tx1"/>
              </a:solidFill>
            </a:rPr>
            <a:t>…</a:t>
          </a:r>
        </a:p>
      </dsp:txBody>
      <dsp:txXfrm rot="-5400000">
        <a:off x="1789795" y="569368"/>
        <a:ext cx="1191365" cy="722039"/>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2F535-BE75-F349-BA70-93505BD57153}" type="datetimeFigureOut">
              <a:rPr lang="de-DE" smtClean="0"/>
              <a:t>12.09.2024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BED8C-25A0-454E-9F9C-04F65E5AD4F7}" type="slidenum">
              <a:rPr lang="de-DE" smtClean="0"/>
              <a:t>‹Nr.›</a:t>
            </a:fld>
            <a:endParaRPr lang="de-DE"/>
          </a:p>
        </p:txBody>
      </p:sp>
    </p:spTree>
    <p:extLst>
      <p:ext uri="{BB962C8B-B14F-4D97-AF65-F5344CB8AC3E}">
        <p14:creationId xmlns:p14="http://schemas.microsoft.com/office/powerpoint/2010/main" val="107285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pC3YtmApF8E"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a:t>
            </a:fld>
            <a:endParaRPr lang="de-DE"/>
          </a:p>
        </p:txBody>
      </p:sp>
    </p:spTree>
    <p:extLst>
      <p:ext uri="{BB962C8B-B14F-4D97-AF65-F5344CB8AC3E}">
        <p14:creationId xmlns:p14="http://schemas.microsoft.com/office/powerpoint/2010/main" val="199197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19</a:t>
            </a:fld>
            <a:endParaRPr lang="de-DE"/>
          </a:p>
        </p:txBody>
      </p:sp>
    </p:spTree>
    <p:extLst>
      <p:ext uri="{BB962C8B-B14F-4D97-AF65-F5344CB8AC3E}">
        <p14:creationId xmlns:p14="http://schemas.microsoft.com/office/powerpoint/2010/main" val="90142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20</a:t>
            </a:fld>
            <a:endParaRPr lang="de-DE"/>
          </a:p>
        </p:txBody>
      </p:sp>
    </p:spTree>
    <p:extLst>
      <p:ext uri="{BB962C8B-B14F-4D97-AF65-F5344CB8AC3E}">
        <p14:creationId xmlns:p14="http://schemas.microsoft.com/office/powerpoint/2010/main" val="3124764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21</a:t>
            </a:fld>
            <a:endParaRPr lang="de-DE"/>
          </a:p>
        </p:txBody>
      </p:sp>
    </p:spTree>
    <p:extLst>
      <p:ext uri="{BB962C8B-B14F-4D97-AF65-F5344CB8AC3E}">
        <p14:creationId xmlns:p14="http://schemas.microsoft.com/office/powerpoint/2010/main" val="2061985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22</a:t>
            </a:fld>
            <a:endParaRPr lang="de-DE"/>
          </a:p>
        </p:txBody>
      </p:sp>
    </p:spTree>
    <p:extLst>
      <p:ext uri="{BB962C8B-B14F-4D97-AF65-F5344CB8AC3E}">
        <p14:creationId xmlns:p14="http://schemas.microsoft.com/office/powerpoint/2010/main" val="280814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23</a:t>
            </a:fld>
            <a:endParaRPr lang="de-DE"/>
          </a:p>
        </p:txBody>
      </p:sp>
    </p:spTree>
    <p:extLst>
      <p:ext uri="{BB962C8B-B14F-4D97-AF65-F5344CB8AC3E}">
        <p14:creationId xmlns:p14="http://schemas.microsoft.com/office/powerpoint/2010/main" val="3588485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24</a:t>
            </a:fld>
            <a:endParaRPr lang="de-DE"/>
          </a:p>
        </p:txBody>
      </p:sp>
    </p:spTree>
    <p:extLst>
      <p:ext uri="{BB962C8B-B14F-4D97-AF65-F5344CB8AC3E}">
        <p14:creationId xmlns:p14="http://schemas.microsoft.com/office/powerpoint/2010/main" val="2792394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i="0" dirty="0"/>
          </a:p>
        </p:txBody>
      </p:sp>
      <p:sp>
        <p:nvSpPr>
          <p:cNvPr id="4" name="Foliennummernplatzhalter 3"/>
          <p:cNvSpPr>
            <a:spLocks noGrp="1"/>
          </p:cNvSpPr>
          <p:nvPr>
            <p:ph type="sldNum" sz="quarter" idx="5"/>
          </p:nvPr>
        </p:nvSpPr>
        <p:spPr/>
        <p:txBody>
          <a:bodyPr/>
          <a:lstStyle/>
          <a:p>
            <a:fld id="{7F5BED8C-25A0-454E-9F9C-04F65E5AD4F7}" type="slidenum">
              <a:rPr lang="de-DE" smtClean="0"/>
              <a:t>27</a:t>
            </a:fld>
            <a:endParaRPr lang="de-DE"/>
          </a:p>
        </p:txBody>
      </p:sp>
    </p:spTree>
    <p:extLst>
      <p:ext uri="{BB962C8B-B14F-4D97-AF65-F5344CB8AC3E}">
        <p14:creationId xmlns:p14="http://schemas.microsoft.com/office/powerpoint/2010/main" val="137089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a:t>Ausgangssituation ist der aktuelle Speiseplan, d.h. die Maßnahmen müssen sich nach den Ergebnissen der Auswertung richten: Ist zu viel Fleischangebot da, müssen Alternativen gesucht werden; zu wenig Vollkornprodukte, Überlegung, wie die nach und nach eingeführt werden können, ev. auch durch andere Getreidearten, gibt es zu viel Sahne und Käse, sollte man Rezepturen überarbeiten… Hier also Bezug auf die Ergebnisse nehmen. Vielleicht kann man sie zusammen fassen, wenn ähnliche Defizite da sind, ansonsten Clustern</a:t>
            </a:r>
            <a:endParaRPr lang="de-DE" dirty="0">
              <a:ea typeface="Calibri" panose="020F0502020204030204"/>
              <a:cs typeface="Calibri" panose="020F0502020204030204"/>
            </a:endParaRPr>
          </a:p>
          <a:p>
            <a:pPr marL="171450" indent="-171450">
              <a:buFont typeface="Arial"/>
              <a:buChar char="•"/>
            </a:pPr>
            <a:r>
              <a:rPr lang="de-DE" dirty="0"/>
              <a:t>Neben der Menü-Linie können </a:t>
            </a:r>
            <a:r>
              <a:rPr lang="de-DE" dirty="0" err="1"/>
              <a:t>z.B</a:t>
            </a:r>
            <a:r>
              <a:rPr lang="de-DE" dirty="0"/>
              <a:t>: auch Komponenten oder Zutaten geändert werden (Vollkorn-Nudeln statt Auszugsmehl oder pflanzliches fett statt </a:t>
            </a:r>
            <a:r>
              <a:rPr lang="de-DE" dirty="0" err="1"/>
              <a:t>tier</a:t>
            </a:r>
            <a:r>
              <a:rPr lang="de-DE" dirty="0"/>
              <a:t>. Fett)</a:t>
            </a:r>
            <a:endParaRPr lang="de-DE" dirty="0">
              <a:ea typeface="Calibri"/>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28</a:t>
            </a:fld>
            <a:endParaRPr lang="de-DE"/>
          </a:p>
        </p:txBody>
      </p:sp>
    </p:spTree>
    <p:extLst>
      <p:ext uri="{BB962C8B-B14F-4D97-AF65-F5344CB8AC3E}">
        <p14:creationId xmlns:p14="http://schemas.microsoft.com/office/powerpoint/2010/main" val="1592927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715" indent="-185715">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29</a:t>
            </a:fld>
            <a:endParaRPr lang="de-DE"/>
          </a:p>
        </p:txBody>
      </p:sp>
    </p:spTree>
    <p:extLst>
      <p:ext uri="{BB962C8B-B14F-4D97-AF65-F5344CB8AC3E}">
        <p14:creationId xmlns:p14="http://schemas.microsoft.com/office/powerpoint/2010/main" val="3698265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30</a:t>
            </a:fld>
            <a:endParaRPr lang="de-DE"/>
          </a:p>
        </p:txBody>
      </p:sp>
    </p:spTree>
    <p:extLst>
      <p:ext uri="{BB962C8B-B14F-4D97-AF65-F5344CB8AC3E}">
        <p14:creationId xmlns:p14="http://schemas.microsoft.com/office/powerpoint/2010/main" val="4143494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a:t>
            </a:fld>
            <a:endParaRPr lang="de-DE"/>
          </a:p>
        </p:txBody>
      </p:sp>
    </p:spTree>
    <p:extLst>
      <p:ext uri="{BB962C8B-B14F-4D97-AF65-F5344CB8AC3E}">
        <p14:creationId xmlns:p14="http://schemas.microsoft.com/office/powerpoint/2010/main" val="44586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715" indent="-185715">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31</a:t>
            </a:fld>
            <a:endParaRPr lang="de-DE"/>
          </a:p>
        </p:txBody>
      </p:sp>
    </p:spTree>
    <p:extLst>
      <p:ext uri="{BB962C8B-B14F-4D97-AF65-F5344CB8AC3E}">
        <p14:creationId xmlns:p14="http://schemas.microsoft.com/office/powerpoint/2010/main" val="1931022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300" dirty="0"/>
          </a:p>
        </p:txBody>
      </p:sp>
      <p:sp>
        <p:nvSpPr>
          <p:cNvPr id="4" name="Foliennummernplatzhalter 3"/>
          <p:cNvSpPr>
            <a:spLocks noGrp="1"/>
          </p:cNvSpPr>
          <p:nvPr>
            <p:ph type="sldNum" sz="quarter" idx="5"/>
          </p:nvPr>
        </p:nvSpPr>
        <p:spPr/>
        <p:txBody>
          <a:bodyPr/>
          <a:lstStyle/>
          <a:p>
            <a:fld id="{7F5BED8C-25A0-454E-9F9C-04F65E5AD4F7}" type="slidenum">
              <a:rPr lang="de-DE" smtClean="0"/>
              <a:t>34</a:t>
            </a:fld>
            <a:endParaRPr lang="de-DE"/>
          </a:p>
        </p:txBody>
      </p:sp>
    </p:spTree>
    <p:extLst>
      <p:ext uri="{BB962C8B-B14F-4D97-AF65-F5344CB8AC3E}">
        <p14:creationId xmlns:p14="http://schemas.microsoft.com/office/powerpoint/2010/main" val="3714188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35</a:t>
            </a:fld>
            <a:endParaRPr lang="de-DE"/>
          </a:p>
        </p:txBody>
      </p:sp>
    </p:spTree>
    <p:extLst>
      <p:ext uri="{BB962C8B-B14F-4D97-AF65-F5344CB8AC3E}">
        <p14:creationId xmlns:p14="http://schemas.microsoft.com/office/powerpoint/2010/main" val="3902127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36</a:t>
            </a:fld>
            <a:endParaRPr lang="de-DE"/>
          </a:p>
        </p:txBody>
      </p:sp>
    </p:spTree>
    <p:extLst>
      <p:ext uri="{BB962C8B-B14F-4D97-AF65-F5344CB8AC3E}">
        <p14:creationId xmlns:p14="http://schemas.microsoft.com/office/powerpoint/2010/main" val="4251334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37</a:t>
            </a:fld>
            <a:endParaRPr lang="de-DE"/>
          </a:p>
        </p:txBody>
      </p:sp>
    </p:spTree>
    <p:extLst>
      <p:ext uri="{BB962C8B-B14F-4D97-AF65-F5344CB8AC3E}">
        <p14:creationId xmlns:p14="http://schemas.microsoft.com/office/powerpoint/2010/main" val="4151506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85158" indent="-385158" defTabSz="990478" eaLnBrk="0" fontAlgn="base" hangingPunct="0">
              <a:lnSpc>
                <a:spcPct val="110000"/>
              </a:lnSpc>
              <a:spcBef>
                <a:spcPct val="0"/>
              </a:spcBef>
              <a:spcAft>
                <a:spcPct val="0"/>
              </a:spcAft>
              <a:buFont typeface="Arial" charset="0"/>
              <a:buChar char="•"/>
              <a:defRPr/>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38</a:t>
            </a:fld>
            <a:endParaRPr lang="de-DE"/>
          </a:p>
        </p:txBody>
      </p:sp>
    </p:spTree>
    <p:extLst>
      <p:ext uri="{BB962C8B-B14F-4D97-AF65-F5344CB8AC3E}">
        <p14:creationId xmlns:p14="http://schemas.microsoft.com/office/powerpoint/2010/main" val="942444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85158" indent="-385158" defTabSz="990478" eaLnBrk="0" fontAlgn="base" hangingPunct="0">
              <a:lnSpc>
                <a:spcPct val="110000"/>
              </a:lnSpc>
              <a:spcBef>
                <a:spcPct val="0"/>
              </a:spcBef>
              <a:spcAft>
                <a:spcPct val="0"/>
              </a:spcAft>
              <a:buFont typeface="Arial" charset="0"/>
              <a:buChar char="•"/>
              <a:defRPr/>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39</a:t>
            </a:fld>
            <a:endParaRPr lang="de-DE"/>
          </a:p>
        </p:txBody>
      </p:sp>
    </p:spTree>
    <p:extLst>
      <p:ext uri="{BB962C8B-B14F-4D97-AF65-F5344CB8AC3E}">
        <p14:creationId xmlns:p14="http://schemas.microsoft.com/office/powerpoint/2010/main" val="1400391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40</a:t>
            </a:fld>
            <a:endParaRPr lang="de-DE"/>
          </a:p>
        </p:txBody>
      </p:sp>
    </p:spTree>
    <p:extLst>
      <p:ext uri="{BB962C8B-B14F-4D97-AF65-F5344CB8AC3E}">
        <p14:creationId xmlns:p14="http://schemas.microsoft.com/office/powerpoint/2010/main" val="3779588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41</a:t>
            </a:fld>
            <a:endParaRPr lang="de-DE"/>
          </a:p>
        </p:txBody>
      </p:sp>
    </p:spTree>
    <p:extLst>
      <p:ext uri="{BB962C8B-B14F-4D97-AF65-F5344CB8AC3E}">
        <p14:creationId xmlns:p14="http://schemas.microsoft.com/office/powerpoint/2010/main" val="107064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43</a:t>
            </a:fld>
            <a:endParaRPr lang="de-DE"/>
          </a:p>
        </p:txBody>
      </p:sp>
    </p:spTree>
    <p:extLst>
      <p:ext uri="{BB962C8B-B14F-4D97-AF65-F5344CB8AC3E}">
        <p14:creationId xmlns:p14="http://schemas.microsoft.com/office/powerpoint/2010/main" val="1195805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a:t>
            </a:fld>
            <a:endParaRPr lang="de-DE"/>
          </a:p>
        </p:txBody>
      </p:sp>
    </p:spTree>
    <p:extLst>
      <p:ext uri="{BB962C8B-B14F-4D97-AF65-F5344CB8AC3E}">
        <p14:creationId xmlns:p14="http://schemas.microsoft.com/office/powerpoint/2010/main" val="316288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44</a:t>
            </a:fld>
            <a:endParaRPr lang="de-DE"/>
          </a:p>
        </p:txBody>
      </p:sp>
    </p:spTree>
    <p:extLst>
      <p:ext uri="{BB962C8B-B14F-4D97-AF65-F5344CB8AC3E}">
        <p14:creationId xmlns:p14="http://schemas.microsoft.com/office/powerpoint/2010/main" val="3663810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45</a:t>
            </a:fld>
            <a:endParaRPr lang="de-DE"/>
          </a:p>
        </p:txBody>
      </p:sp>
    </p:spTree>
    <p:extLst>
      <p:ext uri="{BB962C8B-B14F-4D97-AF65-F5344CB8AC3E}">
        <p14:creationId xmlns:p14="http://schemas.microsoft.com/office/powerpoint/2010/main" val="3491626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48</a:t>
            </a:fld>
            <a:endParaRPr lang="de-DE"/>
          </a:p>
        </p:txBody>
      </p:sp>
    </p:spTree>
    <p:extLst>
      <p:ext uri="{BB962C8B-B14F-4D97-AF65-F5344CB8AC3E}">
        <p14:creationId xmlns:p14="http://schemas.microsoft.com/office/powerpoint/2010/main" val="3507503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52</a:t>
            </a:fld>
            <a:endParaRPr lang="de-DE"/>
          </a:p>
        </p:txBody>
      </p:sp>
    </p:spTree>
    <p:extLst>
      <p:ext uri="{BB962C8B-B14F-4D97-AF65-F5344CB8AC3E}">
        <p14:creationId xmlns:p14="http://schemas.microsoft.com/office/powerpoint/2010/main" val="3811271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53</a:t>
            </a:fld>
            <a:endParaRPr lang="de-DE"/>
          </a:p>
        </p:txBody>
      </p:sp>
    </p:spTree>
    <p:extLst>
      <p:ext uri="{BB962C8B-B14F-4D97-AF65-F5344CB8AC3E}">
        <p14:creationId xmlns:p14="http://schemas.microsoft.com/office/powerpoint/2010/main" val="570363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54</a:t>
            </a:fld>
            <a:endParaRPr lang="de-DE"/>
          </a:p>
        </p:txBody>
      </p:sp>
    </p:spTree>
    <p:extLst>
      <p:ext uri="{BB962C8B-B14F-4D97-AF65-F5344CB8AC3E}">
        <p14:creationId xmlns:p14="http://schemas.microsoft.com/office/powerpoint/2010/main" val="1830455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56</a:t>
            </a:fld>
            <a:endParaRPr lang="de-DE"/>
          </a:p>
        </p:txBody>
      </p:sp>
    </p:spTree>
    <p:extLst>
      <p:ext uri="{BB962C8B-B14F-4D97-AF65-F5344CB8AC3E}">
        <p14:creationId xmlns:p14="http://schemas.microsoft.com/office/powerpoint/2010/main" val="1494482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a:buSzPts val="1400"/>
            </a:pPr>
            <a:endParaRPr dirty="0"/>
          </a:p>
        </p:txBody>
      </p:sp>
      <p:sp>
        <p:nvSpPr>
          <p:cNvPr id="1143" name="Google Shape;1143;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Weiterer interessanter Input zum Thema </a:t>
            </a:r>
            <a:r>
              <a:rPr lang="de-DE" dirty="0" err="1"/>
              <a:t>Nudging</a:t>
            </a:r>
            <a:r>
              <a:rPr lang="de-DE" dirty="0"/>
              <a:t> in der Gemeinschaftsverpflegung: </a:t>
            </a:r>
          </a:p>
          <a:p>
            <a:endParaRPr lang="de-DE" dirty="0"/>
          </a:p>
          <a:p>
            <a:r>
              <a:rPr lang="de-DE" dirty="0">
                <a:hlinkClick r:id="rId3"/>
              </a:rPr>
              <a:t>https://www.youtube.com/watch?v=pC3YtmApF8E</a:t>
            </a:r>
            <a:r>
              <a:rPr lang="de-DE" dirty="0"/>
              <a:t> </a:t>
            </a:r>
          </a:p>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58</a:t>
            </a:fld>
            <a:endParaRPr lang="de-DE"/>
          </a:p>
        </p:txBody>
      </p:sp>
    </p:spTree>
    <p:extLst>
      <p:ext uri="{BB962C8B-B14F-4D97-AF65-F5344CB8AC3E}">
        <p14:creationId xmlns:p14="http://schemas.microsoft.com/office/powerpoint/2010/main" val="2678355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5: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a:buSzPts val="1400"/>
            </a:pPr>
            <a:endParaRPr/>
          </a:p>
        </p:txBody>
      </p:sp>
      <p:sp>
        <p:nvSpPr>
          <p:cNvPr id="1193" name="Google Shape;1193;p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715" indent="-185715">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7</a:t>
            </a:fld>
            <a:endParaRPr lang="de-DE" altLang="de-DE"/>
          </a:p>
        </p:txBody>
      </p:sp>
    </p:spTree>
    <p:extLst>
      <p:ext uri="{BB962C8B-B14F-4D97-AF65-F5344CB8AC3E}">
        <p14:creationId xmlns:p14="http://schemas.microsoft.com/office/powerpoint/2010/main" val="322543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endParaRPr lang="de-DE" sz="1300" dirty="0"/>
          </a:p>
        </p:txBody>
      </p:sp>
      <p:sp>
        <p:nvSpPr>
          <p:cNvPr id="4" name="Foliennummernplatzhalter 3"/>
          <p:cNvSpPr>
            <a:spLocks noGrp="1"/>
          </p:cNvSpPr>
          <p:nvPr>
            <p:ph type="sldNum" sz="quarter" idx="5"/>
          </p:nvPr>
        </p:nvSpPr>
        <p:spPr/>
        <p:txBody>
          <a:bodyPr/>
          <a:lstStyle/>
          <a:p>
            <a:fld id="{7F5BED8C-25A0-454E-9F9C-04F65E5AD4F7}" type="slidenum">
              <a:rPr lang="de-DE" smtClean="0"/>
              <a:t>60</a:t>
            </a:fld>
            <a:endParaRPr lang="de-DE"/>
          </a:p>
        </p:txBody>
      </p:sp>
    </p:spTree>
    <p:extLst>
      <p:ext uri="{BB962C8B-B14F-4D97-AF65-F5344CB8AC3E}">
        <p14:creationId xmlns:p14="http://schemas.microsoft.com/office/powerpoint/2010/main" val="39869918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715" indent="-185715">
              <a:buFont typeface="Arial" panose="020B0604020202020204" pitchFamily="34" charset="0"/>
              <a:buChar char="•"/>
            </a:pPr>
            <a:endParaRPr lang="de-DE" dirty="0">
              <a:effectLst/>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61</a:t>
            </a:fld>
            <a:endParaRPr lang="de-DE"/>
          </a:p>
        </p:txBody>
      </p:sp>
    </p:spTree>
    <p:extLst>
      <p:ext uri="{BB962C8B-B14F-4D97-AF65-F5344CB8AC3E}">
        <p14:creationId xmlns:p14="http://schemas.microsoft.com/office/powerpoint/2010/main" val="41840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62</a:t>
            </a:fld>
            <a:endParaRPr lang="de-DE"/>
          </a:p>
        </p:txBody>
      </p:sp>
    </p:spTree>
    <p:extLst>
      <p:ext uri="{BB962C8B-B14F-4D97-AF65-F5344CB8AC3E}">
        <p14:creationId xmlns:p14="http://schemas.microsoft.com/office/powerpoint/2010/main" val="4281492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63</a:t>
            </a:fld>
            <a:endParaRPr lang="de-DE"/>
          </a:p>
        </p:txBody>
      </p:sp>
    </p:spTree>
    <p:extLst>
      <p:ext uri="{BB962C8B-B14F-4D97-AF65-F5344CB8AC3E}">
        <p14:creationId xmlns:p14="http://schemas.microsoft.com/office/powerpoint/2010/main" val="98319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64</a:t>
            </a:fld>
            <a:endParaRPr lang="de-DE"/>
          </a:p>
        </p:txBody>
      </p:sp>
    </p:spTree>
    <p:extLst>
      <p:ext uri="{BB962C8B-B14F-4D97-AF65-F5344CB8AC3E}">
        <p14:creationId xmlns:p14="http://schemas.microsoft.com/office/powerpoint/2010/main" val="20445385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65</a:t>
            </a:fld>
            <a:endParaRPr lang="de-DE"/>
          </a:p>
        </p:txBody>
      </p:sp>
    </p:spTree>
    <p:extLst>
      <p:ext uri="{BB962C8B-B14F-4D97-AF65-F5344CB8AC3E}">
        <p14:creationId xmlns:p14="http://schemas.microsoft.com/office/powerpoint/2010/main" val="40393928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2: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2: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a:buSzPts val="1400"/>
            </a:pPr>
            <a:endParaRPr dirty="0"/>
          </a:p>
        </p:txBody>
      </p:sp>
      <p:sp>
        <p:nvSpPr>
          <p:cNvPr id="1161" name="Google Shape;1161;p2: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buSzPts val="1400"/>
            </a:pPr>
            <a:fld id="{00000000-1234-1234-1234-123412341234}" type="slidenum">
              <a:rPr lang="de-DE"/>
              <a:pPr>
                <a:buSzPts val="1400"/>
              </a:pPr>
              <a:t>68</a:t>
            </a:fld>
            <a:endParaRPr/>
          </a:p>
        </p:txBody>
      </p:sp>
    </p:spTree>
    <p:extLst>
      <p:ext uri="{BB962C8B-B14F-4D97-AF65-F5344CB8AC3E}">
        <p14:creationId xmlns:p14="http://schemas.microsoft.com/office/powerpoint/2010/main" val="12424877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69</a:t>
            </a:fld>
            <a:endParaRPr lang="de-DE"/>
          </a:p>
        </p:txBody>
      </p:sp>
    </p:spTree>
    <p:extLst>
      <p:ext uri="{BB962C8B-B14F-4D97-AF65-F5344CB8AC3E}">
        <p14:creationId xmlns:p14="http://schemas.microsoft.com/office/powerpoint/2010/main" val="1914324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70</a:t>
            </a:fld>
            <a:endParaRPr lang="de-DE"/>
          </a:p>
        </p:txBody>
      </p:sp>
    </p:spTree>
    <p:extLst>
      <p:ext uri="{BB962C8B-B14F-4D97-AF65-F5344CB8AC3E}">
        <p14:creationId xmlns:p14="http://schemas.microsoft.com/office/powerpoint/2010/main" val="1914324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2: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2: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a:buSzPts val="1400"/>
            </a:pPr>
            <a:endParaRPr dirty="0"/>
          </a:p>
        </p:txBody>
      </p:sp>
      <p:sp>
        <p:nvSpPr>
          <p:cNvPr id="1161" name="Google Shape;1161;p2: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buSzPts val="1400"/>
            </a:pPr>
            <a:fld id="{00000000-1234-1234-1234-123412341234}" type="slidenum">
              <a:rPr lang="de-DE"/>
              <a:pPr>
                <a:buSzPts val="1400"/>
              </a:pPr>
              <a:t>71</a:t>
            </a:fld>
            <a:endParaRPr/>
          </a:p>
        </p:txBody>
      </p:sp>
    </p:spTree>
    <p:extLst>
      <p:ext uri="{BB962C8B-B14F-4D97-AF65-F5344CB8AC3E}">
        <p14:creationId xmlns:p14="http://schemas.microsoft.com/office/powerpoint/2010/main" val="27848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11</a:t>
            </a:fld>
            <a:endParaRPr lang="de-DE"/>
          </a:p>
        </p:txBody>
      </p:sp>
    </p:spTree>
    <p:extLst>
      <p:ext uri="{BB962C8B-B14F-4D97-AF65-F5344CB8AC3E}">
        <p14:creationId xmlns:p14="http://schemas.microsoft.com/office/powerpoint/2010/main" val="788966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72</a:t>
            </a:fld>
            <a:endParaRPr lang="de-DE"/>
          </a:p>
        </p:txBody>
      </p:sp>
    </p:spTree>
    <p:extLst>
      <p:ext uri="{BB962C8B-B14F-4D97-AF65-F5344CB8AC3E}">
        <p14:creationId xmlns:p14="http://schemas.microsoft.com/office/powerpoint/2010/main" val="9850353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74</a:t>
            </a:fld>
            <a:endParaRPr lang="de-DE" altLang="de-DE"/>
          </a:p>
        </p:txBody>
      </p:sp>
    </p:spTree>
    <p:extLst>
      <p:ext uri="{BB962C8B-B14F-4D97-AF65-F5344CB8AC3E}">
        <p14:creationId xmlns:p14="http://schemas.microsoft.com/office/powerpoint/2010/main" val="90975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13</a:t>
            </a:fld>
            <a:endParaRPr lang="de-DE"/>
          </a:p>
        </p:txBody>
      </p:sp>
    </p:spTree>
    <p:extLst>
      <p:ext uri="{BB962C8B-B14F-4D97-AF65-F5344CB8AC3E}">
        <p14:creationId xmlns:p14="http://schemas.microsoft.com/office/powerpoint/2010/main" val="1263060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i="1" dirty="0"/>
          </a:p>
        </p:txBody>
      </p:sp>
      <p:sp>
        <p:nvSpPr>
          <p:cNvPr id="4" name="Foliennummernplatzhalter 3"/>
          <p:cNvSpPr>
            <a:spLocks noGrp="1"/>
          </p:cNvSpPr>
          <p:nvPr>
            <p:ph type="sldNum" sz="quarter" idx="5"/>
          </p:nvPr>
        </p:nvSpPr>
        <p:spPr/>
        <p:txBody>
          <a:bodyPr/>
          <a:lstStyle/>
          <a:p>
            <a:fld id="{7F5BED8C-25A0-454E-9F9C-04F65E5AD4F7}" type="slidenum">
              <a:rPr lang="de-DE" smtClean="0"/>
              <a:t>15</a:t>
            </a:fld>
            <a:endParaRPr lang="de-DE"/>
          </a:p>
        </p:txBody>
      </p:sp>
    </p:spTree>
    <p:extLst>
      <p:ext uri="{BB962C8B-B14F-4D97-AF65-F5344CB8AC3E}">
        <p14:creationId xmlns:p14="http://schemas.microsoft.com/office/powerpoint/2010/main" val="333780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Back-Up-Folie</a:t>
            </a:r>
          </a:p>
        </p:txBody>
      </p:sp>
      <p:sp>
        <p:nvSpPr>
          <p:cNvPr id="4" name="Foliennummernplatzhalter 3"/>
          <p:cNvSpPr>
            <a:spLocks noGrp="1"/>
          </p:cNvSpPr>
          <p:nvPr>
            <p:ph type="sldNum" sz="quarter" idx="5"/>
          </p:nvPr>
        </p:nvSpPr>
        <p:spPr/>
        <p:txBody>
          <a:bodyPr/>
          <a:lstStyle/>
          <a:p>
            <a:fld id="{7F5BED8C-25A0-454E-9F9C-04F65E5AD4F7}" type="slidenum">
              <a:rPr lang="de-DE" smtClean="0"/>
              <a:t>16</a:t>
            </a:fld>
            <a:endParaRPr lang="de-DE"/>
          </a:p>
        </p:txBody>
      </p:sp>
    </p:spTree>
    <p:extLst>
      <p:ext uri="{BB962C8B-B14F-4D97-AF65-F5344CB8AC3E}">
        <p14:creationId xmlns:p14="http://schemas.microsoft.com/office/powerpoint/2010/main" val="1689392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18</a:t>
            </a:fld>
            <a:endParaRPr lang="de-DE"/>
          </a:p>
        </p:txBody>
      </p:sp>
    </p:spTree>
    <p:extLst>
      <p:ext uri="{BB962C8B-B14F-4D97-AF65-F5344CB8AC3E}">
        <p14:creationId xmlns:p14="http://schemas.microsoft.com/office/powerpoint/2010/main" val="2133239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4">
    <p:spTree>
      <p:nvGrpSpPr>
        <p:cNvPr id="1" name=""/>
        <p:cNvGrpSpPr/>
        <p:nvPr/>
      </p:nvGrpSpPr>
      <p:grpSpPr>
        <a:xfrm>
          <a:off x="0" y="0"/>
          <a:ext cx="0" cy="0"/>
          <a:chOff x="0" y="0"/>
          <a:chExt cx="0" cy="0"/>
        </a:xfrm>
      </p:grpSpPr>
      <p:sp>
        <p:nvSpPr>
          <p:cNvPr id="2" name="Titel 1"/>
          <p:cNvSpPr>
            <a:spLocks noGrp="1"/>
          </p:cNvSpPr>
          <p:nvPr>
            <p:ph type="ctrTitle"/>
          </p:nvPr>
        </p:nvSpPr>
        <p:spPr>
          <a:xfrm>
            <a:off x="2742245" y="1062293"/>
            <a:ext cx="6707509" cy="2027560"/>
          </a:xfrm>
        </p:spPr>
        <p:txBody>
          <a:bodyPr/>
          <a:lstStyle>
            <a:lvl1pPr algn="ctr">
              <a:lnSpc>
                <a:spcPct val="85000"/>
              </a:lnSpc>
              <a:defRPr sz="8000" b="0"/>
            </a:lvl1pPr>
          </a:lstStyle>
          <a:p>
            <a:r>
              <a:rPr lang="de-DE" dirty="0"/>
              <a:t>Titelmasterformat durch Klicken bearbeiten</a:t>
            </a:r>
          </a:p>
        </p:txBody>
      </p:sp>
      <p:sp>
        <p:nvSpPr>
          <p:cNvPr id="3" name="Untertitel 2"/>
          <p:cNvSpPr>
            <a:spLocks noGrp="1"/>
          </p:cNvSpPr>
          <p:nvPr>
            <p:ph type="subTitle" idx="1"/>
          </p:nvPr>
        </p:nvSpPr>
        <p:spPr>
          <a:xfrm>
            <a:off x="2753121" y="4566117"/>
            <a:ext cx="6696633" cy="1332148"/>
          </a:xfrm>
        </p:spPr>
        <p:txBody>
          <a:bodyPr anchor="b"/>
          <a:lstStyle>
            <a:lvl1pPr marL="0" indent="0" algn="ctr">
              <a:lnSpc>
                <a:spcPct val="100000"/>
              </a:lnSpc>
              <a:buNone/>
              <a:defRPr sz="19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a:t>Formatvorlage des Untertitelmasters durch Klicken bearbeiten</a:t>
            </a:r>
          </a:p>
        </p:txBody>
      </p:sp>
      <p:sp>
        <p:nvSpPr>
          <p:cNvPr id="11" name="Textplatzhalter 10"/>
          <p:cNvSpPr>
            <a:spLocks noGrp="1"/>
          </p:cNvSpPr>
          <p:nvPr>
            <p:ph type="body" sz="quarter" idx="10"/>
          </p:nvPr>
        </p:nvSpPr>
        <p:spPr>
          <a:xfrm>
            <a:off x="2742244" y="5990049"/>
            <a:ext cx="6696633" cy="314510"/>
          </a:xfrm>
        </p:spPr>
        <p:txBody>
          <a:bodyPr anchor="b"/>
          <a:lstStyle>
            <a:lvl1pPr marL="0" indent="0" algn="ctr">
              <a:lnSpc>
                <a:spcPct val="100000"/>
              </a:lnSpc>
              <a:buNone/>
              <a:tabLst>
                <a:tab pos="1076245" algn="l"/>
                <a:tab pos="2600130" algn="l"/>
              </a:tabLst>
              <a:defRPr sz="800"/>
            </a:lvl1pPr>
          </a:lstStyle>
          <a:p>
            <a:pPr lvl="0"/>
            <a:r>
              <a:rPr lang="de-DE"/>
              <a:t>Formatvorlagen des Textmasters bearbeiten</a:t>
            </a:r>
          </a:p>
        </p:txBody>
      </p:sp>
      <p:sp>
        <p:nvSpPr>
          <p:cNvPr id="12" name="Textplatzhalter 5"/>
          <p:cNvSpPr>
            <a:spLocks noGrp="1"/>
          </p:cNvSpPr>
          <p:nvPr>
            <p:ph type="body" sz="quarter" idx="12"/>
          </p:nvPr>
        </p:nvSpPr>
        <p:spPr>
          <a:xfrm>
            <a:off x="2742245" y="3178189"/>
            <a:ext cx="6696633" cy="1296144"/>
          </a:xfrm>
        </p:spPr>
        <p:txBody>
          <a:bodyPr/>
          <a:lstStyle>
            <a:lvl1pPr marL="0" indent="0" algn="ctr">
              <a:buNone/>
              <a:defRPr sz="3200"/>
            </a:lvl1pPr>
          </a:lstStyle>
          <a:p>
            <a:pPr lvl="0"/>
            <a:r>
              <a:rPr lang="de-DE"/>
              <a:t>Formatvorlagen des Textmasters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6"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e orange">
    <p:spTree>
      <p:nvGrpSpPr>
        <p:cNvPr id="1" name=""/>
        <p:cNvGrpSpPr/>
        <p:nvPr/>
      </p:nvGrpSpPr>
      <p:grpSpPr>
        <a:xfrm>
          <a:off x="0" y="0"/>
          <a:ext cx="0" cy="0"/>
          <a:chOff x="0" y="0"/>
          <a:chExt cx="0" cy="0"/>
        </a:xfrm>
      </p:grpSpPr>
      <p:sp>
        <p:nvSpPr>
          <p:cNvPr id="2" name="Titel 1"/>
          <p:cNvSpPr>
            <a:spLocks noGrp="1"/>
          </p:cNvSpPr>
          <p:nvPr>
            <p:ph type="ctrTitle"/>
          </p:nvPr>
        </p:nvSpPr>
        <p:spPr>
          <a:xfrm>
            <a:off x="2742245" y="840790"/>
            <a:ext cx="6707509" cy="3395712"/>
          </a:xfrm>
        </p:spPr>
        <p:txBody>
          <a:bodyPr/>
          <a:lstStyle>
            <a:lvl1pPr algn="ctr">
              <a:lnSpc>
                <a:spcPct val="85000"/>
              </a:lnSpc>
              <a:defRPr sz="5400" b="0"/>
            </a:lvl1pPr>
          </a:lstStyle>
          <a:p>
            <a:r>
              <a:rPr lang="de-DE"/>
              <a:t>Titelmasterformat durch Klicken bearbeiten</a:t>
            </a:r>
          </a:p>
        </p:txBody>
      </p:sp>
      <p:sp>
        <p:nvSpPr>
          <p:cNvPr id="3" name="Untertitel 2"/>
          <p:cNvSpPr>
            <a:spLocks noGrp="1"/>
          </p:cNvSpPr>
          <p:nvPr>
            <p:ph type="subTitle" idx="1"/>
          </p:nvPr>
        </p:nvSpPr>
        <p:spPr>
          <a:xfrm>
            <a:off x="2742245" y="4280113"/>
            <a:ext cx="6696633" cy="1332148"/>
          </a:xfrm>
        </p:spPr>
        <p:txBody>
          <a:bodyPr anchor="b"/>
          <a:lstStyle>
            <a:lvl1pPr marL="0" indent="0" algn="ctr">
              <a:lnSpc>
                <a:spcPct val="100000"/>
              </a:lnSpc>
              <a:buNone/>
              <a:defRPr sz="19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a:t>Formatvorlage des Untertitelmasters durch Klicken bearbeiten</a:t>
            </a:r>
          </a:p>
        </p:txBody>
      </p:sp>
      <p:sp>
        <p:nvSpPr>
          <p:cNvPr id="11" name="Textplatzhalter 10"/>
          <p:cNvSpPr>
            <a:spLocks noGrp="1"/>
          </p:cNvSpPr>
          <p:nvPr>
            <p:ph type="body" sz="quarter" idx="10"/>
          </p:nvPr>
        </p:nvSpPr>
        <p:spPr>
          <a:xfrm>
            <a:off x="2753121" y="5655872"/>
            <a:ext cx="6696633" cy="314510"/>
          </a:xfrm>
        </p:spPr>
        <p:txBody>
          <a:bodyPr anchor="b"/>
          <a:lstStyle>
            <a:lvl1pPr marL="0" indent="0" algn="ctr">
              <a:lnSpc>
                <a:spcPct val="100000"/>
              </a:lnSpc>
              <a:buNone/>
              <a:tabLst>
                <a:tab pos="1076245" algn="l"/>
                <a:tab pos="2600130" algn="l"/>
              </a:tabLst>
              <a:defRPr sz="800"/>
            </a:lvl1pPr>
          </a:lstStyle>
          <a:p>
            <a:pPr lvl="0"/>
            <a:r>
              <a:rPr lang="de-DE"/>
              <a:t>Formatvorlagen des Textmasters bearbeiten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renner 2 orange">
    <p:spTree>
      <p:nvGrpSpPr>
        <p:cNvPr id="1" name=""/>
        <p:cNvGrpSpPr/>
        <p:nvPr/>
      </p:nvGrpSpPr>
      <p:grpSpPr>
        <a:xfrm>
          <a:off x="0" y="0"/>
          <a:ext cx="0" cy="0"/>
          <a:chOff x="0" y="0"/>
          <a:chExt cx="0" cy="0"/>
        </a:xfrm>
      </p:grpSpPr>
      <p:sp>
        <p:nvSpPr>
          <p:cNvPr id="5" name="Rechteck 4"/>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9" name="Bildplatzhalter 4"/>
          <p:cNvSpPr>
            <a:spLocks noGrp="1"/>
          </p:cNvSpPr>
          <p:nvPr>
            <p:ph type="pic" sz="quarter" idx="11"/>
          </p:nvPr>
        </p:nvSpPr>
        <p:spPr>
          <a:xfrm>
            <a:off x="0" y="1052736"/>
            <a:ext cx="12192000" cy="5805264"/>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8" name="Textplatzhalter 7"/>
          <p:cNvSpPr>
            <a:spLocks noGrp="1"/>
          </p:cNvSpPr>
          <p:nvPr>
            <p:ph type="body" sz="quarter" idx="10"/>
          </p:nvPr>
        </p:nvSpPr>
        <p:spPr>
          <a:xfrm>
            <a:off x="7392143" y="1052736"/>
            <a:ext cx="4806000" cy="5832000"/>
          </a:xfrm>
          <a:blipFill dpi="0" rotWithShape="1">
            <a:blip r:embed="rId2"/>
            <a:srcRect/>
            <a:stretch>
              <a:fillRect/>
            </a:stretch>
          </a:blipFill>
        </p:spPr>
        <p:txBody>
          <a:bodyPr/>
          <a:lstStyle>
            <a:lvl1pPr marL="0" indent="0">
              <a:buNone/>
              <a:defRPr sz="200"/>
            </a:lvl1pPr>
          </a:lstStyle>
          <a:p>
            <a:pPr lvl="0"/>
            <a:r>
              <a:rPr lang="de-DE"/>
              <a:t>Formatvorlagen des Textmasters bearbeiten</a:t>
            </a:r>
          </a:p>
        </p:txBody>
      </p:sp>
      <p:sp>
        <p:nvSpPr>
          <p:cNvPr id="2" name="Titel 1"/>
          <p:cNvSpPr>
            <a:spLocks noGrp="1"/>
          </p:cNvSpPr>
          <p:nvPr>
            <p:ph type="ctrTitle"/>
          </p:nvPr>
        </p:nvSpPr>
        <p:spPr>
          <a:xfrm>
            <a:off x="6600057" y="2096852"/>
            <a:ext cx="4680520" cy="1980220"/>
          </a:xfrm>
          <a:solidFill>
            <a:schemeClr val="bg1"/>
          </a:solidFill>
        </p:spPr>
        <p:txBody>
          <a:bodyPr lIns="72000" tIns="72000" rIns="72000" bIns="72000" anchor="ctr"/>
          <a:lstStyle>
            <a:lvl1pPr algn="ctr">
              <a:lnSpc>
                <a:spcPct val="85000"/>
              </a:lnSpc>
              <a:defRPr sz="5400" b="0">
                <a:solidFill>
                  <a:schemeClr val="accent4"/>
                </a:solidFill>
              </a:defRPr>
            </a:lvl1pPr>
          </a:lstStyle>
          <a:p>
            <a:r>
              <a:rPr lang="de-DE"/>
              <a:t>Titelmasterformat durch Klicken bearbeiten</a:t>
            </a:r>
          </a:p>
        </p:txBody>
      </p:sp>
    </p:spTree>
    <p:extLst>
      <p:ext uri="{BB962C8B-B14F-4D97-AF65-F5344CB8AC3E}">
        <p14:creationId xmlns:p14="http://schemas.microsoft.com/office/powerpoint/2010/main" val="3222897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enner 1 orange">
    <p:spTree>
      <p:nvGrpSpPr>
        <p:cNvPr id="1" name=""/>
        <p:cNvGrpSpPr/>
        <p:nvPr/>
      </p:nvGrpSpPr>
      <p:grpSpPr>
        <a:xfrm>
          <a:off x="0" y="0"/>
          <a:ext cx="0" cy="0"/>
          <a:chOff x="0" y="0"/>
          <a:chExt cx="0" cy="0"/>
        </a:xfrm>
      </p:grpSpPr>
      <p:sp>
        <p:nvSpPr>
          <p:cNvPr id="4" name="Rechteck 3"/>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ctrTitle"/>
          </p:nvPr>
        </p:nvSpPr>
        <p:spPr>
          <a:xfrm>
            <a:off x="2742245" y="1283692"/>
            <a:ext cx="6707509" cy="659408"/>
          </a:xfrm>
        </p:spPr>
        <p:txBody>
          <a:bodyPr/>
          <a:lstStyle>
            <a:lvl1pPr algn="ctr">
              <a:lnSpc>
                <a:spcPct val="85000"/>
              </a:lnSpc>
              <a:defRPr sz="5400" b="0"/>
            </a:lvl1pPr>
          </a:lstStyle>
          <a:p>
            <a:r>
              <a:rPr lang="de-DE" dirty="0"/>
              <a:t>Titelmasterformat durch Klicken bearbeiten</a:t>
            </a:r>
          </a:p>
        </p:txBody>
      </p:sp>
      <p:sp>
        <p:nvSpPr>
          <p:cNvPr id="3" name="Untertitel 2"/>
          <p:cNvSpPr>
            <a:spLocks noGrp="1"/>
          </p:cNvSpPr>
          <p:nvPr>
            <p:ph type="subTitle" idx="1"/>
          </p:nvPr>
        </p:nvSpPr>
        <p:spPr>
          <a:xfrm>
            <a:off x="2742245" y="3351892"/>
            <a:ext cx="6696633" cy="1332148"/>
          </a:xfrm>
        </p:spPr>
        <p:txBody>
          <a:bodyPr/>
          <a:lstStyle>
            <a:lvl1pPr marL="0" indent="0" algn="ctr">
              <a:lnSpc>
                <a:spcPct val="100000"/>
              </a:lnSpc>
              <a:buNone/>
              <a:defRPr sz="33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dirty="0"/>
              <a:t>Formatvorlage des Untertitelmasters durch Klicken bearbeiten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enner 2 orange">
    <p:spTree>
      <p:nvGrpSpPr>
        <p:cNvPr id="1" name=""/>
        <p:cNvGrpSpPr/>
        <p:nvPr/>
      </p:nvGrpSpPr>
      <p:grpSpPr>
        <a:xfrm>
          <a:off x="0" y="0"/>
          <a:ext cx="0" cy="0"/>
          <a:chOff x="0" y="0"/>
          <a:chExt cx="0" cy="0"/>
        </a:xfrm>
      </p:grpSpPr>
      <p:sp>
        <p:nvSpPr>
          <p:cNvPr id="5" name="Rechteck 4"/>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9" name="Bildplatzhalter 4"/>
          <p:cNvSpPr>
            <a:spLocks noGrp="1"/>
          </p:cNvSpPr>
          <p:nvPr>
            <p:ph type="pic" sz="quarter" idx="11"/>
          </p:nvPr>
        </p:nvSpPr>
        <p:spPr>
          <a:xfrm>
            <a:off x="0" y="1052736"/>
            <a:ext cx="12192000" cy="5805264"/>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2" name="Titel 1"/>
          <p:cNvSpPr>
            <a:spLocks noGrp="1"/>
          </p:cNvSpPr>
          <p:nvPr>
            <p:ph type="ctrTitle"/>
          </p:nvPr>
        </p:nvSpPr>
        <p:spPr>
          <a:xfrm>
            <a:off x="6600056" y="1692492"/>
            <a:ext cx="5591943" cy="2384580"/>
          </a:xfrm>
          <a:solidFill>
            <a:schemeClr val="bg1"/>
          </a:solidFill>
        </p:spPr>
        <p:txBody>
          <a:bodyPr lIns="72000" tIns="72000" rIns="72000" bIns="72000" anchor="ctr"/>
          <a:lstStyle>
            <a:lvl1pPr algn="ctr">
              <a:lnSpc>
                <a:spcPct val="85000"/>
              </a:lnSpc>
              <a:defRPr sz="5400" b="0">
                <a:solidFill>
                  <a:schemeClr val="accent4"/>
                </a:solidFill>
              </a:defRPr>
            </a:lvl1pPr>
          </a:lstStyle>
          <a:p>
            <a:r>
              <a:rPr lang="de-DE" dirty="0"/>
              <a:t>Titelmasterformat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6" name="Rechteck 5"/>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7" name="Rechteck 6"/>
          <p:cNvSpPr/>
          <p:nvPr userDrawn="1"/>
        </p:nvSpPr>
        <p:spPr>
          <a:xfrm>
            <a:off x="263528" y="1520827"/>
            <a:ext cx="5724525" cy="4716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a:xfrm>
            <a:off x="371475" y="1785516"/>
            <a:ext cx="5472000" cy="4320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6203952" y="1520827"/>
            <a:ext cx="5724525"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5" name="Rechteck 4"/>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263528" y="1520827"/>
            <a:ext cx="11664949"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5" name="Rechteck 4"/>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11" name="Textplatzhalter 8"/>
          <p:cNvSpPr>
            <a:spLocks noGrp="1"/>
          </p:cNvSpPr>
          <p:nvPr>
            <p:ph type="body" sz="quarter" idx="15"/>
          </p:nvPr>
        </p:nvSpPr>
        <p:spPr>
          <a:xfrm>
            <a:off x="263530" y="1520827"/>
            <a:ext cx="11664951" cy="4716463"/>
          </a:xfrm>
          <a:solidFill>
            <a:schemeClr val="accent4"/>
          </a:solidFill>
        </p:spPr>
        <p:txBody>
          <a:bodyPr lIns="360000" tIns="828000" rIns="360000" bIns="360000"/>
          <a:lstStyle>
            <a:lvl1pPr marL="0" indent="0" algn="ctr">
              <a:lnSpc>
                <a:spcPct val="90000"/>
              </a:lnSpc>
              <a:buNone/>
              <a:defRPr sz="3600" b="1">
                <a:solidFill>
                  <a:schemeClr val="bg1"/>
                </a:solidFill>
              </a:defRPr>
            </a:lvl1pPr>
          </a:lstStyle>
          <a:p>
            <a:pPr lvl="0"/>
            <a:r>
              <a:rPr lang="de-DE"/>
              <a:t>Formatvorlagen des Textmasters bearbeiten</a:t>
            </a: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weiß)">
    <p:spTree>
      <p:nvGrpSpPr>
        <p:cNvPr id="1" name=""/>
        <p:cNvGrpSpPr/>
        <p:nvPr/>
      </p:nvGrpSpPr>
      <p:grpSpPr>
        <a:xfrm>
          <a:off x="0" y="0"/>
          <a:ext cx="0" cy="0"/>
          <a:chOff x="0" y="0"/>
          <a:chExt cx="0" cy="0"/>
        </a:xfrm>
      </p:grpSpPr>
      <p:sp>
        <p:nvSpPr>
          <p:cNvPr id="11" name="Textplatzhalter 8"/>
          <p:cNvSpPr>
            <a:spLocks noGrp="1"/>
          </p:cNvSpPr>
          <p:nvPr>
            <p:ph type="body" sz="quarter" idx="15"/>
          </p:nvPr>
        </p:nvSpPr>
        <p:spPr>
          <a:xfrm>
            <a:off x="263530" y="1520827"/>
            <a:ext cx="11664951" cy="4716463"/>
          </a:xfrm>
          <a:noFill/>
        </p:spPr>
        <p:txBody>
          <a:bodyPr lIns="360000" tIns="828000" rIns="360000" bIns="360000"/>
          <a:lstStyle>
            <a:lvl1pPr marL="0" indent="0" algn="ctr">
              <a:lnSpc>
                <a:spcPct val="90000"/>
              </a:lnSpc>
              <a:buNone/>
              <a:defRPr sz="3600" b="1">
                <a:solidFill>
                  <a:schemeClr val="tx1"/>
                </a:solidFill>
              </a:defRPr>
            </a:lvl1pPr>
          </a:lstStyle>
          <a:p>
            <a:pPr lvl="0"/>
            <a:r>
              <a:rPr lang="de-DE"/>
              <a:t>Formatvorlagen des Textmasters bearbeiten</a:t>
            </a: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und Bild">
    <p:spTree>
      <p:nvGrpSpPr>
        <p:cNvPr id="1" name=""/>
        <p:cNvGrpSpPr/>
        <p:nvPr/>
      </p:nvGrpSpPr>
      <p:grpSpPr>
        <a:xfrm>
          <a:off x="0" y="0"/>
          <a:ext cx="0" cy="0"/>
          <a:chOff x="0" y="0"/>
          <a:chExt cx="0" cy="0"/>
        </a:xfrm>
      </p:grpSpPr>
      <p:sp>
        <p:nvSpPr>
          <p:cNvPr id="6" name="Rechteck 5"/>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6203952" y="1520827"/>
            <a:ext cx="5724525"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12" name="Textplatzhalter 8"/>
          <p:cNvSpPr>
            <a:spLocks noGrp="1"/>
          </p:cNvSpPr>
          <p:nvPr>
            <p:ph type="body" sz="quarter" idx="15"/>
          </p:nvPr>
        </p:nvSpPr>
        <p:spPr>
          <a:xfrm>
            <a:off x="263528" y="1520827"/>
            <a:ext cx="5724525" cy="4716463"/>
          </a:xfrm>
          <a:solidFill>
            <a:schemeClr val="accent4"/>
          </a:solidFill>
        </p:spPr>
        <p:txBody>
          <a:bodyPr lIns="360000" tIns="720000" rIns="360000" bIns="360000"/>
          <a:lstStyle>
            <a:lvl1pPr marL="0" indent="0" algn="l">
              <a:lnSpc>
                <a:spcPct val="90000"/>
              </a:lnSpc>
              <a:buNone/>
              <a:defRPr sz="3300" b="1">
                <a:solidFill>
                  <a:schemeClr val="bg1"/>
                </a:solidFill>
              </a:defRPr>
            </a:lvl1pPr>
          </a:lstStyle>
          <a:p>
            <a:pPr lvl="0"/>
            <a:r>
              <a:rPr lang="de-DE"/>
              <a:t>Formatvorlagen des Textmasters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371481" y="1785938"/>
            <a:ext cx="8824913"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cxnSp>
        <p:nvCxnSpPr>
          <p:cNvPr id="12" name="Gerade Verbindung 11"/>
          <p:cNvCxnSpPr/>
          <p:nvPr/>
        </p:nvCxnSpPr>
        <p:spPr>
          <a:xfrm>
            <a:off x="371477" y="6237288"/>
            <a:ext cx="1144905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74651" y="6313496"/>
            <a:ext cx="1436688" cy="295275"/>
          </a:xfrm>
          <a:prstGeom prst="rect">
            <a:avLst/>
          </a:prstGeom>
        </p:spPr>
        <p:txBody>
          <a:bodyPr lIns="0" tIns="0" rIns="0" bIns="0" anchor="b"/>
          <a:lstStyle>
            <a:defPPr>
              <a:defRPr lang="de-DE"/>
            </a:defPPr>
            <a:lvl1pPr>
              <a:defRPr sz="800"/>
            </a:lvl1pPr>
          </a:lstStyle>
          <a:p>
            <a:pPr>
              <a:defRPr/>
            </a:pPr>
            <a:fld id="{A01D7407-A3A9-3C49-9F9D-BB8A8CF52D19}" type="slidenum">
              <a:rPr lang="de-DE" sz="800" smtClean="0">
                <a:solidFill>
                  <a:prstClr val="black"/>
                </a:solidFill>
              </a:rPr>
              <a:pPr>
                <a:defRPr/>
              </a:pPr>
              <a:t>‹Nr.›</a:t>
            </a:fld>
            <a:endParaRPr lang="de-DE" sz="800">
              <a:solidFill>
                <a:prstClr val="black"/>
              </a:solidFill>
            </a:endParaRPr>
          </a:p>
        </p:txBody>
      </p:sp>
    </p:spTree>
    <p:extLst>
      <p:ext uri="{BB962C8B-B14F-4D97-AF65-F5344CB8AC3E}">
        <p14:creationId xmlns:p14="http://schemas.microsoft.com/office/powerpoint/2010/main" val="743939425"/>
      </p:ext>
    </p:extLst>
  </p:cSld>
  <p:clrMap bg1="lt1" tx1="dk1" bg2="lt2" tx2="dk2" accent1="accent1" accent2="accent2" accent3="accent3" accent4="accent4" accent5="accent5" accent6="accent6" hlink="hlink" folHlink="folHlink"/>
  <p:sldLayoutIdLst>
    <p:sldLayoutId id="2147483664" r:id="rId1"/>
    <p:sldLayoutId id="2147483671" r:id="rId2"/>
    <p:sldLayoutId id="2147483677" r:id="rId3"/>
    <p:sldLayoutId id="2147483681" r:id="rId4"/>
    <p:sldLayoutId id="2147483684" r:id="rId5"/>
    <p:sldLayoutId id="2147483685" r:id="rId6"/>
    <p:sldLayoutId id="2147483686" r:id="rId7"/>
    <p:sldLayoutId id="2147483687" r:id="rId8"/>
    <p:sldLayoutId id="2147483689" r:id="rId9"/>
    <p:sldLayoutId id="2147483690" r:id="rId10"/>
    <p:sldLayoutId id="2147483692" r:id="rId11"/>
    <p:sldLayoutId id="2147483696" r:id="rId12"/>
    <p:sldLayoutId id="2147483705" r:id="rId13"/>
  </p:sldLayoutIdLst>
  <p:hf sldNum="0" hdr="0" ftr="0" dt="0"/>
  <p:txStyles>
    <p:title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p:titleStyle>
    <p:body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educational-resources.de/oer-tullu-regel/" TargetMode="External"/><Relationship Id="rId2" Type="http://schemas.openxmlformats.org/officeDocument/2006/relationships/hyperlink" Target="https://creativecommons.org/licenses/by/4.0/deed.de" TargetMode="Externa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https://www.ernaehrung-nachhaltig.de/"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9" Type="http://schemas.openxmlformats.org/officeDocument/2006/relationships/diagramLayout" Target="../diagrams/layout8.xml"/><Relationship Id="rId3" Type="http://schemas.openxmlformats.org/officeDocument/2006/relationships/diagramData" Target="../diagrams/data1.xml"/><Relationship Id="rId21" Type="http://schemas.openxmlformats.org/officeDocument/2006/relationships/diagramColors" Target="../diagrams/colors4.xml"/><Relationship Id="rId34" Type="http://schemas.openxmlformats.org/officeDocument/2006/relationships/diagramLayout" Target="../diagrams/layout7.xml"/><Relationship Id="rId42" Type="http://schemas.microsoft.com/office/2007/relationships/diagramDrawing" Target="../diagrams/drawing8.xml"/><Relationship Id="rId47" Type="http://schemas.microsoft.com/office/2007/relationships/diagramDrawing" Target="../diagrams/drawing9.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diagramData" Target="../diagrams/data7.xml"/><Relationship Id="rId38" Type="http://schemas.openxmlformats.org/officeDocument/2006/relationships/diagramData" Target="../diagrams/data8.xml"/><Relationship Id="rId46" Type="http://schemas.openxmlformats.org/officeDocument/2006/relationships/diagramColors" Target="../diagrams/colors9.xml"/><Relationship Id="rId2" Type="http://schemas.openxmlformats.org/officeDocument/2006/relationships/notesSlide" Target="../notesSlides/notesSlide8.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41" Type="http://schemas.openxmlformats.org/officeDocument/2006/relationships/diagramColors" Target="../diagrams/colors8.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37" Type="http://schemas.microsoft.com/office/2007/relationships/diagramDrawing" Target="../diagrams/drawing7.xml"/><Relationship Id="rId40" Type="http://schemas.openxmlformats.org/officeDocument/2006/relationships/diagramQuickStyle" Target="../diagrams/quickStyle8.xml"/><Relationship Id="rId45" Type="http://schemas.openxmlformats.org/officeDocument/2006/relationships/diagramQuickStyle" Target="../diagrams/quickStyle9.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36" Type="http://schemas.openxmlformats.org/officeDocument/2006/relationships/diagramColors" Target="../diagrams/colors7.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4" Type="http://schemas.openxmlformats.org/officeDocument/2006/relationships/diagramLayout" Target="../diagrams/layout9.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35" Type="http://schemas.openxmlformats.org/officeDocument/2006/relationships/diagramQuickStyle" Target="../diagrams/quickStyle7.xml"/><Relationship Id="rId43" Type="http://schemas.openxmlformats.org/officeDocument/2006/relationships/diagramData" Target="../diagrams/data9.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openxmlformats.org/officeDocument/2006/relationships/hyperlink" Target="https://vernetzungsstellesenioren-dge-ni.de/rezepte/" TargetMode="External"/><Relationship Id="rId3" Type="http://schemas.openxmlformats.org/officeDocument/2006/relationships/hyperlink" Target="http://www.fitkid-aktion.de/" TargetMode="External"/><Relationship Id="rId7" Type="http://schemas.openxmlformats.org/officeDocument/2006/relationships/hyperlink" Target="http://www.fitimalter-dge.de/"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www.station-ernaehrung.de/" TargetMode="External"/><Relationship Id="rId5" Type="http://schemas.openxmlformats.org/officeDocument/2006/relationships/hyperlink" Target="http://www.jobundfit.de/" TargetMode="External"/><Relationship Id="rId4" Type="http://schemas.openxmlformats.org/officeDocument/2006/relationships/hyperlink" Target="http://www.schuleplusessen.de/"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www.ernaehrung-nachhaltig.de/node/368#anker-368"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proveg.com/de/ernaehrung/vegane-rezepte/"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4.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pC3YtmApF8E"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fh-muenster.de/isun/genah.php"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diagramData" Target="../diagrams/data10.xml"/><Relationship Id="rId21" Type="http://schemas.openxmlformats.org/officeDocument/2006/relationships/image" Target="../media/image75.png"/><Relationship Id="rId7" Type="http://schemas.microsoft.com/office/2007/relationships/diagramDrawing" Target="../diagrams/drawing10.xml"/><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40.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diagramColors" Target="../diagrams/colors10.xml"/><Relationship Id="rId11" Type="http://schemas.openxmlformats.org/officeDocument/2006/relationships/image" Target="../media/image65.png"/><Relationship Id="rId5" Type="http://schemas.openxmlformats.org/officeDocument/2006/relationships/diagramQuickStyle" Target="../diagrams/quickStyle10.xml"/><Relationship Id="rId15" Type="http://schemas.openxmlformats.org/officeDocument/2006/relationships/image" Target="../media/image69.png"/><Relationship Id="rId23" Type="http://schemas.openxmlformats.org/officeDocument/2006/relationships/image" Target="../media/image77.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diagramLayout" Target="../diagrams/layout10.xml"/><Relationship Id="rId9" Type="http://schemas.openxmlformats.org/officeDocument/2006/relationships/image" Target="../media/image63.png"/><Relationship Id="rId14" Type="http://schemas.openxmlformats.org/officeDocument/2006/relationships/image" Target="../media/image68.svg"/><Relationship Id="rId22" Type="http://schemas.openxmlformats.org/officeDocument/2006/relationships/image" Target="../media/image7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7" Type="http://schemas.microsoft.com/office/2007/relationships/hdphoto" Target="../media/hdphoto1.wdp"/><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86.jpg"/></Relationships>
</file>

<file path=ppt/slides/_rels/slide66.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9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92.jpg"/></Relationships>
</file>

<file path=ppt/slides/_rels/slide75.xml.rels><?xml version="1.0" encoding="UTF-8" standalone="yes"?>
<Relationships xmlns="http://schemas.openxmlformats.org/package/2006/relationships"><Relationship Id="rId3" Type="http://schemas.openxmlformats.org/officeDocument/2006/relationships/hyperlink" Target="https://eatforum.org/content/uploads/2019/01/EAT-Lancet_Commission_Summary_Report.pdf" TargetMode="External"/><Relationship Id="rId2" Type="http://schemas.openxmlformats.org/officeDocument/2006/relationships/hyperlink" Target="https://www.oekolandbau.de/fileadmin/redaktion/dokumente/grossverbraucher/biobitte/Infoblatt_Bio-Lebensmittel_wirtschaftlich_einsetzen.pdf" TargetMode="External"/><Relationship Id="rId1" Type="http://schemas.openxmlformats.org/officeDocument/2006/relationships/slideLayout" Target="../slideLayouts/slideLayout4.xml"/><Relationship Id="rId6" Type="http://schemas.openxmlformats.org/officeDocument/2006/relationships/hyperlink" Target="https://www.wwf.de/fileadmin/fm-wwf/Publikationen-PDF/Landwirtschaft/WWF-Weniger-ist-mehr.pdf" TargetMode="External"/><Relationship Id="rId5" Type="http://schemas.openxmlformats.org/officeDocument/2006/relationships/hyperlink" Target="https://www.ernaehrung-nachhaltig.de/" TargetMode="External"/><Relationship Id="rId4" Type="http://schemas.openxmlformats.org/officeDocument/2006/relationships/hyperlink" Target="https://www2.weed-online.org/uploads/argumentationshilfe_gute_gruende_neuauflage_druck_2016.pdf"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B75531A3-E64C-4F74-A694-994A9FAD7E69}"/>
              </a:ext>
            </a:extLst>
          </p:cNvPr>
          <p:cNvSpPr>
            <a:spLocks noChangeArrowheads="1"/>
          </p:cNvSpPr>
          <p:nvPr/>
        </p:nvSpPr>
        <p:spPr bwMode="auto">
          <a:xfrm>
            <a:off x="371481" y="1619727"/>
            <a:ext cx="10837113"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Weiternutzung als OER ausdrücklich erlaubt: Dieses Werk und dessen Inhalte sind - sofern nicht anders angegeben - lizenziert unter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CC BY 4.0</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Nennung gemäß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3"/>
              </a:rPr>
              <a:t>TULLU-Regel</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bitte wie folgt: </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de-DE" altLang="de-DE" sz="1400" b="0" i="1"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Workshops 2: </a:t>
            </a:r>
            <a:r>
              <a:rPr lang="de-DE" altLang="de-DE" sz="1400" i="1" dirty="0">
                <a:latin typeface="Arial" panose="020B0604020202020204" pitchFamily="34" charset="0"/>
                <a:ea typeface="Times New Roman" panose="02020603050405020304" pitchFamily="18" charset="0"/>
                <a:cs typeface="Arial" panose="020B0604020202020204" pitchFamily="34" charset="0"/>
              </a:rPr>
              <a:t>Speiseplanung und Gästekommunikation</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e-DE" altLang="de-DE" sz="1400" i="1" dirty="0">
                <a:latin typeface="Arial" panose="020B0604020202020204" pitchFamily="34" charset="0"/>
                <a:ea typeface="Times New Roman" panose="02020603050405020304" pitchFamily="18" charset="0"/>
                <a:cs typeface="Arial" panose="020B0604020202020204" pitchFamily="34" charset="0"/>
              </a:rPr>
              <a:t>aus dem DBU geförderten Projekt „Gerechte und nachhaltige Außer-Haus-Angebote gestalten“, Institut für nachhaltige Ernährung (</a:t>
            </a:r>
            <a:r>
              <a:rPr lang="de-DE" altLang="de-DE" sz="1400" i="1" dirty="0" err="1">
                <a:latin typeface="Arial" panose="020B0604020202020204" pitchFamily="34" charset="0"/>
                <a:ea typeface="Times New Roman" panose="02020603050405020304" pitchFamily="18" charset="0"/>
                <a:cs typeface="Arial" panose="020B0604020202020204" pitchFamily="34" charset="0"/>
              </a:rPr>
              <a:t>iSuN</a:t>
            </a:r>
            <a:r>
              <a:rPr lang="de-DE" altLang="de-DE" sz="1400" i="1" dirty="0">
                <a:latin typeface="Arial" panose="020B0604020202020204" pitchFamily="34" charset="0"/>
                <a:ea typeface="Times New Roman" panose="02020603050405020304" pitchFamily="18" charset="0"/>
                <a:cs typeface="Arial" panose="020B0604020202020204" pitchFamily="34" charset="0"/>
              </a:rPr>
              <a:t>), </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Lizenz: </a:t>
            </a:r>
            <a:r>
              <a:rPr kumimoji="0" lang="de-DE" altLang="de-DE" sz="1400" b="0" i="1"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CC BY 4.0</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Der Lizenzvertrag ist hier abrufbar: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https://creativecommons.org/licenses/by/4.0/deed.de</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Das Werk ist online verfügbar unter: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https://www.ernaehrung-nachhaltig.de/</a:t>
            </a:r>
            <a:endParaRPr kumimoji="0" lang="de-DE" altLang="de-DE"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de-DE" altLang="ja-JP"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0" eaLnBrk="0" fontAlgn="base" hangingPunct="0">
              <a:spcBef>
                <a:spcPct val="0"/>
              </a:spcBef>
              <a:spcAft>
                <a:spcPct val="0"/>
              </a:spcAft>
            </a:pPr>
            <a:endParaRPr lang="de-DE" altLang="ja-JP" sz="1400"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de-DE" altLang="ja-JP" sz="1400" dirty="0">
                <a:latin typeface="Arial" panose="020B0604020202020204" pitchFamily="34" charset="0"/>
                <a:cs typeface="Arial" panose="020B0604020202020204" pitchFamily="34" charset="0"/>
              </a:rPr>
              <a:t>Bei der Erstellung dieser Ausarbeitung wurde größte Sorgfalt und Genauigkeit angewendet, um sicherzustellen, dass alle Informationen korrekt und verständlich dargestellt sind. Zunächst wurden die Inhalte nach dem aktuellen Forschungsstand und praxisrelevanten Informationen erstellt und in Praxisbetrieben geprüft sowie anschließend überarbeitet. Danach folgte die Lizenzierung nach OER-Standards. Sollten dennoch Fehler oder Unklarheiten bei den Inhalten oder der Lizenz auftreten, bitte zögern Sie nicht, uns darauf hinzuweisen. Wir sind stets bemüht, Verbesserungen vorzunehmen und eventuelle Fehler zu korrigieren, um die Qualität unserer Arbeit kontinuierlich zu optimieren. </a:t>
            </a:r>
          </a:p>
          <a:p>
            <a:pPr lvl="0" eaLnBrk="0" fontAlgn="base" hangingPunct="0">
              <a:spcBef>
                <a:spcPct val="0"/>
              </a:spcBef>
              <a:spcAft>
                <a:spcPct val="0"/>
              </a:spcAft>
            </a:pPr>
            <a:endParaRPr lang="de-DE" altLang="ja-JP" sz="1400"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de-DE" altLang="ja-JP" sz="1400" dirty="0">
                <a:latin typeface="Arial" panose="020B0604020202020204" pitchFamily="34" charset="0"/>
                <a:cs typeface="Arial" panose="020B0604020202020204" pitchFamily="34" charset="0"/>
              </a:rPr>
              <a:t>Vielen Dank für Ihr Verständnis und Ihre Unterstützung. </a:t>
            </a:r>
          </a:p>
          <a:p>
            <a:pPr marL="0" marR="0" lvl="0" indent="0" defTabSz="914400" rtl="0" eaLnBrk="0" fontAlgn="base" latinLnBrk="0" hangingPunct="0">
              <a:lnSpc>
                <a:spcPct val="100000"/>
              </a:lnSpc>
              <a:spcBef>
                <a:spcPct val="0"/>
              </a:spcBef>
              <a:spcAft>
                <a:spcPct val="0"/>
              </a:spcAft>
              <a:buClrTx/>
              <a:buSzTx/>
              <a:buFontTx/>
              <a:buNone/>
              <a:tabLst/>
            </a:pPr>
            <a:endParaRPr kumimoji="0" lang="de-DE" altLang="ja-JP"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59BE1149-C425-C537-2F2F-AFA96D1E979F}"/>
              </a:ext>
            </a:extLst>
          </p:cNvPr>
          <p:cNvSpPr txBox="1">
            <a:spLocks/>
          </p:cNvSpPr>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spcAft>
                <a:spcPts val="600"/>
              </a:spcAft>
            </a:pPr>
            <a:r>
              <a:rPr lang="de-DE" b="1" kern="1200" spc="-24" dirty="0">
                <a:latin typeface="Arial" panose="020B0604020202020204" pitchFamily="34" charset="0"/>
                <a:cs typeface="Arial" panose="020B0604020202020204" pitchFamily="34" charset="0"/>
              </a:rPr>
              <a:t>Open Educational Ressource</a:t>
            </a:r>
            <a:endParaRPr lang="de-DE" b="1" kern="12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B5130865-CC90-3967-1EA0-E8E3AB841D4B}"/>
              </a:ext>
            </a:extLst>
          </p:cNvPr>
          <p:cNvSpPr txBox="1">
            <a:spLocks/>
          </p:cNvSpPr>
          <p:nvPr/>
        </p:nvSpPr>
        <p:spPr>
          <a:xfrm>
            <a:off x="371481" y="1785938"/>
            <a:ext cx="8824913"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00"/>
              </a:spcBef>
              <a:buNone/>
            </a:pPr>
            <a:endParaRPr lang="de-DE" sz="2000" dirty="0">
              <a:latin typeface="Arial" panose="020B0604020202020204" pitchFamily="34" charset="0"/>
              <a:cs typeface="Arial" panose="020B0604020202020204" pitchFamily="34" charset="0"/>
            </a:endParaRPr>
          </a:p>
        </p:txBody>
      </p:sp>
      <p:pic>
        <p:nvPicPr>
          <p:cNvPr id="1028" name="Bild 4" descr="CC BY 4.0">
            <a:hlinkClick r:id="rId2"/>
            <a:extLst>
              <a:ext uri="{FF2B5EF4-FFF2-40B4-BE49-F238E27FC236}">
                <a16:creationId xmlns:a16="http://schemas.microsoft.com/office/drawing/2014/main" id="{EF8B671E-2D7A-45B8-869A-3A5326ED3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0651" y="844415"/>
            <a:ext cx="1428750" cy="50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09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Rückblick Workshop 1. Speiseplanung</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785938"/>
            <a:ext cx="11359602" cy="4019550"/>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die wichtigsten Aspekte des ersten Termins per Screen-Shots, Fotos o.ä. vom eingetragen werden.</a:t>
            </a:r>
          </a:p>
        </p:txBody>
      </p:sp>
      <p:sp>
        <p:nvSpPr>
          <p:cNvPr id="4" name="Textplatzhalter 3">
            <a:extLst>
              <a:ext uri="{FF2B5EF4-FFF2-40B4-BE49-F238E27FC236}">
                <a16:creationId xmlns:a16="http://schemas.microsoft.com/office/drawing/2014/main" id="{7272E888-956E-27C1-01CF-0F0F0EC85CC5}"/>
              </a:ext>
            </a:extLst>
          </p:cNvPr>
          <p:cNvSpPr>
            <a:spLocks noGrp="1"/>
          </p:cNvSpPr>
          <p:nvPr>
            <p:ph type="body" sz="quarter" idx="13"/>
          </p:nvPr>
        </p:nvSpPr>
        <p:spPr/>
        <p:txBody>
          <a:bodyPr/>
          <a:lstStyle/>
          <a:p>
            <a:r>
              <a:rPr lang="de-DE" dirty="0"/>
              <a:t>Was wurde gemacht …</a:t>
            </a:r>
          </a:p>
        </p:txBody>
      </p:sp>
      <p:pic>
        <p:nvPicPr>
          <p:cNvPr id="9" name="Grafik 8" descr="Ein Bild, das Astronomie, Kreativität, Stern enthält.&#10;&#10;Beschreibung automatisch generiert.">
            <a:extLst>
              <a:ext uri="{FF2B5EF4-FFF2-40B4-BE49-F238E27FC236}">
                <a16:creationId xmlns:a16="http://schemas.microsoft.com/office/drawing/2014/main" id="{F6674BDD-1967-C6AA-E33B-7CF2C1244F05}"/>
              </a:ext>
            </a:extLst>
          </p:cNvPr>
          <p:cNvPicPr>
            <a:picLocks noChangeAspect="1"/>
          </p:cNvPicPr>
          <p:nvPr/>
        </p:nvPicPr>
        <p:blipFill>
          <a:blip r:embed="rId2"/>
          <a:stretch>
            <a:fillRect/>
          </a:stretch>
        </p:blipFill>
        <p:spPr>
          <a:xfrm>
            <a:off x="9968957" y="4493909"/>
            <a:ext cx="1857375" cy="1419225"/>
          </a:xfrm>
          <a:prstGeom prst="rect">
            <a:avLst/>
          </a:prstGeom>
        </p:spPr>
      </p:pic>
    </p:spTree>
    <p:extLst>
      <p:ext uri="{BB962C8B-B14F-4D97-AF65-F5344CB8AC3E}">
        <p14:creationId xmlns:p14="http://schemas.microsoft.com/office/powerpoint/2010/main" val="2848398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242D5A93-D30C-4F6B-A6F9-E30207C3F907}"/>
              </a:ext>
            </a:extLst>
          </p:cNvPr>
          <p:cNvSpPr>
            <a:spLocks noGrp="1"/>
          </p:cNvSpPr>
          <p:nvPr>
            <p:ph type="body" sz="quarter" idx="15"/>
          </p:nvPr>
        </p:nvSpPr>
        <p:spPr>
          <a:solidFill>
            <a:schemeClr val="bg1">
              <a:lumMod val="75000"/>
            </a:schemeClr>
          </a:solidFill>
        </p:spPr>
        <p:txBody>
          <a:bodyPr/>
          <a:lstStyle/>
          <a:p>
            <a:endParaRPr lang="de-DE" dirty="0">
              <a:solidFill>
                <a:schemeClr val="accent4">
                  <a:lumMod val="50000"/>
                </a:schemeClr>
              </a:solidFill>
            </a:endParaRPr>
          </a:p>
          <a:p>
            <a:endParaRPr lang="de-DE" dirty="0">
              <a:solidFill>
                <a:schemeClr val="accent4">
                  <a:lumMod val="50000"/>
                </a:schemeClr>
              </a:solidFill>
            </a:endParaRPr>
          </a:p>
          <a:p>
            <a:r>
              <a:rPr lang="de-DE" dirty="0">
                <a:solidFill>
                  <a:schemeClr val="accent4">
                    <a:lumMod val="50000"/>
                  </a:schemeClr>
                </a:solidFill>
              </a:rPr>
              <a:t>Erfahrungen, Berichte und Erkenntnisse </a:t>
            </a:r>
          </a:p>
          <a:p>
            <a:r>
              <a:rPr lang="de-DE" dirty="0">
                <a:solidFill>
                  <a:schemeClr val="accent4">
                    <a:lumMod val="50000"/>
                  </a:schemeClr>
                </a:solidFill>
              </a:rPr>
              <a:t>aus den letzten Wochen.</a:t>
            </a:r>
          </a:p>
        </p:txBody>
      </p:sp>
      <p:sp>
        <p:nvSpPr>
          <p:cNvPr id="6" name="Titel 5">
            <a:extLst>
              <a:ext uri="{FF2B5EF4-FFF2-40B4-BE49-F238E27FC236}">
                <a16:creationId xmlns:a16="http://schemas.microsoft.com/office/drawing/2014/main" id="{A9E530D9-E7F9-4C8F-A672-D049DE7B207C}"/>
              </a:ext>
            </a:extLst>
          </p:cNvPr>
          <p:cNvSpPr>
            <a:spLocks noGrp="1"/>
          </p:cNvSpPr>
          <p:nvPr>
            <p:ph type="title"/>
          </p:nvPr>
        </p:nvSpPr>
        <p:spPr/>
        <p:txBody>
          <a:bodyPr/>
          <a:lstStyle/>
          <a:p>
            <a:r>
              <a:rPr lang="de-DE" dirty="0"/>
              <a:t>Rückblick</a:t>
            </a:r>
          </a:p>
        </p:txBody>
      </p:sp>
      <p:sp>
        <p:nvSpPr>
          <p:cNvPr id="7" name="Textplatzhalter 6">
            <a:extLst>
              <a:ext uri="{FF2B5EF4-FFF2-40B4-BE49-F238E27FC236}">
                <a16:creationId xmlns:a16="http://schemas.microsoft.com/office/drawing/2014/main" id="{72445971-4DB0-4DDB-BD90-B3611687465B}"/>
              </a:ext>
            </a:extLst>
          </p:cNvPr>
          <p:cNvSpPr>
            <a:spLocks noGrp="1"/>
          </p:cNvSpPr>
          <p:nvPr>
            <p:ph type="body" sz="quarter" idx="13"/>
          </p:nvPr>
        </p:nvSpPr>
        <p:spPr/>
        <p:txBody>
          <a:bodyPr/>
          <a:lstStyle/>
          <a:p>
            <a:r>
              <a:rPr lang="de-DE" dirty="0"/>
              <a:t>Speiseplanung</a:t>
            </a:r>
          </a:p>
        </p:txBody>
      </p:sp>
    </p:spTree>
    <p:extLst>
      <p:ext uri="{BB962C8B-B14F-4D97-AF65-F5344CB8AC3E}">
        <p14:creationId xmlns:p14="http://schemas.microsoft.com/office/powerpoint/2010/main" val="3808696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Ergebnisse: Auswertung Speiseplan</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359243"/>
            <a:ext cx="11359602" cy="4446245"/>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die Speiseplanauswertungen der Teilnehmenden aufbereitet vorgestellt werden.</a:t>
            </a:r>
          </a:p>
        </p:txBody>
      </p:sp>
      <p:graphicFrame>
        <p:nvGraphicFramePr>
          <p:cNvPr id="9" name="Tabelle 3">
            <a:extLst>
              <a:ext uri="{FF2B5EF4-FFF2-40B4-BE49-F238E27FC236}">
                <a16:creationId xmlns:a16="http://schemas.microsoft.com/office/drawing/2014/main" id="{9E3BE496-3C18-4CAF-BE14-A470855B0165}"/>
              </a:ext>
            </a:extLst>
          </p:cNvPr>
          <p:cNvGraphicFramePr>
            <a:graphicFrameLocks noGrp="1"/>
          </p:cNvGraphicFramePr>
          <p:nvPr>
            <p:extLst>
              <p:ext uri="{D42A27DB-BD31-4B8C-83A1-F6EECF244321}">
                <p14:modId xmlns:p14="http://schemas.microsoft.com/office/powerpoint/2010/main" val="4221919352"/>
              </p:ext>
            </p:extLst>
          </p:nvPr>
        </p:nvGraphicFramePr>
        <p:xfrm>
          <a:off x="1819853" y="1728254"/>
          <a:ext cx="8552294" cy="3884682"/>
        </p:xfrm>
        <a:graphic>
          <a:graphicData uri="http://schemas.openxmlformats.org/drawingml/2006/table">
            <a:tbl>
              <a:tblPr firstRow="1" bandRow="1"/>
              <a:tblGrid>
                <a:gridCol w="4276147">
                  <a:extLst>
                    <a:ext uri="{9D8B030D-6E8A-4147-A177-3AD203B41FA5}">
                      <a16:colId xmlns:a16="http://schemas.microsoft.com/office/drawing/2014/main" val="20000"/>
                    </a:ext>
                  </a:extLst>
                </a:gridCol>
                <a:gridCol w="4276147">
                  <a:extLst>
                    <a:ext uri="{9D8B030D-6E8A-4147-A177-3AD203B41FA5}">
                      <a16:colId xmlns:a16="http://schemas.microsoft.com/office/drawing/2014/main" val="20001"/>
                    </a:ext>
                  </a:extLst>
                </a:gridCol>
              </a:tblGrid>
              <a:tr h="488990">
                <a:tc>
                  <a:txBody>
                    <a:bodyPr/>
                    <a:lstStyle/>
                    <a:p>
                      <a:pPr>
                        <a:defRPr/>
                      </a:pPr>
                      <a:r>
                        <a:rPr lang="de-DE" b="1" dirty="0"/>
                        <a:t>positive Aspekte</a:t>
                      </a:r>
                      <a:endParaRPr b="1" dirty="0"/>
                    </a:p>
                  </a:txBody>
                  <a:tcPr>
                    <a:solidFill>
                      <a:schemeClr val="accent2"/>
                    </a:solidFill>
                  </a:tcPr>
                </a:tc>
                <a:tc>
                  <a:txBody>
                    <a:bodyPr/>
                    <a:lstStyle/>
                    <a:p>
                      <a:pPr>
                        <a:defRPr/>
                      </a:pPr>
                      <a:r>
                        <a:rPr lang="de-DE" b="1" dirty="0"/>
                        <a:t>negative Aspekte</a:t>
                      </a:r>
                      <a:endParaRPr b="1" dirty="0"/>
                    </a:p>
                  </a:txBody>
                  <a:tcPr>
                    <a:solidFill>
                      <a:schemeClr val="accent6"/>
                    </a:solidFill>
                  </a:tcPr>
                </a:tc>
                <a:extLst>
                  <a:ext uri="{0D108BD9-81ED-4DB2-BD59-A6C34878D82A}">
                    <a16:rowId xmlns:a16="http://schemas.microsoft.com/office/drawing/2014/main" val="10000"/>
                  </a:ext>
                </a:extLst>
              </a:tr>
              <a:tr h="591942">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lang="de-DE" dirty="0"/>
                    </a:p>
                  </a:txBody>
                  <a:tcPr>
                    <a:solidFill>
                      <a:schemeClr val="accent2">
                        <a:lumMod val="40000"/>
                        <a:lumOff val="60000"/>
                      </a:schemeClr>
                    </a:solidFill>
                  </a:tcPr>
                </a:tc>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lang="de-DE" dirty="0"/>
                    </a:p>
                  </a:txBody>
                  <a:tcPr>
                    <a:solidFill>
                      <a:schemeClr val="accent6">
                        <a:lumMod val="40000"/>
                        <a:lumOff val="60000"/>
                      </a:schemeClr>
                    </a:solidFill>
                  </a:tcPr>
                </a:tc>
                <a:extLst>
                  <a:ext uri="{0D108BD9-81ED-4DB2-BD59-A6C34878D82A}">
                    <a16:rowId xmlns:a16="http://schemas.microsoft.com/office/drawing/2014/main" val="10001"/>
                  </a:ext>
                </a:extLst>
              </a:tr>
              <a:tr h="513962">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lang="de-DE" dirty="0"/>
                    </a:p>
                  </a:txBody>
                  <a:tcPr>
                    <a:solidFill>
                      <a:schemeClr val="accent2">
                        <a:lumMod val="40000"/>
                        <a:lumOff val="60000"/>
                      </a:schemeClr>
                    </a:solidFill>
                  </a:tcPr>
                </a:tc>
                <a:tc>
                  <a:txBody>
                    <a:bodyPr/>
                    <a:lstStyle/>
                    <a:p>
                      <a:pPr>
                        <a:defRPr/>
                      </a:pPr>
                      <a:endParaRPr dirty="0">
                        <a:solidFill>
                          <a:schemeClr val="accent5">
                            <a:lumMod val="75000"/>
                          </a:schemeClr>
                        </a:solidFill>
                      </a:endParaRPr>
                    </a:p>
                  </a:txBody>
                  <a:tcPr>
                    <a:solidFill>
                      <a:schemeClr val="accent6">
                        <a:lumMod val="40000"/>
                        <a:lumOff val="60000"/>
                      </a:schemeClr>
                    </a:solidFill>
                  </a:tcPr>
                </a:tc>
                <a:extLst>
                  <a:ext uri="{0D108BD9-81ED-4DB2-BD59-A6C34878D82A}">
                    <a16:rowId xmlns:a16="http://schemas.microsoft.com/office/drawing/2014/main" val="10002"/>
                  </a:ext>
                </a:extLst>
              </a:tr>
              <a:tr h="591942">
                <a:tc>
                  <a:txBody>
                    <a:bodyPr/>
                    <a:lstStyle/>
                    <a:p>
                      <a:pPr>
                        <a:defRPr/>
                      </a:pPr>
                      <a:endParaRPr dirty="0"/>
                    </a:p>
                  </a:txBody>
                  <a:tcPr>
                    <a:solidFill>
                      <a:schemeClr val="accent2">
                        <a:lumMod val="40000"/>
                        <a:lumOff val="60000"/>
                      </a:schemeClr>
                    </a:solidFill>
                  </a:tcPr>
                </a:tc>
                <a:tc>
                  <a:txBody>
                    <a:bodyPr/>
                    <a:lstStyle/>
                    <a:p>
                      <a:pPr>
                        <a:defRPr/>
                      </a:pPr>
                      <a:endParaRPr dirty="0">
                        <a:solidFill>
                          <a:schemeClr val="accent5">
                            <a:lumMod val="60000"/>
                            <a:lumOff val="40000"/>
                          </a:schemeClr>
                        </a:solidFill>
                      </a:endParaRPr>
                    </a:p>
                  </a:txBody>
                  <a:tcPr>
                    <a:solidFill>
                      <a:schemeClr val="accent6">
                        <a:lumMod val="40000"/>
                        <a:lumOff val="60000"/>
                      </a:schemeClr>
                    </a:solidFill>
                  </a:tcPr>
                </a:tc>
                <a:extLst>
                  <a:ext uri="{0D108BD9-81ED-4DB2-BD59-A6C34878D82A}">
                    <a16:rowId xmlns:a16="http://schemas.microsoft.com/office/drawing/2014/main" val="10003"/>
                  </a:ext>
                </a:extLst>
              </a:tr>
              <a:tr h="591942">
                <a:tc>
                  <a:txBody>
                    <a:bodyPr/>
                    <a:lstStyle/>
                    <a:p>
                      <a:pPr>
                        <a:defRPr/>
                      </a:pPr>
                      <a:endParaRPr dirty="0"/>
                    </a:p>
                  </a:txBody>
                  <a:tcPr>
                    <a:solidFill>
                      <a:schemeClr val="accent2">
                        <a:lumMod val="40000"/>
                        <a:lumOff val="60000"/>
                      </a:schemeClr>
                    </a:solidFill>
                  </a:tcPr>
                </a:tc>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lang="de-DE" dirty="0"/>
                    </a:p>
                  </a:txBody>
                  <a:tcPr>
                    <a:solidFill>
                      <a:schemeClr val="accent6">
                        <a:lumMod val="40000"/>
                        <a:lumOff val="60000"/>
                      </a:schemeClr>
                    </a:solidFill>
                  </a:tcPr>
                </a:tc>
                <a:extLst>
                  <a:ext uri="{0D108BD9-81ED-4DB2-BD59-A6C34878D82A}">
                    <a16:rowId xmlns:a16="http://schemas.microsoft.com/office/drawing/2014/main" val="10004"/>
                  </a:ext>
                </a:extLst>
              </a:tr>
              <a:tr h="513962">
                <a:tc>
                  <a:txBody>
                    <a:bodyPr/>
                    <a:lstStyle/>
                    <a:p>
                      <a:pPr>
                        <a:defRPr/>
                      </a:pPr>
                      <a:endParaRPr dirty="0"/>
                    </a:p>
                  </a:txBody>
                  <a:tcPr>
                    <a:solidFill>
                      <a:schemeClr val="accent2">
                        <a:lumMod val="40000"/>
                        <a:lumOff val="60000"/>
                      </a:schemeClr>
                    </a:solidFill>
                  </a:tcPr>
                </a:tc>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lang="de-DE" dirty="0">
                        <a:solidFill>
                          <a:schemeClr val="bg1">
                            <a:lumMod val="50000"/>
                          </a:schemeClr>
                        </a:solidFill>
                      </a:endParaRPr>
                    </a:p>
                  </a:txBody>
                  <a:tcPr>
                    <a:solidFill>
                      <a:schemeClr val="accent6">
                        <a:lumMod val="40000"/>
                        <a:lumOff val="60000"/>
                      </a:schemeClr>
                    </a:solidFill>
                  </a:tcPr>
                </a:tc>
                <a:extLst>
                  <a:ext uri="{0D108BD9-81ED-4DB2-BD59-A6C34878D82A}">
                    <a16:rowId xmlns:a16="http://schemas.microsoft.com/office/drawing/2014/main" val="10005"/>
                  </a:ext>
                </a:extLst>
              </a:tr>
              <a:tr h="591942">
                <a:tc>
                  <a:txBody>
                    <a:bodyPr/>
                    <a:lstStyle/>
                    <a:p>
                      <a:pPr>
                        <a:defRPr/>
                      </a:pPr>
                      <a:endParaRPr lang="de-DE" dirty="0"/>
                    </a:p>
                  </a:txBody>
                  <a:tcPr>
                    <a:solidFill>
                      <a:schemeClr val="accent2">
                        <a:lumMod val="40000"/>
                        <a:lumOff val="60000"/>
                      </a:schemeClr>
                    </a:solidFill>
                  </a:tcPr>
                </a:tc>
                <a:tc>
                  <a:txBody>
                    <a:bodyPr/>
                    <a:lstStyle/>
                    <a:p>
                      <a:pPr>
                        <a:defRPr/>
                      </a:pPr>
                      <a:endParaRPr lang="de-DE" dirty="0">
                        <a:solidFill>
                          <a:schemeClr val="bg1">
                            <a:lumMod val="50000"/>
                          </a:schemeClr>
                        </a:solidFill>
                      </a:endParaRPr>
                    </a:p>
                  </a:txBody>
                  <a:tcPr>
                    <a:solidFill>
                      <a:schemeClr val="accent6">
                        <a:lumMod val="40000"/>
                        <a:lumOff val="60000"/>
                      </a:schemeClr>
                    </a:solidFill>
                  </a:tcPr>
                </a:tc>
                <a:extLst>
                  <a:ext uri="{0D108BD9-81ED-4DB2-BD59-A6C34878D82A}">
                    <a16:rowId xmlns:a16="http://schemas.microsoft.com/office/drawing/2014/main" val="1525217193"/>
                  </a:ext>
                </a:extLst>
              </a:tr>
            </a:tbl>
          </a:graphicData>
        </a:graphic>
      </p:graphicFrame>
      <p:sp>
        <p:nvSpPr>
          <p:cNvPr id="10" name="Textplatzhalter 3">
            <a:extLst>
              <a:ext uri="{FF2B5EF4-FFF2-40B4-BE49-F238E27FC236}">
                <a16:creationId xmlns:a16="http://schemas.microsoft.com/office/drawing/2014/main" id="{95B8A530-1C17-4443-ADCC-81BD8F6AE4F0}"/>
              </a:ext>
            </a:extLst>
          </p:cNvPr>
          <p:cNvSpPr>
            <a:spLocks noGrp="1"/>
          </p:cNvSpPr>
          <p:nvPr>
            <p:ph type="body" sz="quarter" idx="13"/>
          </p:nvPr>
        </p:nvSpPr>
        <p:spPr>
          <a:xfrm>
            <a:off x="371357" y="872232"/>
            <a:ext cx="8820993" cy="504540"/>
          </a:xfrm>
        </p:spPr>
        <p:txBody>
          <a:bodyPr/>
          <a:lstStyle/>
          <a:p>
            <a:r>
              <a:rPr lang="de-DE" dirty="0"/>
              <a:t>Name der Einrichtung</a:t>
            </a:r>
          </a:p>
        </p:txBody>
      </p:sp>
      <p:pic>
        <p:nvPicPr>
          <p:cNvPr id="11" name="Grafik 10" descr="Ein Bild, das Astronomie, Kreativität, Stern enthält.&#10;&#10;Beschreibung automatisch generiert.">
            <a:extLst>
              <a:ext uri="{FF2B5EF4-FFF2-40B4-BE49-F238E27FC236}">
                <a16:creationId xmlns:a16="http://schemas.microsoft.com/office/drawing/2014/main" id="{60E72E63-951E-F301-03F8-AFA160A77E8C}"/>
              </a:ext>
            </a:extLst>
          </p:cNvPr>
          <p:cNvPicPr>
            <a:picLocks noChangeAspect="1"/>
          </p:cNvPicPr>
          <p:nvPr/>
        </p:nvPicPr>
        <p:blipFill>
          <a:blip r:embed="rId2"/>
          <a:stretch>
            <a:fillRect/>
          </a:stretch>
        </p:blipFill>
        <p:spPr>
          <a:xfrm>
            <a:off x="10480436" y="4827936"/>
            <a:ext cx="1439841" cy="1106075"/>
          </a:xfrm>
          <a:prstGeom prst="rect">
            <a:avLst/>
          </a:prstGeom>
        </p:spPr>
      </p:pic>
    </p:spTree>
    <p:extLst>
      <p:ext uri="{BB962C8B-B14F-4D97-AF65-F5344CB8AC3E}">
        <p14:creationId xmlns:p14="http://schemas.microsoft.com/office/powerpoint/2010/main" val="577721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Ergebnisse: Auswertung Speiseplan</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581665"/>
            <a:ext cx="11359602" cy="4223823"/>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die Speiseplanauswertungen der Teilnehmenden aufbereitet vorgestellt werden. </a:t>
            </a:r>
            <a:r>
              <a:rPr lang="de-DE" b="1" i="1" dirty="0">
                <a:solidFill>
                  <a:schemeClr val="bg1">
                    <a:lumMod val="75000"/>
                  </a:schemeClr>
                </a:solidFill>
              </a:rPr>
              <a:t>Beispiel:</a:t>
            </a:r>
          </a:p>
        </p:txBody>
      </p:sp>
      <p:graphicFrame>
        <p:nvGraphicFramePr>
          <p:cNvPr id="9" name="Tabelle 3">
            <a:extLst>
              <a:ext uri="{FF2B5EF4-FFF2-40B4-BE49-F238E27FC236}">
                <a16:creationId xmlns:a16="http://schemas.microsoft.com/office/drawing/2014/main" id="{9E3BE496-3C18-4CAF-BE14-A470855B0165}"/>
              </a:ext>
            </a:extLst>
          </p:cNvPr>
          <p:cNvGraphicFramePr>
            <a:graphicFrameLocks noGrp="1"/>
          </p:cNvGraphicFramePr>
          <p:nvPr>
            <p:extLst>
              <p:ext uri="{D42A27DB-BD31-4B8C-83A1-F6EECF244321}">
                <p14:modId xmlns:p14="http://schemas.microsoft.com/office/powerpoint/2010/main" val="657549203"/>
              </p:ext>
            </p:extLst>
          </p:nvPr>
        </p:nvGraphicFramePr>
        <p:xfrm>
          <a:off x="1833775" y="2054869"/>
          <a:ext cx="8552294" cy="3437154"/>
        </p:xfrm>
        <a:graphic>
          <a:graphicData uri="http://schemas.openxmlformats.org/drawingml/2006/table">
            <a:tbl>
              <a:tblPr firstRow="1" bandRow="1"/>
              <a:tblGrid>
                <a:gridCol w="4276147">
                  <a:extLst>
                    <a:ext uri="{9D8B030D-6E8A-4147-A177-3AD203B41FA5}">
                      <a16:colId xmlns:a16="http://schemas.microsoft.com/office/drawing/2014/main" val="20000"/>
                    </a:ext>
                  </a:extLst>
                </a:gridCol>
                <a:gridCol w="4276147">
                  <a:extLst>
                    <a:ext uri="{9D8B030D-6E8A-4147-A177-3AD203B41FA5}">
                      <a16:colId xmlns:a16="http://schemas.microsoft.com/office/drawing/2014/main" val="20001"/>
                    </a:ext>
                  </a:extLst>
                </a:gridCol>
              </a:tblGrid>
              <a:tr h="488990">
                <a:tc>
                  <a:txBody>
                    <a:bodyPr/>
                    <a:lstStyle/>
                    <a:p>
                      <a:pPr>
                        <a:defRPr/>
                      </a:pPr>
                      <a:r>
                        <a:rPr lang="de-DE" b="1" dirty="0"/>
                        <a:t>positive Aspekte</a:t>
                      </a:r>
                      <a:endParaRPr b="1" dirty="0"/>
                    </a:p>
                  </a:txBody>
                  <a:tcPr>
                    <a:solidFill>
                      <a:schemeClr val="accent2"/>
                    </a:solidFill>
                  </a:tcPr>
                </a:tc>
                <a:tc>
                  <a:txBody>
                    <a:bodyPr/>
                    <a:lstStyle/>
                    <a:p>
                      <a:pPr>
                        <a:defRPr/>
                      </a:pPr>
                      <a:r>
                        <a:rPr lang="de-DE" b="1" dirty="0"/>
                        <a:t>negative Aspekte</a:t>
                      </a:r>
                      <a:endParaRPr b="1" dirty="0"/>
                    </a:p>
                  </a:txBody>
                  <a:tcPr>
                    <a:solidFill>
                      <a:schemeClr val="accent6"/>
                    </a:solidFill>
                  </a:tcPr>
                </a:tc>
                <a:extLst>
                  <a:ext uri="{0D108BD9-81ED-4DB2-BD59-A6C34878D82A}">
                    <a16:rowId xmlns:a16="http://schemas.microsoft.com/office/drawing/2014/main" val="10000"/>
                  </a:ext>
                </a:extLst>
              </a:tr>
              <a:tr h="591942">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de-DE" dirty="0"/>
                        <a:t>vielfältige Beilagen &amp; Nutzung von Vollkornprodukten</a:t>
                      </a:r>
                    </a:p>
                  </a:txBody>
                  <a:tcPr>
                    <a:solidFill>
                      <a:schemeClr val="accent2">
                        <a:lumMod val="40000"/>
                        <a:lumOff val="60000"/>
                      </a:schemeClr>
                    </a:solidFill>
                  </a:tcPr>
                </a:tc>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de-DE" dirty="0"/>
                        <a:t>teils </a:t>
                      </a:r>
                      <a:r>
                        <a:rPr lang="de-DE" sz="1800" b="0" i="0" u="none" strike="noStrike" cap="none" spc="0" dirty="0">
                          <a:solidFill>
                            <a:schemeClr val="dk1"/>
                          </a:solidFill>
                          <a:latin typeface="+mn-lt"/>
                          <a:ea typeface="Arial"/>
                          <a:cs typeface="Arial"/>
                        </a:rPr>
                        <a:t>wenig Hülsenfrüchte</a:t>
                      </a:r>
                      <a:endParaRPr lang="de-DE" dirty="0"/>
                    </a:p>
                  </a:txBody>
                  <a:tcPr>
                    <a:solidFill>
                      <a:schemeClr val="accent6">
                        <a:lumMod val="40000"/>
                        <a:lumOff val="60000"/>
                      </a:schemeClr>
                    </a:solidFill>
                  </a:tcPr>
                </a:tc>
                <a:extLst>
                  <a:ext uri="{0D108BD9-81ED-4DB2-BD59-A6C34878D82A}">
                    <a16:rowId xmlns:a16="http://schemas.microsoft.com/office/drawing/2014/main" val="10001"/>
                  </a:ext>
                </a:extLst>
              </a:tr>
              <a:tr h="513962">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de-DE" dirty="0"/>
                        <a:t>Mehr Rohkost als gefordert</a:t>
                      </a:r>
                    </a:p>
                  </a:txBody>
                  <a:tcPr>
                    <a:solidFill>
                      <a:schemeClr val="accent2">
                        <a:lumMod val="40000"/>
                        <a:lumOff val="60000"/>
                      </a:schemeClr>
                    </a:solidFill>
                  </a:tcPr>
                </a:tc>
                <a:tc>
                  <a:txBody>
                    <a:bodyPr/>
                    <a:lstStyle/>
                    <a:p>
                      <a:pPr>
                        <a:defRPr/>
                      </a:pPr>
                      <a:r>
                        <a:rPr lang="de-DE" dirty="0">
                          <a:solidFill>
                            <a:schemeClr val="accent6">
                              <a:lumMod val="75000"/>
                            </a:schemeClr>
                          </a:solidFill>
                        </a:rPr>
                        <a:t>Zu häufig Fleisch</a:t>
                      </a:r>
                      <a:endParaRPr dirty="0">
                        <a:solidFill>
                          <a:schemeClr val="accent6">
                            <a:lumMod val="75000"/>
                          </a:schemeClr>
                        </a:solidFill>
                      </a:endParaRPr>
                    </a:p>
                  </a:txBody>
                  <a:tcPr>
                    <a:solidFill>
                      <a:schemeClr val="accent6">
                        <a:lumMod val="40000"/>
                        <a:lumOff val="60000"/>
                      </a:schemeClr>
                    </a:solidFill>
                  </a:tcPr>
                </a:tc>
                <a:extLst>
                  <a:ext uri="{0D108BD9-81ED-4DB2-BD59-A6C34878D82A}">
                    <a16:rowId xmlns:a16="http://schemas.microsoft.com/office/drawing/2014/main" val="10002"/>
                  </a:ext>
                </a:extLst>
              </a:tr>
              <a:tr h="591942">
                <a:tc>
                  <a:txBody>
                    <a:bodyPr/>
                    <a:lstStyle/>
                    <a:p>
                      <a:pPr>
                        <a:defRPr/>
                      </a:pPr>
                      <a:r>
                        <a:rPr lang="de-DE" dirty="0"/>
                        <a:t>Großer Anteil tierischer Produkte stammt aus artgerechter Tierhaltung</a:t>
                      </a:r>
                      <a:endParaRPr dirty="0"/>
                    </a:p>
                  </a:txBody>
                  <a:tcPr>
                    <a:solidFill>
                      <a:schemeClr val="accent2">
                        <a:lumMod val="40000"/>
                        <a:lumOff val="60000"/>
                      </a:schemeClr>
                    </a:solidFill>
                  </a:tcPr>
                </a:tc>
                <a:tc>
                  <a:txBody>
                    <a:bodyPr/>
                    <a:lstStyle/>
                    <a:p>
                      <a:pPr>
                        <a:defRPr/>
                      </a:pPr>
                      <a:r>
                        <a:rPr lang="de-DE" dirty="0">
                          <a:solidFill>
                            <a:schemeClr val="accent6"/>
                          </a:solidFill>
                        </a:rPr>
                        <a:t>Kein fettreicher Fisch</a:t>
                      </a:r>
                      <a:endParaRPr dirty="0">
                        <a:solidFill>
                          <a:schemeClr val="accent6"/>
                        </a:solidFill>
                      </a:endParaRPr>
                    </a:p>
                  </a:txBody>
                  <a:tcPr>
                    <a:solidFill>
                      <a:schemeClr val="accent6">
                        <a:lumMod val="40000"/>
                        <a:lumOff val="60000"/>
                      </a:schemeClr>
                    </a:solidFill>
                  </a:tcPr>
                </a:tc>
                <a:extLst>
                  <a:ext uri="{0D108BD9-81ED-4DB2-BD59-A6C34878D82A}">
                    <a16:rowId xmlns:a16="http://schemas.microsoft.com/office/drawing/2014/main" val="10003"/>
                  </a:ext>
                </a:extLst>
              </a:tr>
              <a:tr h="591942">
                <a:tc>
                  <a:txBody>
                    <a:bodyPr/>
                    <a:lstStyle/>
                    <a:p>
                      <a:pPr>
                        <a:defRPr/>
                      </a:pPr>
                      <a:endParaRPr dirty="0"/>
                    </a:p>
                  </a:txBody>
                  <a:tcPr>
                    <a:solidFill>
                      <a:schemeClr val="accent2">
                        <a:lumMod val="40000"/>
                        <a:lumOff val="60000"/>
                      </a:schemeClr>
                    </a:solidFill>
                  </a:tcPr>
                </a:tc>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de-DE" dirty="0"/>
                        <a:t>Berücksichtigungen von Allergien und Unverträglichkeiten nicht gegeben</a:t>
                      </a:r>
                    </a:p>
                  </a:txBody>
                  <a:tcPr>
                    <a:solidFill>
                      <a:schemeClr val="accent6">
                        <a:lumMod val="40000"/>
                        <a:lumOff val="60000"/>
                      </a:schemeClr>
                    </a:solidFill>
                  </a:tcPr>
                </a:tc>
                <a:extLst>
                  <a:ext uri="{0D108BD9-81ED-4DB2-BD59-A6C34878D82A}">
                    <a16:rowId xmlns:a16="http://schemas.microsoft.com/office/drawing/2014/main" val="10004"/>
                  </a:ext>
                </a:extLst>
              </a:tr>
              <a:tr h="513962">
                <a:tc>
                  <a:txBody>
                    <a:bodyPr/>
                    <a:lstStyle/>
                    <a:p>
                      <a:pPr>
                        <a:defRPr/>
                      </a:pPr>
                      <a:endParaRPr dirty="0"/>
                    </a:p>
                  </a:txBody>
                  <a:tcPr>
                    <a:solidFill>
                      <a:schemeClr val="accent2">
                        <a:lumMod val="40000"/>
                        <a:lumOff val="60000"/>
                      </a:schemeClr>
                    </a:solidFill>
                  </a:tcPr>
                </a:tc>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de-DE" dirty="0">
                          <a:solidFill>
                            <a:schemeClr val="bg1">
                              <a:lumMod val="50000"/>
                            </a:schemeClr>
                          </a:solidFill>
                        </a:rPr>
                        <a:t>Wenig fair gehandelte Produkte</a:t>
                      </a:r>
                    </a:p>
                  </a:txBody>
                  <a:tcPr>
                    <a:solidFill>
                      <a:schemeClr val="accent6">
                        <a:lumMod val="40000"/>
                        <a:lumOff val="60000"/>
                      </a:schemeClr>
                    </a:solidFill>
                  </a:tcPr>
                </a:tc>
                <a:extLst>
                  <a:ext uri="{0D108BD9-81ED-4DB2-BD59-A6C34878D82A}">
                    <a16:rowId xmlns:a16="http://schemas.microsoft.com/office/drawing/2014/main" val="10005"/>
                  </a:ext>
                </a:extLst>
              </a:tr>
            </a:tbl>
          </a:graphicData>
        </a:graphic>
      </p:graphicFrame>
      <p:sp>
        <p:nvSpPr>
          <p:cNvPr id="8" name="Textplatzhalter 3">
            <a:extLst>
              <a:ext uri="{FF2B5EF4-FFF2-40B4-BE49-F238E27FC236}">
                <a16:creationId xmlns:a16="http://schemas.microsoft.com/office/drawing/2014/main" id="{935618B9-28C8-4339-ABF7-2B761F549D39}"/>
              </a:ext>
            </a:extLst>
          </p:cNvPr>
          <p:cNvSpPr>
            <a:spLocks noGrp="1"/>
          </p:cNvSpPr>
          <p:nvPr>
            <p:ph type="body" sz="quarter" idx="13"/>
          </p:nvPr>
        </p:nvSpPr>
        <p:spPr>
          <a:xfrm>
            <a:off x="371357" y="872232"/>
            <a:ext cx="8820993" cy="504540"/>
          </a:xfrm>
        </p:spPr>
        <p:txBody>
          <a:bodyPr/>
          <a:lstStyle/>
          <a:p>
            <a:r>
              <a:rPr lang="de-DE" dirty="0"/>
              <a:t>Name der Einrichtung</a:t>
            </a:r>
          </a:p>
        </p:txBody>
      </p:sp>
      <p:pic>
        <p:nvPicPr>
          <p:cNvPr id="6" name="Grafik 5" descr="Ein Bild, das Astronomie, Kreativität, Stern enthält.&#10;&#10;Beschreibung automatisch generiert.">
            <a:extLst>
              <a:ext uri="{FF2B5EF4-FFF2-40B4-BE49-F238E27FC236}">
                <a16:creationId xmlns:a16="http://schemas.microsoft.com/office/drawing/2014/main" id="{BB89D49E-CCB2-DFDB-1980-4C2F4C152CAA}"/>
              </a:ext>
            </a:extLst>
          </p:cNvPr>
          <p:cNvPicPr>
            <a:picLocks noChangeAspect="1"/>
          </p:cNvPicPr>
          <p:nvPr/>
        </p:nvPicPr>
        <p:blipFill>
          <a:blip r:embed="rId3"/>
          <a:stretch>
            <a:fillRect/>
          </a:stretch>
        </p:blipFill>
        <p:spPr>
          <a:xfrm>
            <a:off x="10480436" y="4827936"/>
            <a:ext cx="1439841" cy="1106075"/>
          </a:xfrm>
          <a:prstGeom prst="rect">
            <a:avLst/>
          </a:prstGeom>
        </p:spPr>
      </p:pic>
    </p:spTree>
    <p:extLst>
      <p:ext uri="{BB962C8B-B14F-4D97-AF65-F5344CB8AC3E}">
        <p14:creationId xmlns:p14="http://schemas.microsoft.com/office/powerpoint/2010/main" val="3864259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Dilemmata </a:t>
            </a:r>
            <a:br>
              <a:rPr lang="de-DE" dirty="0"/>
            </a:br>
            <a:r>
              <a:rPr lang="de-DE" dirty="0"/>
              <a:t>in der Speiseplanung</a:t>
            </a:r>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09393" cy="4019550"/>
          </a:xfrm>
        </p:spPr>
        <p:txBody>
          <a:bodyPr/>
          <a:lstStyle/>
          <a:p>
            <a:pPr marL="0" indent="0">
              <a:buNone/>
            </a:pPr>
            <a:r>
              <a:rPr lang="de-DE" dirty="0"/>
              <a:t>Nachdem die Ergebnisse der Speiseplan-Auswertungen besprochen wurden, soll es in diesem Termin um die Maßnahmenplanung gehen. Um dort hinzuführen, sollen die Teilnehmenden zunächst zu zweit und dann im Plenum überlegen, welchen Herausforderungen/Dilemmata sie in der Speiseplanung gegenüber stehen. Dies wird auf Moderationskarten festgehalten.</a:t>
            </a: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Anschließend gibt es einen kurzen Input zu nachhaltigem Wirtschaften innerhalb der Verpflegung, da ein häufiges Dilemmata die knappen finanziellen Ressourcen sind. </a:t>
            </a:r>
          </a:p>
          <a:p>
            <a:pPr marL="0" indent="0">
              <a:buNone/>
            </a:pPr>
            <a:r>
              <a:rPr lang="de-DE" sz="2000" dirty="0">
                <a:latin typeface="Arial" panose="020B0604020202020204" pitchFamily="34" charset="0"/>
                <a:cs typeface="Arial" panose="020B0604020202020204" pitchFamily="34" charset="0"/>
              </a:rPr>
              <a:t>Danach können die anderen Dilemmata innerhalb der Maßnahmenplanung besprochen werden.</a:t>
            </a:r>
          </a:p>
          <a:p>
            <a:pPr marL="0" indent="0">
              <a:buNone/>
            </a:pPr>
            <a:endParaRPr lang="de-DE" dirty="0"/>
          </a:p>
          <a:p>
            <a:pPr marL="0" indent="0">
              <a:buNone/>
            </a:pPr>
            <a:r>
              <a:rPr lang="de-DE" b="1" dirty="0"/>
              <a:t>Material:</a:t>
            </a:r>
            <a:r>
              <a:rPr lang="de-DE" dirty="0"/>
              <a:t> Präsentation, Moderationskarten, Stifte, Stellwand, Stecknadeln</a:t>
            </a:r>
          </a:p>
          <a:p>
            <a:pPr marL="0" indent="0">
              <a:buNone/>
            </a:pPr>
            <a:endParaRPr lang="de-DE" dirty="0"/>
          </a:p>
          <a:p>
            <a:pPr marL="0" indent="0">
              <a:buNone/>
            </a:pPr>
            <a:endParaRPr lang="de-DE" dirty="0"/>
          </a:p>
        </p:txBody>
      </p:sp>
    </p:spTree>
    <p:extLst>
      <p:ext uri="{BB962C8B-B14F-4D97-AF65-F5344CB8AC3E}">
        <p14:creationId xmlns:p14="http://schemas.microsoft.com/office/powerpoint/2010/main" val="2101166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A7CE67-808F-47EC-AA3A-388892E98D7F}"/>
              </a:ext>
            </a:extLst>
          </p:cNvPr>
          <p:cNvSpPr>
            <a:spLocks noGrp="1"/>
          </p:cNvSpPr>
          <p:nvPr>
            <p:ph type="ctrTitle"/>
          </p:nvPr>
        </p:nvSpPr>
        <p:spPr/>
        <p:txBody>
          <a:bodyPr/>
          <a:lstStyle/>
          <a:p>
            <a:r>
              <a:rPr lang="de-DE" sz="6600" b="1" dirty="0"/>
              <a:t>Dilemmata </a:t>
            </a:r>
            <a:br>
              <a:rPr lang="de-DE" sz="6600" b="1" dirty="0"/>
            </a:br>
            <a:r>
              <a:rPr lang="de-DE" sz="4400" b="1" dirty="0"/>
              <a:t>in der Speiseplanung</a:t>
            </a:r>
            <a:endParaRPr lang="de-DE" sz="6600" b="1" dirty="0"/>
          </a:p>
        </p:txBody>
      </p:sp>
    </p:spTree>
    <p:extLst>
      <p:ext uri="{BB962C8B-B14F-4D97-AF65-F5344CB8AC3E}">
        <p14:creationId xmlns:p14="http://schemas.microsoft.com/office/powerpoint/2010/main" val="2369081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Inhaltsplatzhalter 5">
            <a:extLst>
              <a:ext uri="{FF2B5EF4-FFF2-40B4-BE49-F238E27FC236}">
                <a16:creationId xmlns:a16="http://schemas.microsoft.com/office/drawing/2014/main" id="{307F9B02-52A4-4032-8CCB-B67073A142E9}"/>
              </a:ext>
            </a:extLst>
          </p:cNvPr>
          <p:cNvGraphicFramePr>
            <a:graphicFrameLocks/>
          </p:cNvGraphicFramePr>
          <p:nvPr>
            <p:extLst/>
          </p:nvPr>
        </p:nvGraphicFramePr>
        <p:xfrm>
          <a:off x="438666" y="4520296"/>
          <a:ext cx="2981325" cy="1860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BCADAB04-F560-4EA5-9B94-436154C24697}"/>
              </a:ext>
            </a:extLst>
          </p:cNvPr>
          <p:cNvSpPr>
            <a:spLocks noGrp="1"/>
          </p:cNvSpPr>
          <p:nvPr>
            <p:ph type="title"/>
          </p:nvPr>
        </p:nvSpPr>
        <p:spPr>
          <a:xfrm>
            <a:off x="371481" y="374658"/>
            <a:ext cx="8824913" cy="569913"/>
          </a:xfrm>
        </p:spPr>
        <p:txBody>
          <a:bodyPr/>
          <a:lstStyle/>
          <a:p>
            <a:r>
              <a:rPr lang="de-DE" dirty="0"/>
              <a:t>Dilemmata in der Speisenplanung</a:t>
            </a:r>
          </a:p>
        </p:txBody>
      </p:sp>
      <p:graphicFrame>
        <p:nvGraphicFramePr>
          <p:cNvPr id="6" name="Inhaltsplatzhalter 5">
            <a:extLst>
              <a:ext uri="{FF2B5EF4-FFF2-40B4-BE49-F238E27FC236}">
                <a16:creationId xmlns:a16="http://schemas.microsoft.com/office/drawing/2014/main" id="{EFDD34D3-0922-444B-A3CF-F150131E5D32}"/>
              </a:ext>
            </a:extLst>
          </p:cNvPr>
          <p:cNvGraphicFramePr>
            <a:graphicFrameLocks noGrp="1"/>
          </p:cNvGraphicFramePr>
          <p:nvPr>
            <p:ph idx="1"/>
            <p:extLst/>
          </p:nvPr>
        </p:nvGraphicFramePr>
        <p:xfrm>
          <a:off x="180108" y="1193723"/>
          <a:ext cx="2981325" cy="18607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platzhalter 3">
            <a:extLst>
              <a:ext uri="{FF2B5EF4-FFF2-40B4-BE49-F238E27FC236}">
                <a16:creationId xmlns:a16="http://schemas.microsoft.com/office/drawing/2014/main" id="{A9431D8C-9FE2-43FD-B5F5-B1C7285D275F}"/>
              </a:ext>
            </a:extLst>
          </p:cNvPr>
          <p:cNvSpPr>
            <a:spLocks noGrp="1"/>
          </p:cNvSpPr>
          <p:nvPr>
            <p:ph type="body" sz="quarter" idx="13"/>
          </p:nvPr>
        </p:nvSpPr>
        <p:spPr/>
        <p:txBody>
          <a:bodyPr/>
          <a:lstStyle/>
          <a:p>
            <a:r>
              <a:rPr lang="de-DE" dirty="0"/>
              <a:t>Was tun?</a:t>
            </a:r>
          </a:p>
        </p:txBody>
      </p:sp>
      <p:graphicFrame>
        <p:nvGraphicFramePr>
          <p:cNvPr id="7" name="Inhaltsplatzhalter 5">
            <a:extLst>
              <a:ext uri="{FF2B5EF4-FFF2-40B4-BE49-F238E27FC236}">
                <a16:creationId xmlns:a16="http://schemas.microsoft.com/office/drawing/2014/main" id="{4417101C-13F3-4251-A961-8FDBF93974C9}"/>
              </a:ext>
            </a:extLst>
          </p:cNvPr>
          <p:cNvGraphicFramePr>
            <a:graphicFrameLocks/>
          </p:cNvGraphicFramePr>
          <p:nvPr>
            <p:extLst/>
          </p:nvPr>
        </p:nvGraphicFramePr>
        <p:xfrm>
          <a:off x="3843276" y="896046"/>
          <a:ext cx="2981325" cy="186077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8" name="Inhaltsplatzhalter 5">
            <a:extLst>
              <a:ext uri="{FF2B5EF4-FFF2-40B4-BE49-F238E27FC236}">
                <a16:creationId xmlns:a16="http://schemas.microsoft.com/office/drawing/2014/main" id="{47910E8D-59FC-4E6E-918D-C362BEC48C18}"/>
              </a:ext>
            </a:extLst>
          </p:cNvPr>
          <p:cNvGraphicFramePr>
            <a:graphicFrameLocks/>
          </p:cNvGraphicFramePr>
          <p:nvPr>
            <p:extLst/>
          </p:nvPr>
        </p:nvGraphicFramePr>
        <p:xfrm>
          <a:off x="438666" y="3042211"/>
          <a:ext cx="2981325" cy="283908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9" name="Inhaltsplatzhalter 5">
            <a:extLst>
              <a:ext uri="{FF2B5EF4-FFF2-40B4-BE49-F238E27FC236}">
                <a16:creationId xmlns:a16="http://schemas.microsoft.com/office/drawing/2014/main" id="{F48F786C-1C17-460E-AF4C-6DD82A0913C6}"/>
              </a:ext>
            </a:extLst>
          </p:cNvPr>
          <p:cNvGraphicFramePr>
            <a:graphicFrameLocks/>
          </p:cNvGraphicFramePr>
          <p:nvPr>
            <p:extLst/>
          </p:nvPr>
        </p:nvGraphicFramePr>
        <p:xfrm>
          <a:off x="3291190" y="2736455"/>
          <a:ext cx="2981325" cy="1860776"/>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0" name="Inhaltsplatzhalter 5">
            <a:extLst>
              <a:ext uri="{FF2B5EF4-FFF2-40B4-BE49-F238E27FC236}">
                <a16:creationId xmlns:a16="http://schemas.microsoft.com/office/drawing/2014/main" id="{FB34E79D-83FC-4CB0-B61F-C65BB0BF2D23}"/>
              </a:ext>
            </a:extLst>
          </p:cNvPr>
          <p:cNvGraphicFramePr>
            <a:graphicFrameLocks/>
          </p:cNvGraphicFramePr>
          <p:nvPr>
            <p:extLst/>
          </p:nvPr>
        </p:nvGraphicFramePr>
        <p:xfrm>
          <a:off x="7240822" y="2920640"/>
          <a:ext cx="2981325" cy="1860776"/>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1" name="Inhaltsplatzhalter 5">
            <a:extLst>
              <a:ext uri="{FF2B5EF4-FFF2-40B4-BE49-F238E27FC236}">
                <a16:creationId xmlns:a16="http://schemas.microsoft.com/office/drawing/2014/main" id="{BE070134-B091-498B-94ED-5CE6D86B0863}"/>
              </a:ext>
            </a:extLst>
          </p:cNvPr>
          <p:cNvGraphicFramePr>
            <a:graphicFrameLocks/>
          </p:cNvGraphicFramePr>
          <p:nvPr>
            <p:extLst/>
          </p:nvPr>
        </p:nvGraphicFramePr>
        <p:xfrm>
          <a:off x="8506236" y="872232"/>
          <a:ext cx="2981325" cy="1860776"/>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3" name="Inhaltsplatzhalter 5">
            <a:extLst>
              <a:ext uri="{FF2B5EF4-FFF2-40B4-BE49-F238E27FC236}">
                <a16:creationId xmlns:a16="http://schemas.microsoft.com/office/drawing/2014/main" id="{76277B68-CA46-4812-8C84-06D979AC768D}"/>
              </a:ext>
            </a:extLst>
          </p:cNvPr>
          <p:cNvGraphicFramePr>
            <a:graphicFrameLocks/>
          </p:cNvGraphicFramePr>
          <p:nvPr>
            <p:extLst/>
          </p:nvPr>
        </p:nvGraphicFramePr>
        <p:xfrm>
          <a:off x="4605337" y="4319058"/>
          <a:ext cx="2981325" cy="1860776"/>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4" name="Inhaltsplatzhalter 5">
            <a:extLst>
              <a:ext uri="{FF2B5EF4-FFF2-40B4-BE49-F238E27FC236}">
                <a16:creationId xmlns:a16="http://schemas.microsoft.com/office/drawing/2014/main" id="{05260BAB-D60C-41C7-B063-F65A4B3C9DE7}"/>
              </a:ext>
            </a:extLst>
          </p:cNvPr>
          <p:cNvGraphicFramePr>
            <a:graphicFrameLocks/>
          </p:cNvGraphicFramePr>
          <p:nvPr>
            <p:extLst/>
          </p:nvPr>
        </p:nvGraphicFramePr>
        <p:xfrm>
          <a:off x="8772009" y="4535159"/>
          <a:ext cx="2981325" cy="1860776"/>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spTree>
    <p:extLst>
      <p:ext uri="{BB962C8B-B14F-4D97-AF65-F5344CB8AC3E}">
        <p14:creationId xmlns:p14="http://schemas.microsoft.com/office/powerpoint/2010/main" val="2458813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Ergebnisse</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785938"/>
            <a:ext cx="11359602" cy="4019550"/>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Bilder der Ergebnisse eingefügt werden.</a:t>
            </a:r>
          </a:p>
        </p:txBody>
      </p:sp>
      <p:sp>
        <p:nvSpPr>
          <p:cNvPr id="4" name="Textplatzhalter 3">
            <a:extLst>
              <a:ext uri="{FF2B5EF4-FFF2-40B4-BE49-F238E27FC236}">
                <a16:creationId xmlns:a16="http://schemas.microsoft.com/office/drawing/2014/main" id="{7272E888-956E-27C1-01CF-0F0F0EC85CC5}"/>
              </a:ext>
            </a:extLst>
          </p:cNvPr>
          <p:cNvSpPr>
            <a:spLocks noGrp="1"/>
          </p:cNvSpPr>
          <p:nvPr>
            <p:ph type="body" sz="quarter" idx="13"/>
          </p:nvPr>
        </p:nvSpPr>
        <p:spPr/>
        <p:txBody>
          <a:bodyPr/>
          <a:lstStyle/>
          <a:p>
            <a:r>
              <a:rPr lang="de-DE" dirty="0"/>
              <a:t>Dilemmata in der Speiseplanung</a:t>
            </a:r>
          </a:p>
        </p:txBody>
      </p:sp>
      <p:pic>
        <p:nvPicPr>
          <p:cNvPr id="8" name="Grafik 7" descr="Ein Bild, das Astronomie, Kreativität, Stern enthält.&#10;&#10;Beschreibung automatisch generiert.">
            <a:extLst>
              <a:ext uri="{FF2B5EF4-FFF2-40B4-BE49-F238E27FC236}">
                <a16:creationId xmlns:a16="http://schemas.microsoft.com/office/drawing/2014/main" id="{0007D01A-2C41-0B7D-BF00-C39455337AF9}"/>
              </a:ext>
            </a:extLst>
          </p:cNvPr>
          <p:cNvPicPr>
            <a:picLocks noChangeAspect="1"/>
          </p:cNvPicPr>
          <p:nvPr/>
        </p:nvPicPr>
        <p:blipFill>
          <a:blip r:embed="rId2"/>
          <a:stretch>
            <a:fillRect/>
          </a:stretch>
        </p:blipFill>
        <p:spPr>
          <a:xfrm>
            <a:off x="10480436" y="4827936"/>
            <a:ext cx="1439841" cy="1106075"/>
          </a:xfrm>
          <a:prstGeom prst="rect">
            <a:avLst/>
          </a:prstGeom>
        </p:spPr>
      </p:pic>
    </p:spTree>
    <p:extLst>
      <p:ext uri="{BB962C8B-B14F-4D97-AF65-F5344CB8AC3E}">
        <p14:creationId xmlns:p14="http://schemas.microsoft.com/office/powerpoint/2010/main" val="937080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A37FD-CB62-468B-ACAB-71DFA4A35DF8}"/>
              </a:ext>
            </a:extLst>
          </p:cNvPr>
          <p:cNvSpPr>
            <a:spLocks noGrp="1"/>
          </p:cNvSpPr>
          <p:nvPr>
            <p:ph type="title"/>
          </p:nvPr>
        </p:nvSpPr>
        <p:spPr/>
        <p:txBody>
          <a:bodyPr/>
          <a:lstStyle/>
          <a:p>
            <a:r>
              <a:rPr lang="de-DE" spc="-30" dirty="0"/>
              <a:t>Nachhaltiges Wirtschaften</a:t>
            </a:r>
            <a:endParaRPr lang="de-DE" dirty="0"/>
          </a:p>
        </p:txBody>
      </p:sp>
      <p:sp>
        <p:nvSpPr>
          <p:cNvPr id="3" name="Inhaltsplatzhalter 2">
            <a:extLst>
              <a:ext uri="{FF2B5EF4-FFF2-40B4-BE49-F238E27FC236}">
                <a16:creationId xmlns:a16="http://schemas.microsoft.com/office/drawing/2014/main" id="{41D5477C-7F6F-4C57-AF37-79AB16804CED}"/>
              </a:ext>
            </a:extLst>
          </p:cNvPr>
          <p:cNvSpPr>
            <a:spLocks noGrp="1"/>
          </p:cNvSpPr>
          <p:nvPr>
            <p:ph idx="1"/>
          </p:nvPr>
        </p:nvSpPr>
        <p:spPr>
          <a:xfrm>
            <a:off x="371480" y="1785938"/>
            <a:ext cx="11407435" cy="4403322"/>
          </a:xfrm>
        </p:spPr>
        <p:txBody>
          <a:bodyPr/>
          <a:lstStyle/>
          <a:p>
            <a:pPr marL="0" lvl="0" indent="0" algn="ctr">
              <a:buNone/>
            </a:pPr>
            <a:endParaRPr lang="de-DE" sz="1600" b="1">
              <a:solidFill>
                <a:prstClr val="black"/>
              </a:solidFill>
              <a:highlight>
                <a:srgbClr val="FA9A6D"/>
              </a:highlight>
            </a:endParaRPr>
          </a:p>
          <a:p>
            <a:pPr marL="0" lvl="0" indent="0" algn="ctr">
              <a:buNone/>
            </a:pPr>
            <a:endParaRPr lang="de-DE" sz="1600" b="1">
              <a:solidFill>
                <a:prstClr val="black"/>
              </a:solidFill>
              <a:highlight>
                <a:srgbClr val="FA9A6D"/>
              </a:highlight>
            </a:endParaRPr>
          </a:p>
          <a:p>
            <a:pPr marL="0" lvl="0" indent="0">
              <a:buNone/>
            </a:pPr>
            <a:r>
              <a:rPr lang="de-DE" sz="1600">
                <a:solidFill>
                  <a:prstClr val="black"/>
                </a:solidFill>
              </a:rPr>
              <a:t>Die Verankerung sozialer bzw. nachhaltiger Kriterien in Speiseplänen </a:t>
            </a:r>
            <a:r>
              <a:rPr lang="de-DE" sz="1600" b="1">
                <a:solidFill>
                  <a:prstClr val="black"/>
                </a:solidFill>
              </a:rPr>
              <a:t>erhöht nicht </a:t>
            </a:r>
            <a:r>
              <a:rPr lang="de-DE" sz="1600">
                <a:solidFill>
                  <a:prstClr val="black"/>
                </a:solidFill>
              </a:rPr>
              <a:t>zwangsläufig den Preis.</a:t>
            </a:r>
          </a:p>
          <a:p>
            <a:pPr marL="0" lvl="0" indent="0">
              <a:buNone/>
            </a:pPr>
            <a:endParaRPr lang="de-DE" sz="1600">
              <a:solidFill>
                <a:prstClr val="black"/>
              </a:solidFill>
            </a:endParaRPr>
          </a:p>
          <a:p>
            <a:pPr marL="0" indent="0">
              <a:buNone/>
            </a:pPr>
            <a:endParaRPr lang="de-DE" sz="1600"/>
          </a:p>
          <a:p>
            <a:pPr marL="0" indent="0">
              <a:buNone/>
            </a:pPr>
            <a:endParaRPr lang="de-DE" sz="1600"/>
          </a:p>
          <a:p>
            <a:pPr marL="0" indent="0">
              <a:buNone/>
            </a:pPr>
            <a:endParaRPr lang="de-DE" sz="1600"/>
          </a:p>
          <a:p>
            <a:pPr marL="0" indent="0">
              <a:buNone/>
            </a:pPr>
            <a:endParaRPr lang="de-DE" sz="1600"/>
          </a:p>
          <a:p>
            <a:pPr marL="0" indent="0">
              <a:buNone/>
            </a:pPr>
            <a:endParaRPr lang="de-DE" sz="1600"/>
          </a:p>
          <a:p>
            <a:pPr marL="0" indent="0">
              <a:buNone/>
            </a:pPr>
            <a:endParaRPr lang="de-DE" sz="1600"/>
          </a:p>
          <a:p>
            <a:pPr marL="0" indent="0">
              <a:buNone/>
            </a:pPr>
            <a:r>
              <a:rPr lang="de-DE" sz="1600"/>
              <a:t>	</a:t>
            </a:r>
          </a:p>
          <a:p>
            <a:pPr marL="0" indent="0">
              <a:buNone/>
            </a:pPr>
            <a:endParaRPr lang="de-DE" sz="1600"/>
          </a:p>
          <a:p>
            <a:pPr marL="0" indent="0">
              <a:buNone/>
            </a:pPr>
            <a:r>
              <a:rPr lang="de-DE" sz="1600"/>
              <a:t>	</a:t>
            </a:r>
          </a:p>
          <a:p>
            <a:pPr marL="0" indent="0">
              <a:buNone/>
            </a:pPr>
            <a:r>
              <a:rPr lang="de-DE" sz="1600"/>
              <a:t>	Das Preiskriterium sollte nicht als einziges Argument für die Speiseplanung herangezogen werden. Als 	Verpflegungsanbieter tragen Sie gesellschaftliche Verantwortung zur Gestaltung einer nachhaltigen Wirtschaft.</a:t>
            </a:r>
          </a:p>
          <a:p>
            <a:pPr marL="0" indent="0">
              <a:buNone/>
            </a:pPr>
            <a:endParaRPr lang="de-DE" sz="1600"/>
          </a:p>
        </p:txBody>
      </p:sp>
      <p:sp>
        <p:nvSpPr>
          <p:cNvPr id="4" name="Textplatzhalter 3">
            <a:extLst>
              <a:ext uri="{FF2B5EF4-FFF2-40B4-BE49-F238E27FC236}">
                <a16:creationId xmlns:a16="http://schemas.microsoft.com/office/drawing/2014/main" id="{225DF0D9-01EF-4F86-9D01-3ECD7F6CFE36}"/>
              </a:ext>
            </a:extLst>
          </p:cNvPr>
          <p:cNvSpPr>
            <a:spLocks noGrp="1"/>
          </p:cNvSpPr>
          <p:nvPr>
            <p:ph type="body" sz="quarter" idx="13"/>
          </p:nvPr>
        </p:nvSpPr>
        <p:spPr/>
        <p:txBody>
          <a:bodyPr/>
          <a:lstStyle/>
          <a:p>
            <a:r>
              <a:rPr lang="de-DE"/>
              <a:t>Wirtschaftlichkeit</a:t>
            </a:r>
          </a:p>
        </p:txBody>
      </p:sp>
      <p:cxnSp>
        <p:nvCxnSpPr>
          <p:cNvPr id="9" name="Gerade Verbindung mit Pfeil 8">
            <a:extLst>
              <a:ext uri="{FF2B5EF4-FFF2-40B4-BE49-F238E27FC236}">
                <a16:creationId xmlns:a16="http://schemas.microsoft.com/office/drawing/2014/main" id="{E918A4A5-1CE5-4E8B-90CC-9632B0C0BCEF}"/>
              </a:ext>
            </a:extLst>
          </p:cNvPr>
          <p:cNvCxnSpPr/>
          <p:nvPr/>
        </p:nvCxnSpPr>
        <p:spPr>
          <a:xfrm>
            <a:off x="580749" y="5393725"/>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Diagramm 11">
            <a:extLst>
              <a:ext uri="{FF2B5EF4-FFF2-40B4-BE49-F238E27FC236}">
                <a16:creationId xmlns:a16="http://schemas.microsoft.com/office/drawing/2014/main" id="{CE857493-4512-416D-AE0C-AB9390C4EFB0}"/>
              </a:ext>
            </a:extLst>
          </p:cNvPr>
          <p:cNvGraphicFramePr/>
          <p:nvPr/>
        </p:nvGraphicFramePr>
        <p:xfrm>
          <a:off x="1858431" y="2681785"/>
          <a:ext cx="5054160" cy="249641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feld 12">
            <a:extLst>
              <a:ext uri="{FF2B5EF4-FFF2-40B4-BE49-F238E27FC236}">
                <a16:creationId xmlns:a16="http://schemas.microsoft.com/office/drawing/2014/main" id="{46856189-2E42-4305-A879-78687F398125}"/>
              </a:ext>
            </a:extLst>
          </p:cNvPr>
          <p:cNvSpPr txBox="1"/>
          <p:nvPr/>
        </p:nvSpPr>
        <p:spPr>
          <a:xfrm>
            <a:off x="5930875" y="3310650"/>
            <a:ext cx="2478564" cy="1353897"/>
          </a:xfrm>
          <a:prstGeom prst="rect">
            <a:avLst/>
          </a:prstGeom>
          <a:noFill/>
        </p:spPr>
        <p:txBody>
          <a:bodyPr wrap="none" rtlCol="0">
            <a:spAutoFit/>
          </a:bodyPr>
          <a:lstStyle/>
          <a:p>
            <a:pPr>
              <a:lnSpc>
                <a:spcPct val="110000"/>
              </a:lnSpc>
            </a:pPr>
            <a:r>
              <a:rPr lang="de-DE" sz="1900" b="1">
                <a:solidFill>
                  <a:schemeClr val="accent6">
                    <a:lumMod val="75000"/>
                  </a:schemeClr>
                </a:solidFill>
              </a:rPr>
              <a:t>Einkaufspreis</a:t>
            </a:r>
          </a:p>
          <a:p>
            <a:pPr>
              <a:lnSpc>
                <a:spcPct val="110000"/>
              </a:lnSpc>
            </a:pPr>
            <a:r>
              <a:rPr lang="de-DE" sz="1900" b="1">
                <a:solidFill>
                  <a:schemeClr val="accent4">
                    <a:lumMod val="50000"/>
                  </a:schemeClr>
                </a:solidFill>
              </a:rPr>
              <a:t>Betriebskosten</a:t>
            </a:r>
          </a:p>
          <a:p>
            <a:pPr>
              <a:lnSpc>
                <a:spcPct val="110000"/>
              </a:lnSpc>
            </a:pPr>
            <a:r>
              <a:rPr lang="de-DE" sz="1900" b="1">
                <a:solidFill>
                  <a:srgbClr val="CC9900"/>
                </a:solidFill>
              </a:rPr>
              <a:t>Wartung</a:t>
            </a:r>
          </a:p>
          <a:p>
            <a:pPr>
              <a:lnSpc>
                <a:spcPct val="110000"/>
              </a:lnSpc>
            </a:pPr>
            <a:r>
              <a:rPr lang="de-DE" sz="1900" b="1">
                <a:solidFill>
                  <a:schemeClr val="accent4"/>
                </a:solidFill>
              </a:rPr>
              <a:t>Entsorgungskosten</a:t>
            </a:r>
          </a:p>
        </p:txBody>
      </p:sp>
      <p:sp>
        <p:nvSpPr>
          <p:cNvPr id="10" name="Ellipse 9">
            <a:extLst>
              <a:ext uri="{FF2B5EF4-FFF2-40B4-BE49-F238E27FC236}">
                <a16:creationId xmlns:a16="http://schemas.microsoft.com/office/drawing/2014/main" id="{74E54213-9211-4C6C-B380-B85DE7BBBD45}"/>
              </a:ext>
            </a:extLst>
          </p:cNvPr>
          <p:cNvSpPr/>
          <p:nvPr/>
        </p:nvSpPr>
        <p:spPr>
          <a:xfrm>
            <a:off x="3801796" y="1523348"/>
            <a:ext cx="4555697" cy="724851"/>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Preiserhöhung von Produkten</a:t>
            </a:r>
          </a:p>
        </p:txBody>
      </p:sp>
      <p:sp>
        <p:nvSpPr>
          <p:cNvPr id="7" name="Rechteck 6">
            <a:extLst>
              <a:ext uri="{FF2B5EF4-FFF2-40B4-BE49-F238E27FC236}">
                <a16:creationId xmlns:a16="http://schemas.microsoft.com/office/drawing/2014/main" id="{9890A9B7-594D-47F9-BC5B-7A3BA0183049}"/>
              </a:ext>
            </a:extLst>
          </p:cNvPr>
          <p:cNvSpPr/>
          <p:nvPr/>
        </p:nvSpPr>
        <p:spPr>
          <a:xfrm>
            <a:off x="10531007" y="5997462"/>
            <a:ext cx="1821414" cy="230832"/>
          </a:xfrm>
          <a:prstGeom prst="rect">
            <a:avLst/>
          </a:prstGeom>
        </p:spPr>
        <p:txBody>
          <a:bodyPr wrap="square">
            <a:spAutoFit/>
          </a:bodyPr>
          <a:lstStyle/>
          <a:p>
            <a:r>
              <a:rPr lang="de-DE" sz="900" dirty="0">
                <a:solidFill>
                  <a:schemeClr val="bg1">
                    <a:lumMod val="65000"/>
                  </a:schemeClr>
                </a:solidFill>
              </a:rPr>
              <a:t>Gäbler, 2016, S. 7f.</a:t>
            </a:r>
          </a:p>
        </p:txBody>
      </p:sp>
    </p:spTree>
    <p:extLst>
      <p:ext uri="{BB962C8B-B14F-4D97-AF65-F5344CB8AC3E}">
        <p14:creationId xmlns:p14="http://schemas.microsoft.com/office/powerpoint/2010/main" val="1847800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1DA8C-DEDD-4BC1-9521-06AD22ADFC2B}"/>
              </a:ext>
            </a:extLst>
          </p:cNvPr>
          <p:cNvSpPr>
            <a:spLocks noGrp="1"/>
          </p:cNvSpPr>
          <p:nvPr>
            <p:ph type="title"/>
          </p:nvPr>
        </p:nvSpPr>
        <p:spPr/>
        <p:txBody>
          <a:bodyPr/>
          <a:lstStyle/>
          <a:p>
            <a:r>
              <a:rPr lang="de-DE" spc="-30" dirty="0"/>
              <a:t>Nachhaltiges Wirtschaften</a:t>
            </a:r>
            <a:br>
              <a:rPr lang="de-DE" dirty="0"/>
            </a:br>
            <a:endParaRPr lang="de-DE" dirty="0"/>
          </a:p>
        </p:txBody>
      </p:sp>
      <p:sp>
        <p:nvSpPr>
          <p:cNvPr id="4" name="Textplatzhalter 3">
            <a:extLst>
              <a:ext uri="{FF2B5EF4-FFF2-40B4-BE49-F238E27FC236}">
                <a16:creationId xmlns:a16="http://schemas.microsoft.com/office/drawing/2014/main" id="{6022474A-A1AA-4B37-938F-FC19F937416D}"/>
              </a:ext>
            </a:extLst>
          </p:cNvPr>
          <p:cNvSpPr>
            <a:spLocks noGrp="1"/>
          </p:cNvSpPr>
          <p:nvPr>
            <p:ph type="body" sz="quarter" idx="13"/>
          </p:nvPr>
        </p:nvSpPr>
        <p:spPr>
          <a:xfrm>
            <a:off x="371357" y="872232"/>
            <a:ext cx="8820993" cy="504540"/>
          </a:xfrm>
        </p:spPr>
        <p:txBody>
          <a:bodyPr/>
          <a:lstStyle/>
          <a:p>
            <a:r>
              <a:rPr lang="de-DE" dirty="0"/>
              <a:t>Kosten/Wareneinsatz</a:t>
            </a:r>
          </a:p>
        </p:txBody>
      </p:sp>
      <p:pic>
        <p:nvPicPr>
          <p:cNvPr id="3" name="Grafik 2">
            <a:extLst>
              <a:ext uri="{FF2B5EF4-FFF2-40B4-BE49-F238E27FC236}">
                <a16:creationId xmlns:a16="http://schemas.microsoft.com/office/drawing/2014/main" id="{188A1B5C-590A-448E-9D3F-1869DF2A555C}"/>
              </a:ext>
            </a:extLst>
          </p:cNvPr>
          <p:cNvPicPr>
            <a:picLocks noChangeAspect="1"/>
          </p:cNvPicPr>
          <p:nvPr/>
        </p:nvPicPr>
        <p:blipFill>
          <a:blip r:embed="rId3"/>
          <a:stretch>
            <a:fillRect/>
          </a:stretch>
        </p:blipFill>
        <p:spPr>
          <a:xfrm>
            <a:off x="2360512" y="1652042"/>
            <a:ext cx="7470976" cy="2664069"/>
          </a:xfrm>
          <a:prstGeom prst="rect">
            <a:avLst/>
          </a:prstGeom>
        </p:spPr>
      </p:pic>
      <p:pic>
        <p:nvPicPr>
          <p:cNvPr id="6" name="Grafik 5">
            <a:extLst>
              <a:ext uri="{FF2B5EF4-FFF2-40B4-BE49-F238E27FC236}">
                <a16:creationId xmlns:a16="http://schemas.microsoft.com/office/drawing/2014/main" id="{799EE609-F2BE-48A4-8157-B90C178FA97C}"/>
              </a:ext>
            </a:extLst>
          </p:cNvPr>
          <p:cNvPicPr>
            <a:picLocks noChangeAspect="1"/>
          </p:cNvPicPr>
          <p:nvPr/>
        </p:nvPicPr>
        <p:blipFill>
          <a:blip r:embed="rId4"/>
          <a:stretch>
            <a:fillRect/>
          </a:stretch>
        </p:blipFill>
        <p:spPr>
          <a:xfrm>
            <a:off x="1783712" y="4316111"/>
            <a:ext cx="8624576" cy="1722115"/>
          </a:xfrm>
          <a:prstGeom prst="rect">
            <a:avLst/>
          </a:prstGeom>
        </p:spPr>
      </p:pic>
      <p:sp>
        <p:nvSpPr>
          <p:cNvPr id="7" name="Rechteck 6">
            <a:extLst>
              <a:ext uri="{FF2B5EF4-FFF2-40B4-BE49-F238E27FC236}">
                <a16:creationId xmlns:a16="http://schemas.microsoft.com/office/drawing/2014/main" id="{FBCF7DAB-D4D3-488F-8E95-33E3AFEA5982}"/>
              </a:ext>
            </a:extLst>
          </p:cNvPr>
          <p:cNvSpPr/>
          <p:nvPr/>
        </p:nvSpPr>
        <p:spPr>
          <a:xfrm>
            <a:off x="10591526" y="6038226"/>
            <a:ext cx="1424628" cy="230832"/>
          </a:xfrm>
          <a:prstGeom prst="rect">
            <a:avLst/>
          </a:prstGeom>
        </p:spPr>
        <p:txBody>
          <a:bodyPr wrap="square">
            <a:spAutoFit/>
          </a:bodyPr>
          <a:lstStyle/>
          <a:p>
            <a:r>
              <a:rPr lang="de-DE" sz="900" dirty="0">
                <a:solidFill>
                  <a:schemeClr val="bg1">
                    <a:lumMod val="65000"/>
                  </a:schemeClr>
                </a:solidFill>
              </a:rPr>
              <a:t>BMEL &amp; BÖLN, o.J. </a:t>
            </a:r>
          </a:p>
        </p:txBody>
      </p:sp>
      <p:sp>
        <p:nvSpPr>
          <p:cNvPr id="10" name="Rechteck 9">
            <a:extLst>
              <a:ext uri="{FF2B5EF4-FFF2-40B4-BE49-F238E27FC236}">
                <a16:creationId xmlns:a16="http://schemas.microsoft.com/office/drawing/2014/main" id="{E7F20D0C-14AD-3241-5304-05499D5B376C}"/>
              </a:ext>
            </a:extLst>
          </p:cNvPr>
          <p:cNvSpPr/>
          <p:nvPr/>
        </p:nvSpPr>
        <p:spPr>
          <a:xfrm>
            <a:off x="6926680" y="1222140"/>
            <a:ext cx="2672526" cy="307777"/>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panose="020F0502020204030204" pitchFamily="34" charset="0"/>
                <a:cs typeface="Times New Roman" panose="02020603050405020304" pitchFamily="18" charset="0"/>
              </a:rPr>
              <a:t>Bild ist nicht unter freier Lizenz.</a:t>
            </a:r>
            <a:endParaRPr lang="de-DE" sz="1400" dirty="0">
              <a:solidFill>
                <a:srgbClr val="FF0000"/>
              </a:solidFill>
            </a:endParaRPr>
          </a:p>
        </p:txBody>
      </p:sp>
    </p:spTree>
    <p:extLst>
      <p:ext uri="{BB962C8B-B14F-4D97-AF65-F5344CB8AC3E}">
        <p14:creationId xmlns:p14="http://schemas.microsoft.com/office/powerpoint/2010/main" val="2783255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BE1149-C425-C537-2F2F-AFA96D1E979F}"/>
              </a:ext>
            </a:extLst>
          </p:cNvPr>
          <p:cNvSpPr txBox="1">
            <a:spLocks/>
          </p:cNvSpPr>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spcAft>
                <a:spcPts val="600"/>
              </a:spcAft>
            </a:pPr>
            <a:r>
              <a:rPr lang="de-DE" spc="-24" dirty="0">
                <a:latin typeface="Arial" panose="020B0604020202020204" pitchFamily="34" charset="0"/>
                <a:cs typeface="Arial" panose="020B0604020202020204" pitchFamily="34" charset="0"/>
              </a:rPr>
              <a:t>Änderungshistorie</a:t>
            </a:r>
            <a:endParaRPr lang="de-DE" b="1" kern="12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B5130865-CC90-3967-1EA0-E8E3AB841D4B}"/>
              </a:ext>
            </a:extLst>
          </p:cNvPr>
          <p:cNvSpPr txBox="1">
            <a:spLocks/>
          </p:cNvSpPr>
          <p:nvPr/>
        </p:nvSpPr>
        <p:spPr>
          <a:xfrm>
            <a:off x="371481" y="1785938"/>
            <a:ext cx="8824913"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00"/>
              </a:spcBef>
              <a:buNone/>
            </a:pPr>
            <a:endParaRPr lang="de-DE" sz="2000" dirty="0">
              <a:latin typeface="Arial" panose="020B0604020202020204" pitchFamily="34" charset="0"/>
              <a:cs typeface="Arial" panose="020B0604020202020204" pitchFamily="34" charset="0"/>
            </a:endParaRPr>
          </a:p>
        </p:txBody>
      </p:sp>
      <p:graphicFrame>
        <p:nvGraphicFramePr>
          <p:cNvPr id="8" name="Tabelle 7">
            <a:extLst>
              <a:ext uri="{FF2B5EF4-FFF2-40B4-BE49-F238E27FC236}">
                <a16:creationId xmlns:a16="http://schemas.microsoft.com/office/drawing/2014/main" id="{F190E8F0-97D6-4CFD-9BAC-36F284FF95F0}"/>
              </a:ext>
            </a:extLst>
          </p:cNvPr>
          <p:cNvGraphicFramePr>
            <a:graphicFrameLocks noGrp="1"/>
          </p:cNvGraphicFramePr>
          <p:nvPr>
            <p:extLst/>
          </p:nvPr>
        </p:nvGraphicFramePr>
        <p:xfrm>
          <a:off x="371357" y="1277472"/>
          <a:ext cx="10837113" cy="4961965"/>
        </p:xfrm>
        <a:graphic>
          <a:graphicData uri="http://schemas.openxmlformats.org/drawingml/2006/table">
            <a:tbl>
              <a:tblPr firstRow="1" bandRow="1"/>
              <a:tblGrid>
                <a:gridCol w="991813">
                  <a:extLst>
                    <a:ext uri="{9D8B030D-6E8A-4147-A177-3AD203B41FA5}">
                      <a16:colId xmlns:a16="http://schemas.microsoft.com/office/drawing/2014/main" val="1205430349"/>
                    </a:ext>
                  </a:extLst>
                </a:gridCol>
                <a:gridCol w="1359486">
                  <a:extLst>
                    <a:ext uri="{9D8B030D-6E8A-4147-A177-3AD203B41FA5}">
                      <a16:colId xmlns:a16="http://schemas.microsoft.com/office/drawing/2014/main" val="1829774173"/>
                    </a:ext>
                  </a:extLst>
                </a:gridCol>
                <a:gridCol w="8485814">
                  <a:extLst>
                    <a:ext uri="{9D8B030D-6E8A-4147-A177-3AD203B41FA5}">
                      <a16:colId xmlns:a16="http://schemas.microsoft.com/office/drawing/2014/main" val="2381613484"/>
                    </a:ext>
                  </a:extLst>
                </a:gridCol>
              </a:tblGrid>
              <a:tr h="354625">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Version</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Datum</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Änderungen</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91429997"/>
                  </a:ext>
                </a:extLst>
              </a:tr>
              <a:tr h="767890">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421974"/>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437787"/>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804503"/>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7625673"/>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444514"/>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028595"/>
                  </a:ext>
                </a:extLst>
              </a:tr>
            </a:tbl>
          </a:graphicData>
        </a:graphic>
      </p:graphicFrame>
    </p:spTree>
    <p:extLst>
      <p:ext uri="{BB962C8B-B14F-4D97-AF65-F5344CB8AC3E}">
        <p14:creationId xmlns:p14="http://schemas.microsoft.com/office/powerpoint/2010/main" val="684277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1DA8C-DEDD-4BC1-9521-06AD22ADFC2B}"/>
              </a:ext>
            </a:extLst>
          </p:cNvPr>
          <p:cNvSpPr>
            <a:spLocks noGrp="1"/>
          </p:cNvSpPr>
          <p:nvPr>
            <p:ph type="title"/>
          </p:nvPr>
        </p:nvSpPr>
        <p:spPr/>
        <p:txBody>
          <a:bodyPr/>
          <a:lstStyle/>
          <a:p>
            <a:r>
              <a:rPr lang="de-DE" spc="-30" dirty="0"/>
              <a:t>Nachhaltiges Wirtschaften</a:t>
            </a:r>
            <a:br>
              <a:rPr lang="de-DE" dirty="0"/>
            </a:br>
            <a:endParaRPr lang="de-DE" dirty="0"/>
          </a:p>
        </p:txBody>
      </p:sp>
      <p:sp>
        <p:nvSpPr>
          <p:cNvPr id="4" name="Textplatzhalter 3">
            <a:extLst>
              <a:ext uri="{FF2B5EF4-FFF2-40B4-BE49-F238E27FC236}">
                <a16:creationId xmlns:a16="http://schemas.microsoft.com/office/drawing/2014/main" id="{6022474A-A1AA-4B37-938F-FC19F937416D}"/>
              </a:ext>
            </a:extLst>
          </p:cNvPr>
          <p:cNvSpPr>
            <a:spLocks noGrp="1"/>
          </p:cNvSpPr>
          <p:nvPr>
            <p:ph type="body" sz="quarter" idx="13"/>
          </p:nvPr>
        </p:nvSpPr>
        <p:spPr/>
        <p:txBody>
          <a:bodyPr/>
          <a:lstStyle/>
          <a:p>
            <a:r>
              <a:rPr lang="de-DE"/>
              <a:t>Kosten/Wareneinsatz</a:t>
            </a:r>
          </a:p>
        </p:txBody>
      </p:sp>
      <p:sp>
        <p:nvSpPr>
          <p:cNvPr id="8" name="Google Shape;576;g1dca1ca2c72_0_83">
            <a:extLst>
              <a:ext uri="{FF2B5EF4-FFF2-40B4-BE49-F238E27FC236}">
                <a16:creationId xmlns:a16="http://schemas.microsoft.com/office/drawing/2014/main" id="{0B221E30-0A8D-4500-965E-6B78713E68D2}"/>
              </a:ext>
            </a:extLst>
          </p:cNvPr>
          <p:cNvSpPr txBox="1">
            <a:spLocks/>
          </p:cNvSpPr>
          <p:nvPr/>
        </p:nvSpPr>
        <p:spPr bwMode="auto">
          <a:xfrm>
            <a:off x="621556" y="1695365"/>
            <a:ext cx="11097201" cy="4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0" tIns="0" rIns="0" bIns="0" numCol="1" anchor="t" anchorCtr="0" compatLnSpc="1">
            <a:prstTxWarp prst="textNoShape">
              <a:avLst/>
            </a:prstTxWarp>
            <a:no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lnSpc>
                <a:spcPct val="200000"/>
              </a:lnSpc>
              <a:spcBef>
                <a:spcPts val="1000"/>
              </a:spcBef>
              <a:spcAft>
                <a:spcPts val="0"/>
              </a:spcAft>
              <a:buSzPts val="1440"/>
              <a:buFont typeface="Arial" charset="0"/>
              <a:buNone/>
            </a:pPr>
            <a:r>
              <a:rPr lang="de-DE" sz="2100" b="1" dirty="0">
                <a:solidFill>
                  <a:srgbClr val="F07F3C"/>
                </a:solidFill>
              </a:rPr>
              <a:t>Ökologisch erzeugte Lebensmittel / artgerechte Tierhaltung / Faire Produkte</a:t>
            </a:r>
            <a:endParaRPr lang="de-DE" dirty="0"/>
          </a:p>
          <a:p>
            <a:pPr marL="457200" indent="0">
              <a:lnSpc>
                <a:spcPct val="200000"/>
              </a:lnSpc>
              <a:spcBef>
                <a:spcPts val="1000"/>
              </a:spcBef>
              <a:spcAft>
                <a:spcPts val="0"/>
              </a:spcAft>
              <a:buSzPts val="1440"/>
              <a:buFont typeface="Arial" charset="0"/>
              <a:buNone/>
            </a:pPr>
            <a:endParaRPr lang="de-DE" dirty="0"/>
          </a:p>
        </p:txBody>
      </p:sp>
      <p:pic>
        <p:nvPicPr>
          <p:cNvPr id="9" name="Google Shape;578;g1dca1ca2c72_0_83">
            <a:extLst>
              <a:ext uri="{FF2B5EF4-FFF2-40B4-BE49-F238E27FC236}">
                <a16:creationId xmlns:a16="http://schemas.microsoft.com/office/drawing/2014/main" id="{5E76D1B4-4469-4634-BB30-32B58AD23B46}"/>
              </a:ext>
            </a:extLst>
          </p:cNvPr>
          <p:cNvPicPr preferRelativeResize="0"/>
          <p:nvPr/>
        </p:nvPicPr>
        <p:blipFill rotWithShape="1">
          <a:blip r:embed="rId3">
            <a:alphaModFix/>
          </a:blip>
          <a:srcRect/>
          <a:stretch/>
        </p:blipFill>
        <p:spPr>
          <a:xfrm>
            <a:off x="374632" y="1607427"/>
            <a:ext cx="476700" cy="476700"/>
          </a:xfrm>
          <a:prstGeom prst="rect">
            <a:avLst/>
          </a:prstGeom>
          <a:noFill/>
          <a:ln>
            <a:noFill/>
          </a:ln>
        </p:spPr>
      </p:pic>
      <p:sp>
        <p:nvSpPr>
          <p:cNvPr id="10" name="Google Shape;580;g1dca1ca2c72_0_83">
            <a:extLst>
              <a:ext uri="{FF2B5EF4-FFF2-40B4-BE49-F238E27FC236}">
                <a16:creationId xmlns:a16="http://schemas.microsoft.com/office/drawing/2014/main" id="{6D6DA17C-40A5-468F-B577-7974F5AD32C4}"/>
              </a:ext>
            </a:extLst>
          </p:cNvPr>
          <p:cNvSpPr/>
          <p:nvPr/>
        </p:nvSpPr>
        <p:spPr>
          <a:xfrm>
            <a:off x="371357" y="2595340"/>
            <a:ext cx="8754000" cy="687600"/>
          </a:xfrm>
          <a:prstGeom prst="rect">
            <a:avLst/>
          </a:prstGeom>
          <a:solidFill>
            <a:schemeClr val="bg1">
              <a:lumMod val="95000"/>
            </a:schemeClr>
          </a:solidFill>
          <a:ln w="28575"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de-DE" sz="1800" b="1"/>
              <a:t>Trockensortiment: </a:t>
            </a:r>
            <a:r>
              <a:rPr lang="de-DE" sz="1800"/>
              <a:t>Preisunterschiede weniger relevant, minimaler Verderb</a:t>
            </a:r>
            <a:endParaRPr sz="1800"/>
          </a:p>
        </p:txBody>
      </p:sp>
      <p:sp>
        <p:nvSpPr>
          <p:cNvPr id="11" name="Google Shape;581;g1dca1ca2c72_0_83">
            <a:extLst>
              <a:ext uri="{FF2B5EF4-FFF2-40B4-BE49-F238E27FC236}">
                <a16:creationId xmlns:a16="http://schemas.microsoft.com/office/drawing/2014/main" id="{A5113365-17D7-4516-80D6-2E9ED66775E7}"/>
              </a:ext>
            </a:extLst>
          </p:cNvPr>
          <p:cNvSpPr/>
          <p:nvPr/>
        </p:nvSpPr>
        <p:spPr>
          <a:xfrm>
            <a:off x="371357" y="3408507"/>
            <a:ext cx="8754000" cy="687600"/>
          </a:xfrm>
          <a:prstGeom prst="rect">
            <a:avLst/>
          </a:prstGeom>
          <a:solidFill>
            <a:schemeClr val="bg1">
              <a:lumMod val="95000"/>
            </a:schemeClr>
          </a:solidFill>
          <a:ln w="28575"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de-DE" sz="1800" b="1"/>
              <a:t>Gewürze / Öle: </a:t>
            </a:r>
            <a:r>
              <a:rPr lang="de-DE" sz="1800">
                <a:solidFill>
                  <a:schemeClr val="dk1"/>
                </a:solidFill>
              </a:rPr>
              <a:t>Preisunterschiede höher, geringere Einsatzmengen</a:t>
            </a:r>
            <a:endParaRPr/>
          </a:p>
        </p:txBody>
      </p:sp>
      <p:sp>
        <p:nvSpPr>
          <p:cNvPr id="12" name="Google Shape;582;g1dca1ca2c72_0_83">
            <a:extLst>
              <a:ext uri="{FF2B5EF4-FFF2-40B4-BE49-F238E27FC236}">
                <a16:creationId xmlns:a16="http://schemas.microsoft.com/office/drawing/2014/main" id="{561284BE-41BA-49B7-ABC9-8B8AC3AF877A}"/>
              </a:ext>
            </a:extLst>
          </p:cNvPr>
          <p:cNvSpPr/>
          <p:nvPr/>
        </p:nvSpPr>
        <p:spPr>
          <a:xfrm>
            <a:off x="371357" y="4259194"/>
            <a:ext cx="8754000" cy="687600"/>
          </a:xfrm>
          <a:prstGeom prst="rect">
            <a:avLst/>
          </a:prstGeom>
          <a:solidFill>
            <a:schemeClr val="bg1">
              <a:lumMod val="95000"/>
            </a:schemeClr>
          </a:solidFill>
          <a:ln w="28575"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de-DE" sz="1800" b="1"/>
              <a:t>Obst und Gemüse: </a:t>
            </a:r>
            <a:r>
              <a:rPr lang="de-DE" sz="1800">
                <a:solidFill>
                  <a:schemeClr val="dk1"/>
                </a:solidFill>
              </a:rPr>
              <a:t>Wenn Einkauf regional/saisonal Preisvorteil möglich</a:t>
            </a:r>
            <a:endParaRPr/>
          </a:p>
        </p:txBody>
      </p:sp>
      <p:sp>
        <p:nvSpPr>
          <p:cNvPr id="13" name="Google Shape;583;g1dca1ca2c72_0_83">
            <a:extLst>
              <a:ext uri="{FF2B5EF4-FFF2-40B4-BE49-F238E27FC236}">
                <a16:creationId xmlns:a16="http://schemas.microsoft.com/office/drawing/2014/main" id="{3A7277A6-6B53-4C13-AF9C-5E9C1A83F9E5}"/>
              </a:ext>
            </a:extLst>
          </p:cNvPr>
          <p:cNvSpPr/>
          <p:nvPr/>
        </p:nvSpPr>
        <p:spPr>
          <a:xfrm>
            <a:off x="371357" y="5072361"/>
            <a:ext cx="8754000" cy="687600"/>
          </a:xfrm>
          <a:prstGeom prst="rect">
            <a:avLst/>
          </a:prstGeom>
          <a:solidFill>
            <a:schemeClr val="bg1">
              <a:lumMod val="95000"/>
            </a:schemeClr>
          </a:solidFill>
          <a:ln w="28575"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de-DE" sz="1800" b="1"/>
              <a:t>Tierische Produkte: </a:t>
            </a:r>
            <a:r>
              <a:rPr lang="de-DE" sz="1800">
                <a:solidFill>
                  <a:schemeClr val="dk1"/>
                </a:solidFill>
              </a:rPr>
              <a:t>Hohe Preisunterschiede, gute Planung notwendig</a:t>
            </a:r>
            <a:endParaRPr/>
          </a:p>
        </p:txBody>
      </p:sp>
      <p:sp>
        <p:nvSpPr>
          <p:cNvPr id="14" name="Google Shape;584;g1dca1ca2c72_0_83">
            <a:extLst>
              <a:ext uri="{FF2B5EF4-FFF2-40B4-BE49-F238E27FC236}">
                <a16:creationId xmlns:a16="http://schemas.microsoft.com/office/drawing/2014/main" id="{DC4EDE44-4D6C-4887-9D28-94D093C6485F}"/>
              </a:ext>
            </a:extLst>
          </p:cNvPr>
          <p:cNvSpPr/>
          <p:nvPr/>
        </p:nvSpPr>
        <p:spPr>
          <a:xfrm>
            <a:off x="9582007" y="3331540"/>
            <a:ext cx="2353200" cy="2751300"/>
          </a:xfrm>
          <a:prstGeom prst="wedgeRectCallout">
            <a:avLst>
              <a:gd name="adj1" fmla="val -69023"/>
              <a:gd name="adj2" fmla="val 26650"/>
            </a:avLst>
          </a:prstGeom>
          <a:solidFill>
            <a:schemeClr val="bg1">
              <a:lumMod val="95000"/>
            </a:schemeClr>
          </a:solidFill>
          <a:ln w="28575"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b="1"/>
          </a:p>
          <a:p>
            <a:pPr marL="0" lvl="0" indent="0" algn="ctr" rtl="0">
              <a:spcBef>
                <a:spcPts val="0"/>
              </a:spcBef>
              <a:spcAft>
                <a:spcPts val="0"/>
              </a:spcAft>
              <a:buNone/>
            </a:pPr>
            <a:r>
              <a:rPr lang="de-DE" sz="1500" b="1"/>
              <a:t>Größter Preistreiber wenn man Produkte wie gewohnt einsetzt</a:t>
            </a:r>
            <a:endParaRPr sz="1500" b="1"/>
          </a:p>
          <a:p>
            <a:pPr marL="0" lvl="0" indent="0" algn="ctr" rtl="0">
              <a:spcBef>
                <a:spcPts val="0"/>
              </a:spcBef>
              <a:spcAft>
                <a:spcPts val="0"/>
              </a:spcAft>
              <a:buNone/>
            </a:pPr>
            <a:endParaRPr sz="1500" b="1"/>
          </a:p>
          <a:p>
            <a:pPr marL="0" lvl="0" indent="0" algn="ctr" rtl="0">
              <a:spcBef>
                <a:spcPts val="0"/>
              </a:spcBef>
              <a:spcAft>
                <a:spcPts val="0"/>
              </a:spcAft>
              <a:buNone/>
            </a:pPr>
            <a:r>
              <a:rPr lang="de-DE" sz="1500" b="1"/>
              <a:t>“Weniger aber besser”</a:t>
            </a:r>
            <a:endParaRPr sz="1500" b="1"/>
          </a:p>
          <a:p>
            <a:pPr marL="0" lvl="0" indent="0" algn="ctr" rtl="0">
              <a:spcBef>
                <a:spcPts val="0"/>
              </a:spcBef>
              <a:spcAft>
                <a:spcPts val="0"/>
              </a:spcAft>
              <a:buNone/>
            </a:pPr>
            <a:endParaRPr sz="1500" b="1"/>
          </a:p>
          <a:p>
            <a:pPr marL="0" lvl="0" indent="0" algn="ctr" rtl="0">
              <a:spcBef>
                <a:spcPts val="0"/>
              </a:spcBef>
              <a:spcAft>
                <a:spcPts val="0"/>
              </a:spcAft>
              <a:buNone/>
            </a:pPr>
            <a:r>
              <a:rPr lang="de-DE" sz="1500" b="1"/>
              <a:t>“</a:t>
            </a:r>
            <a:r>
              <a:rPr lang="de-DE" sz="1500" b="1" err="1"/>
              <a:t>From</a:t>
            </a:r>
            <a:r>
              <a:rPr lang="de-DE" sz="1500" b="1"/>
              <a:t> </a:t>
            </a:r>
            <a:r>
              <a:rPr lang="de-DE" sz="1500" b="1" err="1"/>
              <a:t>Nose</a:t>
            </a:r>
            <a:r>
              <a:rPr lang="de-DE" sz="1500" b="1"/>
              <a:t> </a:t>
            </a:r>
            <a:r>
              <a:rPr lang="de-DE" sz="1500" b="1" err="1"/>
              <a:t>to</a:t>
            </a:r>
            <a:r>
              <a:rPr lang="de-DE" sz="1500" b="1"/>
              <a:t> </a:t>
            </a:r>
            <a:r>
              <a:rPr lang="de-DE" sz="1500" b="1" err="1"/>
              <a:t>Tail</a:t>
            </a:r>
            <a:r>
              <a:rPr lang="de-DE" sz="1500" b="1"/>
              <a:t>”</a:t>
            </a:r>
            <a:endParaRPr sz="1500" b="1"/>
          </a:p>
          <a:p>
            <a:pPr marL="0" lvl="0" indent="0" algn="ctr" rtl="0">
              <a:spcBef>
                <a:spcPts val="0"/>
              </a:spcBef>
              <a:spcAft>
                <a:spcPts val="0"/>
              </a:spcAft>
              <a:buNone/>
            </a:pPr>
            <a:endParaRPr sz="1500" b="1"/>
          </a:p>
          <a:p>
            <a:pPr marL="0" lvl="0" indent="0" algn="ctr" rtl="0">
              <a:spcBef>
                <a:spcPts val="0"/>
              </a:spcBef>
              <a:spcAft>
                <a:spcPts val="0"/>
              </a:spcAft>
              <a:buNone/>
            </a:pPr>
            <a:r>
              <a:rPr lang="de-DE" sz="1500" b="1"/>
              <a:t>Neue Rezepturen notwendig</a:t>
            </a:r>
            <a:endParaRPr sz="1500" b="1"/>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 name="Rechteck 14">
            <a:extLst>
              <a:ext uri="{FF2B5EF4-FFF2-40B4-BE49-F238E27FC236}">
                <a16:creationId xmlns:a16="http://schemas.microsoft.com/office/drawing/2014/main" id="{75C6CB01-03AF-4DD3-9AE2-9D6FE98AB90D}"/>
              </a:ext>
            </a:extLst>
          </p:cNvPr>
          <p:cNvSpPr/>
          <p:nvPr/>
        </p:nvSpPr>
        <p:spPr>
          <a:xfrm>
            <a:off x="319003" y="6055859"/>
            <a:ext cx="2416046" cy="230832"/>
          </a:xfrm>
          <a:prstGeom prst="rect">
            <a:avLst/>
          </a:prstGeom>
        </p:spPr>
        <p:txBody>
          <a:bodyPr wrap="none">
            <a:spAutoFit/>
          </a:bodyPr>
          <a:lstStyle/>
          <a:p>
            <a:r>
              <a:rPr lang="de-DE" sz="900" dirty="0">
                <a:solidFill>
                  <a:schemeClr val="bg1">
                    <a:lumMod val="65000"/>
                  </a:schemeClr>
                </a:solidFill>
              </a:rPr>
              <a:t>Verband Deutscher Naturparke et al., 2023</a:t>
            </a:r>
          </a:p>
        </p:txBody>
      </p:sp>
    </p:spTree>
    <p:extLst>
      <p:ext uri="{BB962C8B-B14F-4D97-AF65-F5344CB8AC3E}">
        <p14:creationId xmlns:p14="http://schemas.microsoft.com/office/powerpoint/2010/main" val="1384827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e 8">
            <a:extLst>
              <a:ext uri="{FF2B5EF4-FFF2-40B4-BE49-F238E27FC236}">
                <a16:creationId xmlns:a16="http://schemas.microsoft.com/office/drawing/2014/main" id="{6602CD35-659D-42D2-A90A-A35BA581C588}"/>
              </a:ext>
            </a:extLst>
          </p:cNvPr>
          <p:cNvGraphicFramePr>
            <a:graphicFrameLocks noGrp="1"/>
          </p:cNvGraphicFramePr>
          <p:nvPr>
            <p:extLst/>
          </p:nvPr>
        </p:nvGraphicFramePr>
        <p:xfrm>
          <a:off x="371357" y="1410500"/>
          <a:ext cx="9456705" cy="5229894"/>
        </p:xfrm>
        <a:graphic>
          <a:graphicData uri="http://schemas.openxmlformats.org/drawingml/2006/table">
            <a:tbl>
              <a:tblPr/>
              <a:tblGrid>
                <a:gridCol w="1911460">
                  <a:extLst>
                    <a:ext uri="{9D8B030D-6E8A-4147-A177-3AD203B41FA5}">
                      <a16:colId xmlns:a16="http://schemas.microsoft.com/office/drawing/2014/main" val="20000"/>
                    </a:ext>
                  </a:extLst>
                </a:gridCol>
                <a:gridCol w="1509047">
                  <a:extLst>
                    <a:ext uri="{9D8B030D-6E8A-4147-A177-3AD203B41FA5}">
                      <a16:colId xmlns:a16="http://schemas.microsoft.com/office/drawing/2014/main" val="20001"/>
                    </a:ext>
                  </a:extLst>
                </a:gridCol>
                <a:gridCol w="1006033">
                  <a:extLst>
                    <a:ext uri="{9D8B030D-6E8A-4147-A177-3AD203B41FA5}">
                      <a16:colId xmlns:a16="http://schemas.microsoft.com/office/drawing/2014/main" val="20002"/>
                    </a:ext>
                  </a:extLst>
                </a:gridCol>
                <a:gridCol w="1006033">
                  <a:extLst>
                    <a:ext uri="{9D8B030D-6E8A-4147-A177-3AD203B41FA5}">
                      <a16:colId xmlns:a16="http://schemas.microsoft.com/office/drawing/2014/main" val="20003"/>
                    </a:ext>
                  </a:extLst>
                </a:gridCol>
                <a:gridCol w="1006033">
                  <a:extLst>
                    <a:ext uri="{9D8B030D-6E8A-4147-A177-3AD203B41FA5}">
                      <a16:colId xmlns:a16="http://schemas.microsoft.com/office/drawing/2014/main" val="20004"/>
                    </a:ext>
                  </a:extLst>
                </a:gridCol>
                <a:gridCol w="1006033">
                  <a:extLst>
                    <a:ext uri="{9D8B030D-6E8A-4147-A177-3AD203B41FA5}">
                      <a16:colId xmlns:a16="http://schemas.microsoft.com/office/drawing/2014/main" val="20005"/>
                    </a:ext>
                  </a:extLst>
                </a:gridCol>
                <a:gridCol w="1006033">
                  <a:extLst>
                    <a:ext uri="{9D8B030D-6E8A-4147-A177-3AD203B41FA5}">
                      <a16:colId xmlns:a16="http://schemas.microsoft.com/office/drawing/2014/main" val="20006"/>
                    </a:ext>
                  </a:extLst>
                </a:gridCol>
                <a:gridCol w="1006033">
                  <a:extLst>
                    <a:ext uri="{9D8B030D-6E8A-4147-A177-3AD203B41FA5}">
                      <a16:colId xmlns:a16="http://schemas.microsoft.com/office/drawing/2014/main" val="20007"/>
                    </a:ext>
                  </a:extLst>
                </a:gridCol>
              </a:tblGrid>
              <a:tr h="770741">
                <a:tc>
                  <a:txBody>
                    <a:bodyPr/>
                    <a:lstStyle/>
                    <a:p>
                      <a:pPr algn="l" fontAlgn="b"/>
                      <a:r>
                        <a:rPr lang="de-DE" sz="1300" b="0" i="0" u="none" strike="noStrike" dirty="0">
                          <a:solidFill>
                            <a:srgbClr val="000000"/>
                          </a:solidFill>
                          <a:effectLst/>
                          <a:latin typeface="Calibri" panose="020F0502020204030204" pitchFamily="34" charset="0"/>
                        </a:rPr>
                        <a:t> </a:t>
                      </a:r>
                    </a:p>
                  </a:txBody>
                  <a:tcPr marL="7993" marR="7993" marT="799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l" fontAlgn="t"/>
                      <a:r>
                        <a:rPr lang="de-DE" sz="1300" b="1" i="0" u="none" strike="noStrike">
                          <a:solidFill>
                            <a:srgbClr val="FFFFFF"/>
                          </a:solidFill>
                          <a:effectLst/>
                          <a:latin typeface="Calibri" panose="020F0502020204030204" pitchFamily="34" charset="0"/>
                        </a:rPr>
                        <a:t>Menge</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fontAlgn="t"/>
                      <a:r>
                        <a:rPr lang="de-DE" sz="1300" b="1" i="0" u="none" strike="noStrike">
                          <a:solidFill>
                            <a:srgbClr val="FFFFFF"/>
                          </a:solidFill>
                          <a:effectLst/>
                          <a:latin typeface="Calibri" panose="020F0502020204030204" pitchFamily="34" charset="0"/>
                        </a:rPr>
                        <a:t>Kosten für konventionelle Zutaten</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de-DE"/>
                    </a:p>
                  </a:txBody>
                  <a:tcPr/>
                </a:tc>
                <a:tc gridSpan="2">
                  <a:txBody>
                    <a:bodyPr/>
                    <a:lstStyle/>
                    <a:p>
                      <a:pPr algn="ctr" fontAlgn="t"/>
                      <a:r>
                        <a:rPr lang="de-DE" sz="1300" b="1" i="0" u="none" strike="noStrike">
                          <a:solidFill>
                            <a:srgbClr val="FFFFFF"/>
                          </a:solidFill>
                          <a:effectLst/>
                          <a:latin typeface="Calibri" panose="020F0502020204030204" pitchFamily="34" charset="0"/>
                        </a:rPr>
                        <a:t>Kosten für Bio-Zutaten</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de-DE"/>
                    </a:p>
                  </a:txBody>
                  <a:tcPr/>
                </a:tc>
                <a:tc gridSpan="2">
                  <a:txBody>
                    <a:bodyPr/>
                    <a:lstStyle/>
                    <a:p>
                      <a:pPr algn="ctr" fontAlgn="t"/>
                      <a:r>
                        <a:rPr lang="de-DE" sz="1300" b="1" i="0" u="none" strike="noStrike" dirty="0">
                          <a:solidFill>
                            <a:srgbClr val="FFFFFF"/>
                          </a:solidFill>
                          <a:effectLst/>
                          <a:latin typeface="Calibri" panose="020F0502020204030204" pitchFamily="34" charset="0"/>
                        </a:rPr>
                        <a:t>Kosten bei </a:t>
                      </a:r>
                      <a:r>
                        <a:rPr lang="de-DE" sz="1700" b="1" i="0" u="none" strike="noStrike" dirty="0">
                          <a:solidFill>
                            <a:srgbClr val="FFFFFF"/>
                          </a:solidFill>
                          <a:effectLst/>
                          <a:latin typeface="Calibri" panose="020F0502020204030204" pitchFamily="34" charset="0"/>
                        </a:rPr>
                        <a:t>25%</a:t>
                      </a:r>
                      <a:r>
                        <a:rPr lang="de-DE" sz="1300" b="1" i="0" u="none" strike="noStrike" dirty="0">
                          <a:solidFill>
                            <a:srgbClr val="FFFFFF"/>
                          </a:solidFill>
                          <a:effectLst/>
                          <a:latin typeface="Calibri" panose="020F0502020204030204" pitchFamily="34" charset="0"/>
                        </a:rPr>
                        <a:t> Bio-</a:t>
                      </a:r>
                      <a:br>
                        <a:rPr lang="de-DE" sz="1300" b="1" i="0" u="none" strike="noStrike" dirty="0">
                          <a:solidFill>
                            <a:srgbClr val="FFFFFF"/>
                          </a:solidFill>
                          <a:effectLst/>
                          <a:latin typeface="Calibri" panose="020F0502020204030204" pitchFamily="34" charset="0"/>
                        </a:rPr>
                      </a:br>
                      <a:r>
                        <a:rPr lang="de-DE" sz="1300" b="1" i="0" u="none" strike="noStrike" dirty="0">
                          <a:solidFill>
                            <a:srgbClr val="FFFFFF"/>
                          </a:solidFill>
                          <a:effectLst/>
                          <a:latin typeface="Calibri" panose="020F0502020204030204" pitchFamily="34" charset="0"/>
                        </a:rPr>
                        <a:t>Zutaten</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de-DE"/>
                    </a:p>
                  </a:txBody>
                  <a:tcPr/>
                </a:tc>
                <a:extLst>
                  <a:ext uri="{0D108BD9-81ED-4DB2-BD59-A6C34878D82A}">
                    <a16:rowId xmlns:a16="http://schemas.microsoft.com/office/drawing/2014/main" val="10000"/>
                  </a:ext>
                </a:extLst>
              </a:tr>
              <a:tr h="557395">
                <a:tc>
                  <a:txBody>
                    <a:bodyPr/>
                    <a:lstStyle/>
                    <a:p>
                      <a:pPr algn="l" fontAlgn="b"/>
                      <a:r>
                        <a:rPr lang="de-DE" sz="1300" b="0" i="0" u="none" strike="noStrike">
                          <a:solidFill>
                            <a:srgbClr val="000000"/>
                          </a:solidFill>
                          <a:effectLst/>
                          <a:latin typeface="Calibri" panose="020F0502020204030204" pitchFamily="34" charset="0"/>
                        </a:rPr>
                        <a:t> </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1" i="0" u="none" strike="noStrike">
                          <a:solidFill>
                            <a:srgbClr val="000000"/>
                          </a:solidFill>
                          <a:effectLst/>
                          <a:latin typeface="Calibri" panose="020F0502020204030204" pitchFamily="34" charset="0"/>
                        </a:rPr>
                        <a:t>Kg für 100 </a:t>
                      </a:r>
                      <a:br>
                        <a:rPr lang="de-DE" sz="1300" b="1" i="0" u="none" strike="noStrike">
                          <a:solidFill>
                            <a:srgbClr val="000000"/>
                          </a:solidFill>
                          <a:effectLst/>
                          <a:latin typeface="Calibri" panose="020F0502020204030204" pitchFamily="34" charset="0"/>
                        </a:rPr>
                      </a:br>
                      <a:r>
                        <a:rPr lang="de-DE" sz="1300" b="1" i="0" u="none" strike="noStrike">
                          <a:solidFill>
                            <a:srgbClr val="000000"/>
                          </a:solidFill>
                          <a:effectLst/>
                          <a:latin typeface="Calibri" panose="020F0502020204030204" pitchFamily="34" charset="0"/>
                        </a:rPr>
                        <a:t>Portionen</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de-DE" sz="1300" b="1" i="0" u="none" strike="noStrike">
                          <a:solidFill>
                            <a:srgbClr val="000000"/>
                          </a:solidFill>
                          <a:effectLst/>
                          <a:latin typeface="Calibri" panose="020F0502020204030204" pitchFamily="34" charset="0"/>
                        </a:rPr>
                        <a:t>Pro Kg</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de-DE" sz="1300" b="1" i="0" u="none" strike="noStrike">
                          <a:solidFill>
                            <a:srgbClr val="000000"/>
                          </a:solidFill>
                          <a:effectLst/>
                          <a:latin typeface="Calibri" panose="020F0502020204030204" pitchFamily="34" charset="0"/>
                        </a:rPr>
                        <a:t>Gesamt</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de-DE" sz="1300" b="1" i="0" u="none" strike="noStrike">
                          <a:solidFill>
                            <a:srgbClr val="000000"/>
                          </a:solidFill>
                          <a:effectLst/>
                          <a:latin typeface="Calibri" panose="020F0502020204030204" pitchFamily="34" charset="0"/>
                        </a:rPr>
                        <a:t>Pro Kg</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de-DE" sz="1300" b="1" i="0" u="none" strike="noStrike">
                          <a:solidFill>
                            <a:srgbClr val="000000"/>
                          </a:solidFill>
                          <a:effectLst/>
                          <a:latin typeface="Calibri" panose="020F0502020204030204" pitchFamily="34" charset="0"/>
                        </a:rPr>
                        <a:t>Gesamt</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de-DE" sz="1300" b="1" i="0" u="none" strike="noStrike">
                          <a:solidFill>
                            <a:srgbClr val="000000"/>
                          </a:solidFill>
                          <a:effectLst/>
                          <a:latin typeface="Calibri" panose="020F0502020204030204" pitchFamily="34" charset="0"/>
                        </a:rPr>
                        <a:t>Pro Kg</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de-DE" sz="1300" b="1" i="0" u="none" strike="noStrike" dirty="0">
                          <a:solidFill>
                            <a:srgbClr val="000000"/>
                          </a:solidFill>
                          <a:effectLst/>
                          <a:latin typeface="Calibri" panose="020F0502020204030204" pitchFamily="34" charset="0"/>
                        </a:rPr>
                        <a:t>Gesamt</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8697">
                <a:tc>
                  <a:txBody>
                    <a:bodyPr/>
                    <a:lstStyle/>
                    <a:p>
                      <a:pPr algn="l" fontAlgn="b"/>
                      <a:r>
                        <a:rPr lang="de-DE" sz="1300" b="0" i="0" u="none" strike="noStrike">
                          <a:solidFill>
                            <a:srgbClr val="000000"/>
                          </a:solidFill>
                          <a:effectLst/>
                          <a:latin typeface="Calibri" panose="020F0502020204030204" pitchFamily="34" charset="0"/>
                        </a:rPr>
                        <a:t>Putenbrustfilet</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20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de-DE" sz="1300" b="0" i="0" u="none" strike="noStrike">
                          <a:solidFill>
                            <a:srgbClr val="000000"/>
                          </a:solidFill>
                          <a:effectLst/>
                          <a:latin typeface="Calibri" panose="020F0502020204030204" pitchFamily="34" charset="0"/>
                        </a:rPr>
                        <a:t>8,34</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de-DE" sz="1300" b="0" i="0" u="none" strike="noStrike">
                          <a:solidFill>
                            <a:srgbClr val="000000"/>
                          </a:solidFill>
                          <a:effectLst/>
                          <a:latin typeface="Calibri" panose="020F0502020204030204" pitchFamily="34" charset="0"/>
                        </a:rPr>
                        <a:t>166,80</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41,3</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ctr" fontAlgn="b"/>
                      <a:r>
                        <a:rPr lang="de-DE" sz="1300" b="0" i="0" u="none" strike="noStrike">
                          <a:solidFill>
                            <a:srgbClr val="000000"/>
                          </a:solidFill>
                          <a:effectLst/>
                          <a:latin typeface="Calibri" panose="020F0502020204030204" pitchFamily="34" charset="0"/>
                        </a:rPr>
                        <a:t>826,00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ctr" fontAlgn="ctr"/>
                      <a:r>
                        <a:rPr lang="de-DE" sz="1300" b="0" i="0" u="none" strike="noStrike">
                          <a:solidFill>
                            <a:srgbClr val="000000"/>
                          </a:solidFill>
                          <a:effectLst/>
                          <a:latin typeface="Calibri" panose="020F0502020204030204" pitchFamily="34" charset="0"/>
                        </a:rPr>
                        <a:t>8,34</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panose="020F0502020204030204" pitchFamily="34" charset="0"/>
                        </a:rPr>
                        <a:t>166,80</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8697">
                <a:tc>
                  <a:txBody>
                    <a:bodyPr/>
                    <a:lstStyle/>
                    <a:p>
                      <a:pPr algn="l" fontAlgn="b"/>
                      <a:r>
                        <a:rPr lang="de-DE" sz="1300" b="0" i="0" u="none" strike="noStrike" dirty="0">
                          <a:solidFill>
                            <a:srgbClr val="000000"/>
                          </a:solidFill>
                          <a:effectLst/>
                          <a:latin typeface="Calibri" panose="020F0502020204030204" pitchFamily="34" charset="0"/>
                        </a:rPr>
                        <a:t>Olivenöl</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0,2</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11,99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de-DE" sz="1300" b="0" i="0" u="none" strike="noStrike">
                          <a:solidFill>
                            <a:srgbClr val="000000"/>
                          </a:solidFill>
                          <a:effectLst/>
                          <a:latin typeface="Calibri" panose="020F0502020204030204" pitchFamily="34" charset="0"/>
                        </a:rPr>
                        <a:t>2,40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de-DE" sz="1300" b="0" i="0" u="none" strike="noStrike">
                          <a:solidFill>
                            <a:srgbClr val="000000"/>
                          </a:solidFill>
                          <a:effectLst/>
                          <a:latin typeface="Calibri" panose="020F0502020204030204" pitchFamily="34" charset="0"/>
                        </a:rPr>
                        <a:t>30</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de-DE" sz="1300" b="0" i="0" u="none" strike="noStrike">
                          <a:solidFill>
                            <a:srgbClr val="000000"/>
                          </a:solidFill>
                          <a:effectLst/>
                          <a:latin typeface="Calibri" panose="020F0502020204030204" pitchFamily="34" charset="0"/>
                        </a:rPr>
                        <a:t>6,00</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de-DE" sz="1300" b="0" i="0" u="none" strike="noStrike">
                          <a:solidFill>
                            <a:srgbClr val="000000"/>
                          </a:solidFill>
                          <a:effectLst/>
                          <a:latin typeface="Calibri" panose="020F0502020204030204" pitchFamily="34" charset="0"/>
                        </a:rPr>
                        <a:t>11,99</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1300" b="0" i="0" u="none" strike="noStrike" dirty="0">
                          <a:solidFill>
                            <a:srgbClr val="000000"/>
                          </a:solidFill>
                          <a:effectLst/>
                          <a:latin typeface="Calibri" panose="020F0502020204030204" pitchFamily="34" charset="0"/>
                        </a:rPr>
                        <a:t>2,4</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8697">
                <a:tc>
                  <a:txBody>
                    <a:bodyPr/>
                    <a:lstStyle/>
                    <a:p>
                      <a:pPr algn="l" fontAlgn="b"/>
                      <a:r>
                        <a:rPr lang="de-DE" sz="1300" b="0" i="0" u="none" strike="noStrike">
                          <a:solidFill>
                            <a:srgbClr val="000000"/>
                          </a:solidFill>
                          <a:effectLst/>
                          <a:latin typeface="Calibri" panose="020F0502020204030204" pitchFamily="34" charset="0"/>
                        </a:rPr>
                        <a:t>Waldpilze</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5</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3,29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de-DE" sz="1300" b="0" i="0" u="none" strike="noStrike">
                          <a:solidFill>
                            <a:srgbClr val="000000"/>
                          </a:solidFill>
                          <a:effectLst/>
                          <a:latin typeface="Calibri" panose="020F0502020204030204" pitchFamily="34" charset="0"/>
                        </a:rPr>
                        <a:t>16,45</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de-DE" sz="1300" b="0" i="0" u="none" strike="noStrike">
                          <a:solidFill>
                            <a:srgbClr val="000000"/>
                          </a:solidFill>
                          <a:effectLst/>
                          <a:latin typeface="Calibri" panose="020F0502020204030204" pitchFamily="34" charset="0"/>
                        </a:rPr>
                        <a:t>7,12</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300" b="0" i="0" u="none" strike="noStrike">
                          <a:solidFill>
                            <a:srgbClr val="000000"/>
                          </a:solidFill>
                          <a:effectLst/>
                          <a:latin typeface="Calibri" panose="020F0502020204030204" pitchFamily="34" charset="0"/>
                        </a:rPr>
                        <a:t>35,60</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300" b="0" i="0" u="none" strike="noStrike">
                          <a:solidFill>
                            <a:srgbClr val="000000"/>
                          </a:solidFill>
                          <a:effectLst/>
                          <a:latin typeface="Calibri" panose="020F0502020204030204" pitchFamily="34" charset="0"/>
                        </a:rPr>
                        <a:t>3,29</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panose="020F0502020204030204" pitchFamily="34" charset="0"/>
                        </a:rPr>
                        <a:t>16,45</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8697">
                <a:tc>
                  <a:txBody>
                    <a:bodyPr/>
                    <a:lstStyle/>
                    <a:p>
                      <a:pPr algn="l" fontAlgn="b"/>
                      <a:r>
                        <a:rPr lang="de-DE" sz="1300" b="0" i="0" u="none" strike="noStrike">
                          <a:solidFill>
                            <a:srgbClr val="000000"/>
                          </a:solidFill>
                          <a:effectLst/>
                          <a:latin typeface="Calibri" panose="020F0502020204030204" pitchFamily="34" charset="0"/>
                        </a:rPr>
                        <a:t>Sahne</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2</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2,39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de-DE" sz="1300" b="0" i="0" u="none" strike="noStrike">
                          <a:solidFill>
                            <a:srgbClr val="000000"/>
                          </a:solidFill>
                          <a:effectLst/>
                          <a:latin typeface="Calibri" panose="020F0502020204030204" pitchFamily="34" charset="0"/>
                        </a:rPr>
                        <a:t>4,78</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de-DE" sz="1300" b="0" i="0" u="none" strike="noStrike">
                          <a:solidFill>
                            <a:srgbClr val="000000"/>
                          </a:solidFill>
                          <a:effectLst/>
                          <a:latin typeface="Calibri" panose="020F0502020204030204" pitchFamily="34" charset="0"/>
                        </a:rPr>
                        <a:t>3,96</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de-DE" sz="1300" b="0" i="0" u="none" strike="noStrike">
                          <a:solidFill>
                            <a:srgbClr val="000000"/>
                          </a:solidFill>
                          <a:effectLst/>
                          <a:latin typeface="Calibri" panose="020F0502020204030204" pitchFamily="34" charset="0"/>
                        </a:rPr>
                        <a:t>7,92</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de-DE" sz="1300" b="1" i="0" u="none" strike="noStrike">
                          <a:solidFill>
                            <a:srgbClr val="548235"/>
                          </a:solidFill>
                          <a:effectLst/>
                          <a:latin typeface="Calibri" panose="020F0502020204030204" pitchFamily="34" charset="0"/>
                        </a:rPr>
                        <a:t>3,96</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de-DE" sz="1300" b="1" i="0" u="none" strike="noStrike">
                          <a:solidFill>
                            <a:srgbClr val="548235"/>
                          </a:solidFill>
                          <a:effectLst/>
                          <a:latin typeface="Calibri" panose="020F0502020204030204" pitchFamily="34" charset="0"/>
                        </a:rPr>
                        <a:t>7,92</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005"/>
                  </a:ext>
                </a:extLst>
              </a:tr>
              <a:tr h="278697">
                <a:tc>
                  <a:txBody>
                    <a:bodyPr/>
                    <a:lstStyle/>
                    <a:p>
                      <a:pPr algn="l" fontAlgn="b"/>
                      <a:r>
                        <a:rPr lang="de-DE" sz="1300" b="0" i="0" u="none" strike="noStrike">
                          <a:solidFill>
                            <a:srgbClr val="000000"/>
                          </a:solidFill>
                          <a:effectLst/>
                          <a:latin typeface="Calibri" panose="020F0502020204030204" pitchFamily="34" charset="0"/>
                        </a:rPr>
                        <a:t>Gemüsebrühe</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dirty="0">
                          <a:solidFill>
                            <a:srgbClr val="000000"/>
                          </a:solidFill>
                          <a:effectLst/>
                          <a:latin typeface="Calibri" panose="020F0502020204030204" pitchFamily="34" charset="0"/>
                        </a:rPr>
                        <a:t>0,5</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dirty="0">
                          <a:solidFill>
                            <a:srgbClr val="000000"/>
                          </a:solidFill>
                          <a:effectLst/>
                          <a:latin typeface="Calibri" panose="020F0502020204030204" pitchFamily="34" charset="0"/>
                        </a:rPr>
                        <a:t>9,45</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de-DE" sz="1300" b="0" i="0" u="none" strike="noStrike" kern="1200" dirty="0">
                          <a:solidFill>
                            <a:srgbClr val="000000"/>
                          </a:solidFill>
                          <a:effectLst/>
                          <a:latin typeface="Calibri" panose="020F0502020204030204" pitchFamily="34" charset="0"/>
                          <a:ea typeface="+mn-ea"/>
                          <a:cs typeface="+mn-cs"/>
                        </a:rPr>
                        <a:t>4,73</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panose="020F0502020204030204" pitchFamily="34" charset="0"/>
                        </a:rPr>
                        <a:t>13,19</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300" b="0" i="0" u="none" strike="noStrike">
                          <a:solidFill>
                            <a:srgbClr val="000000"/>
                          </a:solidFill>
                          <a:effectLst/>
                          <a:latin typeface="Calibri" panose="020F0502020204030204" pitchFamily="34" charset="0"/>
                        </a:rPr>
                        <a:t>6,60</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300" b="0" i="0" u="none" strike="noStrike">
                          <a:solidFill>
                            <a:srgbClr val="000000"/>
                          </a:solidFill>
                          <a:effectLst/>
                          <a:latin typeface="Calibri" panose="020F0502020204030204" pitchFamily="34" charset="0"/>
                        </a:rPr>
                        <a:t>9,45</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panose="020F0502020204030204" pitchFamily="34" charset="0"/>
                        </a:rPr>
                        <a:t>4,73</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78697">
                <a:tc>
                  <a:txBody>
                    <a:bodyPr/>
                    <a:lstStyle/>
                    <a:p>
                      <a:pPr algn="l" fontAlgn="b"/>
                      <a:r>
                        <a:rPr lang="de-DE" sz="1300" b="0" i="0" u="none" strike="noStrike">
                          <a:solidFill>
                            <a:srgbClr val="000000"/>
                          </a:solidFill>
                          <a:effectLst/>
                          <a:latin typeface="Calibri" panose="020F0502020204030204" pitchFamily="34" charset="0"/>
                        </a:rPr>
                        <a:t>Zwiebeln </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0,2</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1,39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de-DE" sz="1300" b="0" i="0" u="none" strike="noStrike" dirty="0">
                          <a:solidFill>
                            <a:srgbClr val="000000"/>
                          </a:solidFill>
                          <a:effectLst/>
                          <a:latin typeface="Calibri" panose="020F0502020204030204" pitchFamily="34" charset="0"/>
                        </a:rPr>
                        <a:t>0,28</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de-DE" sz="1300" b="0" i="0" u="none" strike="noStrike">
                          <a:solidFill>
                            <a:srgbClr val="000000"/>
                          </a:solidFill>
                          <a:effectLst/>
                          <a:latin typeface="Calibri" panose="020F0502020204030204" pitchFamily="34" charset="0"/>
                        </a:rPr>
                        <a:t>2,09</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300" b="0" i="0" u="none" strike="noStrike">
                          <a:solidFill>
                            <a:srgbClr val="000000"/>
                          </a:solidFill>
                          <a:effectLst/>
                          <a:latin typeface="Calibri" panose="020F0502020204030204" pitchFamily="34" charset="0"/>
                        </a:rPr>
                        <a:t>0,42</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de-DE" sz="1300" b="1" i="0" u="none" strike="noStrike">
                          <a:solidFill>
                            <a:srgbClr val="548235"/>
                          </a:solidFill>
                          <a:effectLst/>
                          <a:latin typeface="Calibri" panose="020F0502020204030204" pitchFamily="34" charset="0"/>
                        </a:rPr>
                        <a:t>2,09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de-DE" sz="1300" b="1" i="0" u="none" strike="noStrike">
                          <a:solidFill>
                            <a:srgbClr val="548235"/>
                          </a:solidFill>
                          <a:effectLst/>
                          <a:latin typeface="Calibri" panose="020F0502020204030204" pitchFamily="34" charset="0"/>
                        </a:rPr>
                        <a:t>0,42</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007"/>
                  </a:ext>
                </a:extLst>
              </a:tr>
              <a:tr h="278697">
                <a:tc>
                  <a:txBody>
                    <a:bodyPr/>
                    <a:lstStyle/>
                    <a:p>
                      <a:pPr algn="l" fontAlgn="b"/>
                      <a:r>
                        <a:rPr lang="de-DE" sz="1300" b="0" i="0" u="none" strike="noStrike">
                          <a:solidFill>
                            <a:srgbClr val="000000"/>
                          </a:solidFill>
                          <a:effectLst/>
                          <a:latin typeface="Calibri" panose="020F0502020204030204" pitchFamily="34" charset="0"/>
                        </a:rPr>
                        <a:t>Butter</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0,9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7,79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de-DE" sz="1300" b="0" i="0" u="none" strike="noStrike">
                          <a:solidFill>
                            <a:srgbClr val="000000"/>
                          </a:solidFill>
                          <a:effectLst/>
                          <a:latin typeface="Calibri" panose="020F0502020204030204" pitchFamily="34" charset="0"/>
                        </a:rPr>
                        <a:t>7,01</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de-DE" sz="1300" b="0" i="0" u="none" strike="noStrike">
                          <a:solidFill>
                            <a:srgbClr val="000000"/>
                          </a:solidFill>
                          <a:effectLst/>
                          <a:latin typeface="Calibri" panose="020F0502020204030204" pitchFamily="34" charset="0"/>
                        </a:rPr>
                        <a:t>11,16</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300" b="0" i="0" u="none" strike="noStrike">
                          <a:solidFill>
                            <a:srgbClr val="000000"/>
                          </a:solidFill>
                          <a:effectLst/>
                          <a:latin typeface="Calibri" panose="020F0502020204030204" pitchFamily="34" charset="0"/>
                        </a:rPr>
                        <a:t>10,04</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de-DE" sz="1300" b="0" i="0" u="none" strike="noStrike">
                          <a:solidFill>
                            <a:srgbClr val="000000"/>
                          </a:solidFill>
                          <a:effectLst/>
                          <a:latin typeface="Calibri" panose="020F0502020204030204" pitchFamily="34" charset="0"/>
                        </a:rPr>
                        <a:t>7,79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panose="020F0502020204030204" pitchFamily="34" charset="0"/>
                        </a:rPr>
                        <a:t>7,01</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8697">
                <a:tc>
                  <a:txBody>
                    <a:bodyPr/>
                    <a:lstStyle/>
                    <a:p>
                      <a:pPr algn="l" fontAlgn="b"/>
                      <a:r>
                        <a:rPr lang="de-DE" sz="1300" b="0" i="0" u="none" strike="noStrike">
                          <a:solidFill>
                            <a:srgbClr val="000000"/>
                          </a:solidFill>
                          <a:effectLst/>
                          <a:latin typeface="Calibri" panose="020F0502020204030204" pitchFamily="34" charset="0"/>
                        </a:rPr>
                        <a:t>Mehl</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0,2</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2,69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de-DE" sz="1300" b="0" i="0" u="none" strike="noStrike">
                          <a:solidFill>
                            <a:srgbClr val="000000"/>
                          </a:solidFill>
                          <a:effectLst/>
                          <a:latin typeface="Calibri" panose="020F0502020204030204" pitchFamily="34" charset="0"/>
                        </a:rPr>
                        <a:t>0,54</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de-DE" sz="1300" b="0" i="0" u="none" strike="noStrike">
                          <a:solidFill>
                            <a:srgbClr val="000000"/>
                          </a:solidFill>
                          <a:effectLst/>
                          <a:latin typeface="Calibri" panose="020F0502020204030204" pitchFamily="34" charset="0"/>
                        </a:rPr>
                        <a:t>2,56</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300" b="0" i="0" u="none" strike="noStrike">
                          <a:solidFill>
                            <a:srgbClr val="000000"/>
                          </a:solidFill>
                          <a:effectLst/>
                          <a:latin typeface="Calibri" panose="020F0502020204030204" pitchFamily="34" charset="0"/>
                        </a:rPr>
                        <a:t>0,51</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de-DE" sz="1300" b="0" i="0" u="none" strike="noStrike">
                          <a:solidFill>
                            <a:srgbClr val="000000"/>
                          </a:solidFill>
                          <a:effectLst/>
                          <a:latin typeface="Calibri" panose="020F0502020204030204" pitchFamily="34" charset="0"/>
                        </a:rPr>
                        <a:t>2,69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panose="020F0502020204030204" pitchFamily="34" charset="0"/>
                        </a:rPr>
                        <a:t>0,54</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8697">
                <a:tc>
                  <a:txBody>
                    <a:bodyPr/>
                    <a:lstStyle/>
                    <a:p>
                      <a:pPr algn="l" fontAlgn="b"/>
                      <a:r>
                        <a:rPr lang="de-DE" sz="1300" b="0" i="0" u="none" strike="noStrike">
                          <a:solidFill>
                            <a:srgbClr val="000000"/>
                          </a:solidFill>
                          <a:effectLst/>
                          <a:latin typeface="Calibri" panose="020F0502020204030204" pitchFamily="34" charset="0"/>
                        </a:rPr>
                        <a:t>Nudeln</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10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2,06</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de-DE" sz="1300" b="0" i="0" u="none" strike="noStrike">
                          <a:solidFill>
                            <a:srgbClr val="000000"/>
                          </a:solidFill>
                          <a:effectLst/>
                          <a:latin typeface="Calibri" panose="020F0502020204030204" pitchFamily="34" charset="0"/>
                        </a:rPr>
                        <a:t>20,60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de-DE" sz="1300" b="0" i="0" u="none" strike="noStrike">
                          <a:solidFill>
                            <a:srgbClr val="000000"/>
                          </a:solidFill>
                          <a:effectLst/>
                          <a:latin typeface="Calibri" panose="020F0502020204030204" pitchFamily="34" charset="0"/>
                        </a:rPr>
                        <a:t>2,58</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300" b="0" i="0" u="none" strike="noStrike">
                          <a:solidFill>
                            <a:srgbClr val="000000"/>
                          </a:solidFill>
                          <a:effectLst/>
                          <a:latin typeface="Calibri" panose="020F0502020204030204" pitchFamily="34" charset="0"/>
                        </a:rPr>
                        <a:t>25,80</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de-DE" sz="1300" b="0" i="0" u="none" strike="noStrike">
                          <a:solidFill>
                            <a:srgbClr val="000000"/>
                          </a:solidFill>
                          <a:effectLst/>
                          <a:latin typeface="Calibri" panose="020F0502020204030204" pitchFamily="34" charset="0"/>
                        </a:rPr>
                        <a:t>2,06</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panose="020F0502020204030204" pitchFamily="34" charset="0"/>
                        </a:rPr>
                        <a:t>20,60</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78697">
                <a:tc>
                  <a:txBody>
                    <a:bodyPr/>
                    <a:lstStyle/>
                    <a:p>
                      <a:pPr algn="l" fontAlgn="b"/>
                      <a:r>
                        <a:rPr lang="de-DE" sz="1300" b="0" i="0" u="none" strike="noStrike" dirty="0">
                          <a:solidFill>
                            <a:srgbClr val="000000"/>
                          </a:solidFill>
                          <a:effectLst/>
                          <a:latin typeface="Calibri" panose="020F0502020204030204" pitchFamily="34" charset="0"/>
                        </a:rPr>
                        <a:t>Möhren</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dirty="0">
                          <a:solidFill>
                            <a:srgbClr val="000000"/>
                          </a:solidFill>
                          <a:effectLst/>
                          <a:latin typeface="Calibri" panose="020F0502020204030204" pitchFamily="34" charset="0"/>
                        </a:rPr>
                        <a:t>3,5</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1,19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de-DE" sz="1300" b="0" i="0" u="none" strike="noStrike">
                          <a:solidFill>
                            <a:srgbClr val="000000"/>
                          </a:solidFill>
                          <a:effectLst/>
                          <a:latin typeface="Calibri" panose="020F0502020204030204" pitchFamily="34" charset="0"/>
                        </a:rPr>
                        <a:t>4,17</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de-DE" sz="1300" b="0" i="0" u="none" strike="noStrike">
                          <a:solidFill>
                            <a:srgbClr val="000000"/>
                          </a:solidFill>
                          <a:effectLst/>
                          <a:latin typeface="Calibri" panose="020F0502020204030204" pitchFamily="34" charset="0"/>
                        </a:rPr>
                        <a:t>2,19</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300" b="0" i="0" u="none" strike="noStrike">
                          <a:solidFill>
                            <a:srgbClr val="000000"/>
                          </a:solidFill>
                          <a:effectLst/>
                          <a:latin typeface="Calibri" panose="020F0502020204030204" pitchFamily="34" charset="0"/>
                        </a:rPr>
                        <a:t>7,67</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de-DE" sz="1300" b="1" i="0" u="none" strike="noStrike">
                          <a:solidFill>
                            <a:srgbClr val="548235"/>
                          </a:solidFill>
                          <a:effectLst/>
                          <a:latin typeface="Calibri" panose="020F0502020204030204" pitchFamily="34" charset="0"/>
                        </a:rPr>
                        <a:t>2,19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de-DE" sz="1300" b="1" i="0" u="none" strike="noStrike">
                          <a:solidFill>
                            <a:srgbClr val="548235"/>
                          </a:solidFill>
                          <a:effectLst/>
                          <a:latin typeface="Calibri" panose="020F0502020204030204" pitchFamily="34" charset="0"/>
                        </a:rPr>
                        <a:t>7,67</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011"/>
                  </a:ext>
                </a:extLst>
              </a:tr>
              <a:tr h="278697">
                <a:tc>
                  <a:txBody>
                    <a:bodyPr/>
                    <a:lstStyle/>
                    <a:p>
                      <a:pPr algn="l" fontAlgn="b"/>
                      <a:r>
                        <a:rPr lang="de-DE" sz="1300" b="0" i="0" u="none" strike="noStrike">
                          <a:solidFill>
                            <a:srgbClr val="000000"/>
                          </a:solidFill>
                          <a:effectLst/>
                          <a:latin typeface="Calibri" panose="020F0502020204030204" pitchFamily="34" charset="0"/>
                        </a:rPr>
                        <a:t>Brokkoli</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3,5</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3,20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de-DE" sz="1300" b="0" i="0" u="none" strike="noStrike">
                          <a:solidFill>
                            <a:srgbClr val="000000"/>
                          </a:solidFill>
                          <a:effectLst/>
                          <a:latin typeface="Calibri" panose="020F0502020204030204" pitchFamily="34" charset="0"/>
                        </a:rPr>
                        <a:t>11,20</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de-DE" sz="1300" b="0" i="0" u="none" strike="noStrike">
                          <a:solidFill>
                            <a:srgbClr val="000000"/>
                          </a:solidFill>
                          <a:effectLst/>
                          <a:latin typeface="Calibri" panose="020F0502020204030204" pitchFamily="34" charset="0"/>
                        </a:rPr>
                        <a:t>3,79</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300" b="0" i="0" u="none" strike="noStrike">
                          <a:solidFill>
                            <a:srgbClr val="000000"/>
                          </a:solidFill>
                          <a:effectLst/>
                          <a:latin typeface="Calibri" panose="020F0502020204030204" pitchFamily="34" charset="0"/>
                        </a:rPr>
                        <a:t>13,27</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de-DE" sz="1300" b="1" i="0" u="none" strike="noStrike">
                          <a:solidFill>
                            <a:srgbClr val="548235"/>
                          </a:solidFill>
                          <a:effectLst/>
                          <a:latin typeface="Calibri" panose="020F0502020204030204" pitchFamily="34" charset="0"/>
                        </a:rPr>
                        <a:t>3,79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de-DE" sz="1300" b="1" i="0" u="none" strike="noStrike">
                          <a:solidFill>
                            <a:srgbClr val="548235"/>
                          </a:solidFill>
                          <a:effectLst/>
                          <a:latin typeface="Calibri" panose="020F0502020204030204" pitchFamily="34" charset="0"/>
                        </a:rPr>
                        <a:t>13,27</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012"/>
                  </a:ext>
                </a:extLst>
              </a:tr>
              <a:tr h="278697">
                <a:tc>
                  <a:txBody>
                    <a:bodyPr/>
                    <a:lstStyle/>
                    <a:p>
                      <a:pPr algn="l" fontAlgn="b"/>
                      <a:r>
                        <a:rPr lang="de-DE" sz="1300" b="0" i="0" u="none" strike="noStrike">
                          <a:solidFill>
                            <a:srgbClr val="000000"/>
                          </a:solidFill>
                          <a:effectLst/>
                          <a:latin typeface="Calibri" panose="020F0502020204030204" pitchFamily="34" charset="0"/>
                        </a:rPr>
                        <a:t>Blumenkohl</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3,5</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Calibri" panose="020F0502020204030204" pitchFamily="34" charset="0"/>
                        </a:rPr>
                        <a:t>2,47</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de-DE" sz="1300" b="0" i="0" u="none" strike="noStrike">
                          <a:solidFill>
                            <a:srgbClr val="000000"/>
                          </a:solidFill>
                          <a:effectLst/>
                          <a:latin typeface="Calibri" panose="020F0502020204030204" pitchFamily="34" charset="0"/>
                        </a:rPr>
                        <a:t>8,65</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de-DE" sz="1300" b="0" i="0" u="none" strike="noStrike">
                          <a:solidFill>
                            <a:srgbClr val="000000"/>
                          </a:solidFill>
                          <a:effectLst/>
                          <a:latin typeface="Calibri" panose="020F0502020204030204" pitchFamily="34" charset="0"/>
                        </a:rPr>
                        <a:t>2,22</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de-DE" sz="1300" b="0" i="0" u="none" strike="noStrike">
                          <a:solidFill>
                            <a:srgbClr val="000000"/>
                          </a:solidFill>
                          <a:effectLst/>
                          <a:latin typeface="Calibri" panose="020F0502020204030204" pitchFamily="34" charset="0"/>
                        </a:rPr>
                        <a:t>7,77</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de-DE" sz="1300" b="1" i="0" u="none" strike="noStrike">
                          <a:solidFill>
                            <a:srgbClr val="548235"/>
                          </a:solidFill>
                          <a:effectLst/>
                          <a:latin typeface="Calibri" panose="020F0502020204030204" pitchFamily="34" charset="0"/>
                        </a:rPr>
                        <a:t>2,22</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de-DE" sz="1300" b="1" i="0" u="none" strike="noStrike" dirty="0">
                          <a:solidFill>
                            <a:srgbClr val="548235"/>
                          </a:solidFill>
                          <a:effectLst/>
                          <a:latin typeface="Calibri" panose="020F0502020204030204" pitchFamily="34" charset="0"/>
                        </a:rPr>
                        <a:t>7,77</a:t>
                      </a:r>
                    </a:p>
                  </a:txBody>
                  <a:tcPr marL="7993" marR="7993" marT="79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013"/>
                  </a:ext>
                </a:extLst>
              </a:tr>
              <a:tr h="278697">
                <a:tc>
                  <a:txBody>
                    <a:bodyPr/>
                    <a:lstStyle/>
                    <a:p>
                      <a:pPr algn="l" fontAlgn="b"/>
                      <a:r>
                        <a:rPr lang="de-DE" sz="1300" b="0" i="0" u="none" strike="noStrike" dirty="0">
                          <a:solidFill>
                            <a:srgbClr val="000000"/>
                          </a:solidFill>
                          <a:effectLst/>
                          <a:latin typeface="Calibri" panose="020F0502020204030204" pitchFamily="34" charset="0"/>
                        </a:rPr>
                        <a:t>Kosten gesamt</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de-DE" sz="1300" b="0" i="0" u="none" strike="noStrike">
                          <a:solidFill>
                            <a:srgbClr val="000000"/>
                          </a:solidFill>
                          <a:effectLst/>
                          <a:latin typeface="Calibri" panose="020F0502020204030204" pitchFamily="34" charset="0"/>
                        </a:rPr>
                        <a:t> </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300" b="0" i="0" u="none" strike="noStrike">
                          <a:solidFill>
                            <a:srgbClr val="000000"/>
                          </a:solidFill>
                          <a:effectLst/>
                          <a:latin typeface="Calibri" panose="020F0502020204030204" pitchFamily="34" charset="0"/>
                        </a:rPr>
                        <a:t> </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de-DE" sz="1300" b="0" i="0" u="none" strike="noStrike">
                          <a:solidFill>
                            <a:srgbClr val="000000"/>
                          </a:solidFill>
                          <a:effectLst/>
                          <a:latin typeface="Calibri" panose="020F0502020204030204" pitchFamily="34" charset="0"/>
                        </a:rPr>
                        <a:t>247,59</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de-DE" sz="1300" b="0" i="0" u="none" strike="noStrike" dirty="0">
                          <a:solidFill>
                            <a:srgbClr val="000000"/>
                          </a:solidFill>
                          <a:effectLst/>
                          <a:latin typeface="Calibri" panose="020F0502020204030204" pitchFamily="34" charset="0"/>
                        </a:rPr>
                        <a:t> </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300" b="0" i="0" u="none" strike="noStrike">
                          <a:solidFill>
                            <a:srgbClr val="000000"/>
                          </a:solidFill>
                          <a:effectLst/>
                          <a:latin typeface="Calibri" panose="020F0502020204030204" pitchFamily="34" charset="0"/>
                        </a:rPr>
                        <a:t>947,59</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de-DE" sz="1300" b="0" i="0" u="none" strike="noStrike">
                          <a:solidFill>
                            <a:srgbClr val="000000"/>
                          </a:solidFill>
                          <a:effectLst/>
                          <a:latin typeface="Calibri" panose="020F0502020204030204" pitchFamily="34" charset="0"/>
                        </a:rPr>
                        <a:t> </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300" b="0" i="0" u="none" strike="noStrike">
                          <a:solidFill>
                            <a:srgbClr val="000000"/>
                          </a:solidFill>
                          <a:effectLst/>
                          <a:latin typeface="Calibri" panose="020F0502020204030204" pitchFamily="34" charset="0"/>
                        </a:rPr>
                        <a:t>255,58</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78697">
                <a:tc>
                  <a:txBody>
                    <a:bodyPr/>
                    <a:lstStyle/>
                    <a:p>
                      <a:pPr algn="l" fontAlgn="b"/>
                      <a:r>
                        <a:rPr lang="de-DE" sz="1300" b="1" i="0" u="none" strike="noStrike" dirty="0">
                          <a:solidFill>
                            <a:srgbClr val="000000"/>
                          </a:solidFill>
                          <a:effectLst/>
                          <a:latin typeface="Calibri" panose="020F0502020204030204" pitchFamily="34" charset="0"/>
                        </a:rPr>
                        <a:t>Kosten pro Portion</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de-DE" sz="1300" b="0" i="0" u="none" strike="noStrike" dirty="0">
                          <a:solidFill>
                            <a:srgbClr val="000000"/>
                          </a:solidFill>
                          <a:effectLst/>
                          <a:latin typeface="Calibri" panose="020F0502020204030204" pitchFamily="34" charset="0"/>
                        </a:rPr>
                        <a:t> </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de-DE" sz="1300" b="0" i="0" u="none" strike="noStrike" dirty="0">
                          <a:solidFill>
                            <a:srgbClr val="000000"/>
                          </a:solidFill>
                          <a:effectLst/>
                          <a:latin typeface="Calibri" panose="020F0502020204030204" pitchFamily="34" charset="0"/>
                        </a:rPr>
                        <a:t> </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de-DE" sz="1300" b="1" i="0" u="none" strike="noStrike" dirty="0">
                          <a:solidFill>
                            <a:srgbClr val="000000"/>
                          </a:solidFill>
                          <a:effectLst/>
                          <a:latin typeface="Calibri" panose="020F0502020204030204" pitchFamily="34" charset="0"/>
                        </a:rPr>
                        <a:t>2,48</a:t>
                      </a:r>
                    </a:p>
                  </a:txBody>
                  <a:tcPr marL="7993" marR="7993" marT="79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de-DE" sz="1300" b="0" i="0" u="none" strike="noStrike" dirty="0">
                          <a:solidFill>
                            <a:srgbClr val="000000"/>
                          </a:solidFill>
                          <a:effectLst/>
                          <a:latin typeface="Calibri" panose="020F0502020204030204" pitchFamily="34" charset="0"/>
                        </a:rPr>
                        <a:t> </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300" b="1" i="0" u="none" strike="noStrike" dirty="0">
                          <a:solidFill>
                            <a:srgbClr val="000000"/>
                          </a:solidFill>
                          <a:effectLst/>
                          <a:latin typeface="Calibri" panose="020F0502020204030204" pitchFamily="34" charset="0"/>
                        </a:rPr>
                        <a:t>9,48</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de-DE" sz="1300" b="0" i="0" u="none" strike="noStrike" dirty="0">
                          <a:solidFill>
                            <a:srgbClr val="000000"/>
                          </a:solidFill>
                          <a:effectLst/>
                          <a:latin typeface="Calibri" panose="020F0502020204030204" pitchFamily="34" charset="0"/>
                        </a:rPr>
                        <a:t> </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300" b="1" i="0" u="none" strike="noStrike" dirty="0">
                          <a:solidFill>
                            <a:srgbClr val="000000"/>
                          </a:solidFill>
                          <a:effectLst/>
                          <a:latin typeface="Calibri" panose="020F0502020204030204" pitchFamily="34" charset="0"/>
                        </a:rPr>
                        <a:t>2,56</a:t>
                      </a:r>
                    </a:p>
                  </a:txBody>
                  <a:tcPr marL="7993" marR="7993" marT="7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
        <p:nvSpPr>
          <p:cNvPr id="2" name="Titel 1">
            <a:extLst>
              <a:ext uri="{FF2B5EF4-FFF2-40B4-BE49-F238E27FC236}">
                <a16:creationId xmlns:a16="http://schemas.microsoft.com/office/drawing/2014/main" id="{F1BAD9DE-13C8-4DED-B611-AB809BEAAB3B}"/>
              </a:ext>
            </a:extLst>
          </p:cNvPr>
          <p:cNvSpPr>
            <a:spLocks noGrp="1"/>
          </p:cNvSpPr>
          <p:nvPr>
            <p:ph type="title"/>
          </p:nvPr>
        </p:nvSpPr>
        <p:spPr/>
        <p:txBody>
          <a:bodyPr/>
          <a:lstStyle/>
          <a:p>
            <a:r>
              <a:rPr lang="de-DE" spc="-30" dirty="0"/>
              <a:t>Nachhaltiges Wirtschaften</a:t>
            </a:r>
            <a:br>
              <a:rPr lang="de-DE" dirty="0"/>
            </a:br>
            <a:endParaRPr lang="de-DE" dirty="0"/>
          </a:p>
        </p:txBody>
      </p:sp>
      <p:sp>
        <p:nvSpPr>
          <p:cNvPr id="4" name="Textplatzhalter 3">
            <a:extLst>
              <a:ext uri="{FF2B5EF4-FFF2-40B4-BE49-F238E27FC236}">
                <a16:creationId xmlns:a16="http://schemas.microsoft.com/office/drawing/2014/main" id="{71EAE347-F8BA-48BE-93AC-6CCD20B01514}"/>
              </a:ext>
            </a:extLst>
          </p:cNvPr>
          <p:cNvSpPr>
            <a:spLocks noGrp="1"/>
          </p:cNvSpPr>
          <p:nvPr>
            <p:ph type="body" sz="quarter" idx="13"/>
          </p:nvPr>
        </p:nvSpPr>
        <p:spPr/>
        <p:txBody>
          <a:bodyPr/>
          <a:lstStyle/>
          <a:p>
            <a:r>
              <a:rPr lang="de-DE" dirty="0"/>
              <a:t>Kosten/Wareneinsatz</a:t>
            </a:r>
          </a:p>
        </p:txBody>
      </p:sp>
      <p:sp>
        <p:nvSpPr>
          <p:cNvPr id="8" name="Textfeld 7">
            <a:extLst>
              <a:ext uri="{FF2B5EF4-FFF2-40B4-BE49-F238E27FC236}">
                <a16:creationId xmlns:a16="http://schemas.microsoft.com/office/drawing/2014/main" id="{C69B37A8-329D-442B-8B19-1277AA9369E3}"/>
              </a:ext>
            </a:extLst>
          </p:cNvPr>
          <p:cNvSpPr txBox="1"/>
          <p:nvPr/>
        </p:nvSpPr>
        <p:spPr>
          <a:xfrm>
            <a:off x="6033294" y="378351"/>
            <a:ext cx="2025349" cy="889154"/>
          </a:xfrm>
          <a:prstGeom prst="rect">
            <a:avLst/>
          </a:prstGeom>
          <a:noFill/>
        </p:spPr>
        <p:txBody>
          <a:bodyPr wrap="square" lIns="91440" tIns="45720" rIns="91440" bIns="45720" rtlCol="0" anchor="t">
            <a:spAutoFit/>
          </a:bodyPr>
          <a:lstStyle/>
          <a:p>
            <a:pPr algn="ctr">
              <a:lnSpc>
                <a:spcPct val="110000"/>
              </a:lnSpc>
            </a:pPr>
            <a:r>
              <a:rPr lang="de-DE" sz="1200" b="1" dirty="0"/>
              <a:t>Kalkulationsbeispiel: </a:t>
            </a:r>
            <a:r>
              <a:rPr lang="de-DE" sz="1200" dirty="0"/>
              <a:t>Putenbrustbraten mit Waldpilzsoße, dazu Butternudeln und Gemüse</a:t>
            </a:r>
          </a:p>
        </p:txBody>
      </p:sp>
      <p:sp>
        <p:nvSpPr>
          <p:cNvPr id="15" name="Rechteck 14">
            <a:extLst>
              <a:ext uri="{FF2B5EF4-FFF2-40B4-BE49-F238E27FC236}">
                <a16:creationId xmlns:a16="http://schemas.microsoft.com/office/drawing/2014/main" id="{B5F251A2-D643-4DAD-AE6A-0188F812CBB8}"/>
              </a:ext>
            </a:extLst>
          </p:cNvPr>
          <p:cNvSpPr/>
          <p:nvPr/>
        </p:nvSpPr>
        <p:spPr>
          <a:xfrm>
            <a:off x="9828062" y="6304790"/>
            <a:ext cx="1219200" cy="369332"/>
          </a:xfrm>
          <a:prstGeom prst="rect">
            <a:avLst/>
          </a:prstGeom>
        </p:spPr>
        <p:txBody>
          <a:bodyPr wrap="square" lIns="91440" tIns="45720" rIns="91440" bIns="45720" anchor="t">
            <a:spAutoFit/>
          </a:bodyPr>
          <a:lstStyle/>
          <a:p>
            <a:r>
              <a:rPr lang="de-DE" sz="900" dirty="0">
                <a:solidFill>
                  <a:schemeClr val="bg1">
                    <a:lumMod val="65000"/>
                  </a:schemeClr>
                </a:solidFill>
                <a:latin typeface="Calibri"/>
                <a:ea typeface="Calibri" panose="020F0502020204030204" pitchFamily="34" charset="0"/>
                <a:cs typeface="Times New Roman"/>
              </a:rPr>
              <a:t>Öko-Modellregion Münsterland, 2024</a:t>
            </a:r>
            <a:endParaRPr lang="de-DE" sz="900" dirty="0">
              <a:solidFill>
                <a:schemeClr val="bg1">
                  <a:lumMod val="65000"/>
                </a:schemeClr>
              </a:solidFill>
              <a:latin typeface="Calibri"/>
              <a:cs typeface="Times New Roman"/>
            </a:endParaRPr>
          </a:p>
        </p:txBody>
      </p:sp>
      <p:pic>
        <p:nvPicPr>
          <p:cNvPr id="12" name="Grafik 11">
            <a:extLst>
              <a:ext uri="{FF2B5EF4-FFF2-40B4-BE49-F238E27FC236}">
                <a16:creationId xmlns:a16="http://schemas.microsoft.com/office/drawing/2014/main" id="{B6A15E75-AC6F-4269-A8E6-661D42AC8242}"/>
              </a:ext>
            </a:extLst>
          </p:cNvPr>
          <p:cNvPicPr>
            <a:picLocks noChangeAspect="1"/>
          </p:cNvPicPr>
          <p:nvPr/>
        </p:nvPicPr>
        <p:blipFill>
          <a:blip r:embed="rId3"/>
          <a:stretch>
            <a:fillRect/>
          </a:stretch>
        </p:blipFill>
        <p:spPr>
          <a:xfrm rot="16200000">
            <a:off x="8034724" y="2884488"/>
            <a:ext cx="5578001" cy="984092"/>
          </a:xfrm>
          <a:prstGeom prst="rect">
            <a:avLst/>
          </a:prstGeom>
        </p:spPr>
      </p:pic>
      <p:pic>
        <p:nvPicPr>
          <p:cNvPr id="13" name="Grafik 12">
            <a:extLst>
              <a:ext uri="{FF2B5EF4-FFF2-40B4-BE49-F238E27FC236}">
                <a16:creationId xmlns:a16="http://schemas.microsoft.com/office/drawing/2014/main" id="{22E60560-28E9-4354-8E4C-30D9BA36850C}"/>
              </a:ext>
            </a:extLst>
          </p:cNvPr>
          <p:cNvPicPr>
            <a:picLocks noChangeAspect="1"/>
          </p:cNvPicPr>
          <p:nvPr/>
        </p:nvPicPr>
        <p:blipFill>
          <a:blip r:embed="rId4"/>
          <a:stretch>
            <a:fillRect/>
          </a:stretch>
        </p:blipFill>
        <p:spPr>
          <a:xfrm rot="16200000">
            <a:off x="9142195" y="3264075"/>
            <a:ext cx="5229899" cy="573019"/>
          </a:xfrm>
          <a:prstGeom prst="rect">
            <a:avLst/>
          </a:prstGeom>
        </p:spPr>
      </p:pic>
      <p:pic>
        <p:nvPicPr>
          <p:cNvPr id="3" name="Grafik 2" descr="Ein Bild, das Schrift, Text, Grafiken, Logo enthält.&#10;&#10;Beschreibung automatisch generiert.">
            <a:extLst>
              <a:ext uri="{FF2B5EF4-FFF2-40B4-BE49-F238E27FC236}">
                <a16:creationId xmlns:a16="http://schemas.microsoft.com/office/drawing/2014/main" id="{82ED1C98-CC09-1C3D-3F72-8B8E0C2EC0B2}"/>
              </a:ext>
            </a:extLst>
          </p:cNvPr>
          <p:cNvPicPr>
            <a:picLocks noChangeAspect="1"/>
          </p:cNvPicPr>
          <p:nvPr/>
        </p:nvPicPr>
        <p:blipFill>
          <a:blip r:embed="rId5"/>
          <a:stretch>
            <a:fillRect/>
          </a:stretch>
        </p:blipFill>
        <p:spPr>
          <a:xfrm>
            <a:off x="9619785" y="705663"/>
            <a:ext cx="981308" cy="558722"/>
          </a:xfrm>
          <a:prstGeom prst="rect">
            <a:avLst/>
          </a:prstGeom>
          <a:ln>
            <a:noFill/>
          </a:ln>
          <a:effectLst/>
        </p:spPr>
      </p:pic>
      <p:sp>
        <p:nvSpPr>
          <p:cNvPr id="6" name="Textfeld 5">
            <a:extLst>
              <a:ext uri="{FF2B5EF4-FFF2-40B4-BE49-F238E27FC236}">
                <a16:creationId xmlns:a16="http://schemas.microsoft.com/office/drawing/2014/main" id="{E9A5BDCE-B414-8097-1C5A-82BA2F2786FD}"/>
              </a:ext>
            </a:extLst>
          </p:cNvPr>
          <p:cNvSpPr txBox="1"/>
          <p:nvPr/>
        </p:nvSpPr>
        <p:spPr>
          <a:xfrm>
            <a:off x="8509126" y="1162898"/>
            <a:ext cx="465192" cy="201658"/>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700" dirty="0">
                <a:solidFill>
                  <a:srgbClr val="BFBFBF"/>
                </a:solidFill>
                <a:cs typeface="Arial"/>
              </a:rPr>
              <a:t>ömr.de</a:t>
            </a:r>
            <a:endParaRPr lang="de-DE" sz="700" dirty="0" err="1">
              <a:solidFill>
                <a:srgbClr val="BFBFBF"/>
              </a:solidFill>
              <a:cs typeface="Arial"/>
            </a:endParaRPr>
          </a:p>
        </p:txBody>
      </p:sp>
      <p:sp>
        <p:nvSpPr>
          <p:cNvPr id="10" name="Textfeld 9">
            <a:extLst>
              <a:ext uri="{FF2B5EF4-FFF2-40B4-BE49-F238E27FC236}">
                <a16:creationId xmlns:a16="http://schemas.microsoft.com/office/drawing/2014/main" id="{8DB7205C-D169-2915-D85C-5533CF7AF820}"/>
              </a:ext>
            </a:extLst>
          </p:cNvPr>
          <p:cNvSpPr txBox="1"/>
          <p:nvPr/>
        </p:nvSpPr>
        <p:spPr>
          <a:xfrm>
            <a:off x="9624248" y="1209362"/>
            <a:ext cx="949299" cy="201658"/>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700" dirty="0">
                <a:solidFill>
                  <a:srgbClr val="BFBFBF"/>
                </a:solidFill>
                <a:cs typeface="Arial"/>
              </a:rPr>
              <a:t>muensterland.com</a:t>
            </a:r>
            <a:endParaRPr lang="de-DE" sz="700" dirty="0" err="1">
              <a:solidFill>
                <a:srgbClr val="BFBFBF"/>
              </a:solidFill>
              <a:cs typeface="Arial"/>
            </a:endParaRPr>
          </a:p>
        </p:txBody>
      </p:sp>
      <p:pic>
        <p:nvPicPr>
          <p:cNvPr id="14" name="Grafik 13" descr="Ein Bild, das Text, Schrift, Grafiken, Logo enthält.&#10;&#10;Beschreibung automatisch generiert.">
            <a:extLst>
              <a:ext uri="{FF2B5EF4-FFF2-40B4-BE49-F238E27FC236}">
                <a16:creationId xmlns:a16="http://schemas.microsoft.com/office/drawing/2014/main" id="{FF125AD8-F113-5910-DD60-32BDF99A337E}"/>
              </a:ext>
            </a:extLst>
          </p:cNvPr>
          <p:cNvPicPr>
            <a:picLocks noChangeAspect="1"/>
          </p:cNvPicPr>
          <p:nvPr/>
        </p:nvPicPr>
        <p:blipFill>
          <a:blip r:embed="rId6"/>
          <a:stretch>
            <a:fillRect/>
          </a:stretch>
        </p:blipFill>
        <p:spPr>
          <a:xfrm>
            <a:off x="8257130" y="458129"/>
            <a:ext cx="974571" cy="709961"/>
          </a:xfrm>
          <a:prstGeom prst="rect">
            <a:avLst/>
          </a:prstGeom>
          <a:ln>
            <a:noFill/>
          </a:ln>
        </p:spPr>
      </p:pic>
    </p:spTree>
    <p:extLst>
      <p:ext uri="{BB962C8B-B14F-4D97-AF65-F5344CB8AC3E}">
        <p14:creationId xmlns:p14="http://schemas.microsoft.com/office/powerpoint/2010/main" val="2522255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8833A41-9268-4746-BC86-6BCEF72EAF09}"/>
              </a:ext>
            </a:extLst>
          </p:cNvPr>
          <p:cNvSpPr>
            <a:spLocks noGrp="1"/>
          </p:cNvSpPr>
          <p:nvPr>
            <p:ph idx="1"/>
          </p:nvPr>
        </p:nvSpPr>
        <p:spPr>
          <a:xfrm>
            <a:off x="371481" y="1785938"/>
            <a:ext cx="11379241" cy="4019550"/>
          </a:xfrm>
        </p:spPr>
        <p:txBody>
          <a:bodyPr/>
          <a:lstStyle/>
          <a:p>
            <a:pPr marL="0" indent="0">
              <a:buNone/>
            </a:pPr>
            <a:endParaRPr lang="de-DE" dirty="0"/>
          </a:p>
          <a:p>
            <a:pPr marL="0" indent="0">
              <a:buNone/>
            </a:pPr>
            <a:endParaRPr lang="de-DE" b="1" dirty="0"/>
          </a:p>
          <a:p>
            <a:pPr marL="0" indent="0">
              <a:buNone/>
            </a:pPr>
            <a:r>
              <a:rPr lang="de-DE" b="1" dirty="0"/>
              <a:t>	Speiseplanung</a:t>
            </a:r>
          </a:p>
          <a:p>
            <a:pPr marL="0" indent="0">
              <a:buNone/>
            </a:pPr>
            <a:endParaRPr lang="de-DE" dirty="0"/>
          </a:p>
          <a:p>
            <a:pPr marL="0" indent="0">
              <a:buNone/>
            </a:pPr>
            <a:endParaRPr lang="de-DE" dirty="0"/>
          </a:p>
          <a:p>
            <a:pPr marL="0" indent="0">
              <a:buNone/>
            </a:pPr>
            <a:endParaRPr lang="de-DE" dirty="0"/>
          </a:p>
          <a:p>
            <a:pPr marL="0" indent="0">
              <a:buNone/>
            </a:pPr>
            <a:r>
              <a:rPr lang="de-DE" dirty="0"/>
              <a:t>Höhere Kosten können beispielsweise an folgenden Stellen ausgeglichen werden:</a:t>
            </a:r>
          </a:p>
          <a:p>
            <a:pPr lvl="1"/>
            <a:r>
              <a:rPr lang="de-DE" dirty="0"/>
              <a:t>Lebensmittelabfall reduzieren</a:t>
            </a:r>
          </a:p>
          <a:p>
            <a:pPr lvl="1"/>
            <a:r>
              <a:rPr lang="de-DE" dirty="0"/>
              <a:t>Speisen mit unterschiedlichem Wareneinsatz</a:t>
            </a:r>
          </a:p>
          <a:p>
            <a:pPr lvl="1"/>
            <a:r>
              <a:rPr lang="de-DE" dirty="0"/>
              <a:t>saisonales Angebot nutzen</a:t>
            </a:r>
          </a:p>
          <a:p>
            <a:pPr lvl="1"/>
            <a:r>
              <a:rPr lang="de-DE" dirty="0"/>
              <a:t>vegetarisch/ vegan kochen</a:t>
            </a:r>
          </a:p>
          <a:p>
            <a:pPr lvl="1"/>
            <a:r>
              <a:rPr lang="de-DE" dirty="0"/>
              <a:t>kleine Portionsgrößen bei tierischen Produkten</a:t>
            </a:r>
          </a:p>
          <a:p>
            <a:pPr lvl="1"/>
            <a:r>
              <a:rPr lang="de-DE" dirty="0"/>
              <a:t>Ganztierverwertung</a:t>
            </a:r>
          </a:p>
          <a:p>
            <a:endParaRPr lang="de-DE" dirty="0"/>
          </a:p>
        </p:txBody>
      </p:sp>
      <p:sp>
        <p:nvSpPr>
          <p:cNvPr id="4" name="Textplatzhalter 3">
            <a:extLst>
              <a:ext uri="{FF2B5EF4-FFF2-40B4-BE49-F238E27FC236}">
                <a16:creationId xmlns:a16="http://schemas.microsoft.com/office/drawing/2014/main" id="{5A55D933-88C5-417F-BAB0-A8649BA6FDDE}"/>
              </a:ext>
            </a:extLst>
          </p:cNvPr>
          <p:cNvSpPr>
            <a:spLocks noGrp="1"/>
          </p:cNvSpPr>
          <p:nvPr>
            <p:ph type="body" sz="quarter" idx="13"/>
          </p:nvPr>
        </p:nvSpPr>
        <p:spPr/>
        <p:txBody>
          <a:bodyPr/>
          <a:lstStyle/>
          <a:p>
            <a:r>
              <a:rPr lang="de-DE"/>
              <a:t>Wirtschaftlichkeit</a:t>
            </a:r>
          </a:p>
        </p:txBody>
      </p:sp>
      <p:sp>
        <p:nvSpPr>
          <p:cNvPr id="6" name="Titel 1">
            <a:extLst>
              <a:ext uri="{FF2B5EF4-FFF2-40B4-BE49-F238E27FC236}">
                <a16:creationId xmlns:a16="http://schemas.microsoft.com/office/drawing/2014/main" id="{EF93517A-165F-47DF-B720-616CA643E18C}"/>
              </a:ext>
            </a:extLst>
          </p:cNvPr>
          <p:cNvSpPr>
            <a:spLocks noGrp="1"/>
          </p:cNvSpPr>
          <p:nvPr>
            <p:ph type="title"/>
          </p:nvPr>
        </p:nvSpPr>
        <p:spPr>
          <a:xfrm>
            <a:off x="371475" y="374650"/>
            <a:ext cx="8824913" cy="569913"/>
          </a:xfrm>
        </p:spPr>
        <p:txBody>
          <a:bodyPr/>
          <a:lstStyle/>
          <a:p>
            <a:r>
              <a:rPr lang="de-DE" spc="-30" dirty="0"/>
              <a:t>Nachhaltiges Wirtschaften</a:t>
            </a:r>
            <a:br>
              <a:rPr lang="de-DE" dirty="0"/>
            </a:br>
            <a:endParaRPr lang="de-DE" dirty="0"/>
          </a:p>
        </p:txBody>
      </p:sp>
      <p:sp>
        <p:nvSpPr>
          <p:cNvPr id="7" name="Textfeld 6">
            <a:extLst>
              <a:ext uri="{FF2B5EF4-FFF2-40B4-BE49-F238E27FC236}">
                <a16:creationId xmlns:a16="http://schemas.microsoft.com/office/drawing/2014/main" id="{94F7C92A-7A7D-4362-84CC-4D1A0F4D3645}"/>
              </a:ext>
            </a:extLst>
          </p:cNvPr>
          <p:cNvSpPr txBox="1"/>
          <p:nvPr/>
        </p:nvSpPr>
        <p:spPr>
          <a:xfrm>
            <a:off x="4248143" y="2218147"/>
            <a:ext cx="5516254" cy="743217"/>
          </a:xfrm>
          <a:prstGeom prst="rect">
            <a:avLst/>
          </a:prstGeom>
          <a:noFill/>
        </p:spPr>
        <p:txBody>
          <a:bodyPr wrap="none" rtlCol="0">
            <a:spAutoFit/>
          </a:bodyPr>
          <a:lstStyle/>
          <a:p>
            <a:pPr>
              <a:lnSpc>
                <a:spcPct val="110000"/>
              </a:lnSpc>
            </a:pPr>
            <a:r>
              <a:rPr lang="de-DE" sz="2000"/>
              <a:t>Keine reiner Fokus auf den Preis </a:t>
            </a:r>
          </a:p>
          <a:p>
            <a:pPr>
              <a:lnSpc>
                <a:spcPct val="110000"/>
              </a:lnSpc>
            </a:pPr>
            <a:r>
              <a:rPr lang="de-DE" sz="2000"/>
              <a:t>Nachhaltigkeitsanforderungen berücksichtigen</a:t>
            </a:r>
            <a:endParaRPr lang="de-DE" sz="1900"/>
          </a:p>
        </p:txBody>
      </p:sp>
      <p:cxnSp>
        <p:nvCxnSpPr>
          <p:cNvPr id="8" name="Gerade Verbindung mit Pfeil 7">
            <a:extLst>
              <a:ext uri="{FF2B5EF4-FFF2-40B4-BE49-F238E27FC236}">
                <a16:creationId xmlns:a16="http://schemas.microsoft.com/office/drawing/2014/main" id="{64C56F68-ACE6-4859-B5D9-FFF9D1550220}"/>
              </a:ext>
            </a:extLst>
          </p:cNvPr>
          <p:cNvCxnSpPr/>
          <p:nvPr/>
        </p:nvCxnSpPr>
        <p:spPr>
          <a:xfrm>
            <a:off x="3617288" y="2773356"/>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112F37A9-B20B-4EDC-A471-65ADEA74DA9C}"/>
              </a:ext>
            </a:extLst>
          </p:cNvPr>
          <p:cNvCxnSpPr/>
          <p:nvPr/>
        </p:nvCxnSpPr>
        <p:spPr>
          <a:xfrm>
            <a:off x="3617288" y="2434436"/>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BF9B9472-BC79-4BBD-9C78-DD6B00FE75E0}"/>
              </a:ext>
            </a:extLst>
          </p:cNvPr>
          <p:cNvSpPr txBox="1"/>
          <p:nvPr/>
        </p:nvSpPr>
        <p:spPr>
          <a:xfrm>
            <a:off x="11007094" y="6013006"/>
            <a:ext cx="1337649" cy="2328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extLst>
      <p:ext uri="{BB962C8B-B14F-4D97-AF65-F5344CB8AC3E}">
        <p14:creationId xmlns:p14="http://schemas.microsoft.com/office/powerpoint/2010/main" val="1555125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9C453A97-EC45-5316-1744-871F5DADADB6}"/>
              </a:ext>
            </a:extLst>
          </p:cNvPr>
          <p:cNvSpPr txBox="1">
            <a:spLocks/>
          </p:cNvSpPr>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spcAft>
                <a:spcPts val="600"/>
              </a:spcAft>
            </a:pPr>
            <a:r>
              <a:rPr lang="de-DE" spc="-30" dirty="0"/>
              <a:t>Nachhaltiges Wirtschaften</a:t>
            </a:r>
            <a:endParaRPr lang="de-DE" b="1" kern="1200" dirty="0">
              <a:latin typeface="+mj-lt"/>
              <a:ea typeface="+mj-ea"/>
              <a:cs typeface="+mj-cs"/>
            </a:endParaRPr>
          </a:p>
        </p:txBody>
      </p:sp>
      <p:sp>
        <p:nvSpPr>
          <p:cNvPr id="8" name="Textplatzhalter 11">
            <a:extLst>
              <a:ext uri="{FF2B5EF4-FFF2-40B4-BE49-F238E27FC236}">
                <a16:creationId xmlns:a16="http://schemas.microsoft.com/office/drawing/2014/main" id="{B16972FD-6C52-7C8C-8D87-4B65344AB3BA}"/>
              </a:ext>
            </a:extLst>
          </p:cNvPr>
          <p:cNvSpPr>
            <a:spLocks noGrp="1"/>
          </p:cNvSpPr>
          <p:nvPr>
            <p:ph type="body" sz="quarter" idx="13"/>
          </p:nvPr>
        </p:nvSpPr>
        <p:spPr/>
        <p:txBody>
          <a:bodyPr vert="horz" wrap="square" lIns="0" tIns="0" rIns="0" bIns="0" numCol="1" anchor="t" anchorCtr="0" compatLnSpc="1">
            <a:prstTxWarp prst="textNoShape">
              <a:avLst/>
            </a:prstTxWarp>
            <a:normAutofit/>
          </a:bodyPr>
          <a:lstStyle/>
          <a:p>
            <a:pPr>
              <a:spcAft>
                <a:spcPts val="600"/>
              </a:spcAft>
            </a:pPr>
            <a:r>
              <a:rPr lang="de-DE" kern="1200">
                <a:latin typeface="+mn-lt"/>
                <a:ea typeface="+mn-ea"/>
                <a:cs typeface="+mn-cs"/>
              </a:rPr>
              <a:t>Lebensmittelabfälle</a:t>
            </a:r>
          </a:p>
        </p:txBody>
      </p:sp>
      <p:pic>
        <p:nvPicPr>
          <p:cNvPr id="20" name="Bildplatzhalter 19" descr="Ein Bild, das Text, Natur, Eis, Berg enthält.&#10;&#10;Automatisch generierte Beschreibung">
            <a:extLst>
              <a:ext uri="{FF2B5EF4-FFF2-40B4-BE49-F238E27FC236}">
                <a16:creationId xmlns:a16="http://schemas.microsoft.com/office/drawing/2014/main" id="{7D9DB2D4-41F3-EE93-531A-2E3FFAD935E7}"/>
              </a:ext>
            </a:extLst>
          </p:cNvPr>
          <p:cNvPicPr>
            <a:picLocks noGrp="1" noChangeAspect="1"/>
          </p:cNvPicPr>
          <p:nvPr>
            <p:ph type="pic" sz="quarter" idx="14"/>
          </p:nvPr>
        </p:nvPicPr>
        <p:blipFill rotWithShape="1">
          <a:blip r:embed="rId3"/>
          <a:srcRect t="582" b="132"/>
          <a:stretch/>
        </p:blipFill>
        <p:spPr>
          <a:xfrm>
            <a:off x="6502253" y="1514168"/>
            <a:ext cx="5380193" cy="4729316"/>
          </a:xfrm>
        </p:spPr>
      </p:pic>
      <p:sp>
        <p:nvSpPr>
          <p:cNvPr id="3" name="Inhaltsplatzhalter 2">
            <a:extLst>
              <a:ext uri="{FF2B5EF4-FFF2-40B4-BE49-F238E27FC236}">
                <a16:creationId xmlns:a16="http://schemas.microsoft.com/office/drawing/2014/main" id="{935EA571-5858-A26B-C1EC-81DF03A634E7}"/>
              </a:ext>
            </a:extLst>
          </p:cNvPr>
          <p:cNvSpPr>
            <a:spLocks noGrp="1"/>
          </p:cNvSpPr>
          <p:nvPr>
            <p:ph idx="1"/>
          </p:nvPr>
        </p:nvSpPr>
        <p:spPr>
          <a:xfrm>
            <a:off x="359970" y="1256557"/>
            <a:ext cx="5472000" cy="1062516"/>
          </a:xfrm>
        </p:spPr>
        <p:txBody>
          <a:bodyPr/>
          <a:lstStyle/>
          <a:p>
            <a:pPr>
              <a:buClr>
                <a:srgbClr val="E8761B"/>
              </a:buClr>
            </a:pPr>
            <a:endParaRPr lang="de-DE"/>
          </a:p>
          <a:p>
            <a:pPr marL="0" indent="0">
              <a:buClr>
                <a:srgbClr val="E8761B"/>
              </a:buClr>
              <a:buNone/>
            </a:pPr>
            <a:r>
              <a:rPr lang="de-DE"/>
              <a:t>Durch die Vermeidung von Lebensmittelabfällen werden </a:t>
            </a:r>
            <a:r>
              <a:rPr lang="de-DE" b="1"/>
              <a:t>Kosten eingespart:</a:t>
            </a:r>
          </a:p>
        </p:txBody>
      </p:sp>
      <p:sp>
        <p:nvSpPr>
          <p:cNvPr id="4" name="Inhaltsplatzhalter 2">
            <a:extLst>
              <a:ext uri="{FF2B5EF4-FFF2-40B4-BE49-F238E27FC236}">
                <a16:creationId xmlns:a16="http://schemas.microsoft.com/office/drawing/2014/main" id="{8CCE8F62-1E67-3419-D66F-9A9F3E61E223}"/>
              </a:ext>
            </a:extLst>
          </p:cNvPr>
          <p:cNvSpPr txBox="1">
            <a:spLocks/>
          </p:cNvSpPr>
          <p:nvPr/>
        </p:nvSpPr>
        <p:spPr bwMode="auto">
          <a:xfrm>
            <a:off x="314066" y="5106108"/>
            <a:ext cx="5472000" cy="103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5">
                  <a:lumMod val="75000"/>
                </a:schemeClr>
              </a:buClr>
              <a:buFont typeface="Wingdings" panose="05000000000000000000" pitchFamily="2" charset="2"/>
              <a:buChar char="è"/>
            </a:pPr>
            <a:r>
              <a:rPr lang="de-DE" b="1" dirty="0"/>
              <a:t>kostenintensivere Veränderungen </a:t>
            </a:r>
            <a:r>
              <a:rPr lang="de-DE" dirty="0"/>
              <a:t>wie z.B. die Erhöhung des Bio-Anteils können dadurch </a:t>
            </a:r>
            <a:r>
              <a:rPr lang="de-DE" b="1" dirty="0"/>
              <a:t>ausgeglichen</a:t>
            </a:r>
            <a:r>
              <a:rPr lang="de-DE" dirty="0"/>
              <a:t> werden</a:t>
            </a:r>
          </a:p>
        </p:txBody>
      </p:sp>
      <p:sp>
        <p:nvSpPr>
          <p:cNvPr id="5" name="Textfeld 4">
            <a:extLst>
              <a:ext uri="{FF2B5EF4-FFF2-40B4-BE49-F238E27FC236}">
                <a16:creationId xmlns:a16="http://schemas.microsoft.com/office/drawing/2014/main" id="{7396B4A6-D9EE-B73A-F8E5-BC210777BD62}"/>
              </a:ext>
            </a:extLst>
          </p:cNvPr>
          <p:cNvSpPr txBox="1"/>
          <p:nvPr/>
        </p:nvSpPr>
        <p:spPr>
          <a:xfrm>
            <a:off x="371357" y="3053962"/>
            <a:ext cx="5522416" cy="1425518"/>
          </a:xfrm>
          <a:prstGeom prst="rect">
            <a:avLst/>
          </a:prstGeom>
          <a:noFill/>
          <a:ln w="28575">
            <a:solidFill>
              <a:schemeClr val="accent5">
                <a:lumMod val="75000"/>
              </a:schemeClr>
            </a:solidFill>
          </a:ln>
        </p:spPr>
        <p:txBody>
          <a:bodyPr wrap="square" rtlCol="0">
            <a:spAutoFit/>
          </a:bodyPr>
          <a:lstStyle/>
          <a:p>
            <a:pPr>
              <a:lnSpc>
                <a:spcPct val="110000"/>
              </a:lnSpc>
            </a:pPr>
            <a:r>
              <a:rPr lang="de-DE" sz="1600"/>
              <a:t>100 Personen lassen je eine kleine Kartoffel auf dem Teller</a:t>
            </a:r>
            <a:br>
              <a:rPr lang="de-DE" sz="1600"/>
            </a:br>
            <a:r>
              <a:rPr lang="de-DE" sz="1600"/>
              <a:t>ca. 40 g / Person = 4 kg Kartoffeln</a:t>
            </a:r>
          </a:p>
          <a:p>
            <a:pPr>
              <a:lnSpc>
                <a:spcPct val="110000"/>
              </a:lnSpc>
            </a:pPr>
            <a:r>
              <a:rPr lang="de-DE" sz="1600"/>
              <a:t>Bsp. Einkaufspreis Kartoffeln = 1,79 € / kg</a:t>
            </a:r>
          </a:p>
          <a:p>
            <a:pPr>
              <a:lnSpc>
                <a:spcPct val="110000"/>
              </a:lnSpc>
            </a:pPr>
            <a:endParaRPr lang="de-DE" sz="1600"/>
          </a:p>
          <a:p>
            <a:pPr>
              <a:lnSpc>
                <a:spcPct val="110000"/>
              </a:lnSpc>
            </a:pPr>
            <a:r>
              <a:rPr lang="de-DE" sz="1600" b="1"/>
              <a:t>Verlust = 7,16 €</a:t>
            </a:r>
          </a:p>
        </p:txBody>
      </p:sp>
      <p:sp>
        <p:nvSpPr>
          <p:cNvPr id="2" name="object 62">
            <a:extLst>
              <a:ext uri="{FF2B5EF4-FFF2-40B4-BE49-F238E27FC236}">
                <a16:creationId xmlns:a16="http://schemas.microsoft.com/office/drawing/2014/main" id="{25BFAEEE-58F5-2F14-BB0C-DF34547600C8}"/>
              </a:ext>
            </a:extLst>
          </p:cNvPr>
          <p:cNvSpPr txBox="1"/>
          <p:nvPr/>
        </p:nvSpPr>
        <p:spPr>
          <a:xfrm>
            <a:off x="6520658" y="6345706"/>
            <a:ext cx="4983770" cy="153991"/>
          </a:xfrm>
          <a:prstGeom prst="rect">
            <a:avLst/>
          </a:prstGeom>
        </p:spPr>
        <p:txBody>
          <a:bodyPr vert="horz" wrap="square" lIns="0" tIns="15342" rIns="0" bIns="0" rtlCol="0">
            <a:spAutoFit/>
          </a:bodyPr>
          <a:lstStyle/>
          <a:p>
            <a:pPr marL="15343">
              <a:spcBef>
                <a:spcPts val="121"/>
              </a:spcBef>
            </a:pPr>
            <a:r>
              <a:rPr lang="en-US" sz="900" spc="-36" dirty="0">
                <a:solidFill>
                  <a:schemeClr val="bg1">
                    <a:lumMod val="65000"/>
                  </a:schemeClr>
                </a:solidFill>
                <a:latin typeface="Calibri"/>
                <a:cs typeface="Calibri"/>
              </a:rPr>
              <a:t>WWF Deutschland, 2019, S.12</a:t>
            </a:r>
            <a:endParaRPr lang="en-US" sz="900" dirty="0">
              <a:solidFill>
                <a:schemeClr val="bg1">
                  <a:lumMod val="65000"/>
                </a:schemeClr>
              </a:solidFill>
              <a:latin typeface="Calibri"/>
              <a:cs typeface="Calibri"/>
            </a:endParaRPr>
          </a:p>
        </p:txBody>
      </p:sp>
      <p:sp>
        <p:nvSpPr>
          <p:cNvPr id="6" name="Rechteck 5">
            <a:extLst>
              <a:ext uri="{FF2B5EF4-FFF2-40B4-BE49-F238E27FC236}">
                <a16:creationId xmlns:a16="http://schemas.microsoft.com/office/drawing/2014/main" id="{F25EF7A0-93FB-44E2-80EE-B66F3B7E3B83}"/>
              </a:ext>
            </a:extLst>
          </p:cNvPr>
          <p:cNvSpPr/>
          <p:nvPr/>
        </p:nvSpPr>
        <p:spPr>
          <a:xfrm>
            <a:off x="6502253" y="1180690"/>
            <a:ext cx="2672526" cy="307777"/>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panose="020F0502020204030204" pitchFamily="34" charset="0"/>
                <a:cs typeface="Times New Roman" panose="02020603050405020304" pitchFamily="18" charset="0"/>
              </a:rPr>
              <a:t>Bild ist nicht unter freier Lizenz.</a:t>
            </a:r>
            <a:endParaRPr lang="de-DE" sz="1400" dirty="0">
              <a:solidFill>
                <a:srgbClr val="FF0000"/>
              </a:solidFill>
            </a:endParaRPr>
          </a:p>
        </p:txBody>
      </p:sp>
    </p:spTree>
    <p:extLst>
      <p:ext uri="{BB962C8B-B14F-4D97-AF65-F5344CB8AC3E}">
        <p14:creationId xmlns:p14="http://schemas.microsoft.com/office/powerpoint/2010/main" val="272831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Lupe">
            <a:extLst>
              <a:ext uri="{FF2B5EF4-FFF2-40B4-BE49-F238E27FC236}">
                <a16:creationId xmlns:a16="http://schemas.microsoft.com/office/drawing/2014/main" id="{5004740B-158B-4283-8044-1DEE7E286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014308"/>
            <a:ext cx="3404214" cy="3404214"/>
          </a:xfrm>
          <a:prstGeom prst="rect">
            <a:avLst/>
          </a:prstGeom>
        </p:spPr>
      </p:pic>
      <p:sp>
        <p:nvSpPr>
          <p:cNvPr id="7" name="Titel 6">
            <a:extLst>
              <a:ext uri="{FF2B5EF4-FFF2-40B4-BE49-F238E27FC236}">
                <a16:creationId xmlns:a16="http://schemas.microsoft.com/office/drawing/2014/main" id="{3B97A9BD-06F5-455C-8C8F-53A38AADBA47}"/>
              </a:ext>
            </a:extLst>
          </p:cNvPr>
          <p:cNvSpPr>
            <a:spLocks noGrp="1"/>
          </p:cNvSpPr>
          <p:nvPr>
            <p:ph type="title"/>
          </p:nvPr>
        </p:nvSpPr>
        <p:spPr/>
        <p:txBody>
          <a:bodyPr/>
          <a:lstStyle/>
          <a:p>
            <a:r>
              <a:rPr lang="de-DE" spc="-30" dirty="0"/>
              <a:t>Nachhaltiges Wirtschaften</a:t>
            </a:r>
            <a:br>
              <a:rPr lang="de-DE" dirty="0"/>
            </a:br>
            <a:endParaRPr lang="de-DE" dirty="0"/>
          </a:p>
        </p:txBody>
      </p:sp>
      <p:pic>
        <p:nvPicPr>
          <p:cNvPr id="10" name="Inhaltsplatzhalter 9">
            <a:extLst>
              <a:ext uri="{FF2B5EF4-FFF2-40B4-BE49-F238E27FC236}">
                <a16:creationId xmlns:a16="http://schemas.microsoft.com/office/drawing/2014/main" id="{387FFE6F-1C65-4EB7-B156-2BF76C96C6DD}"/>
              </a:ext>
            </a:extLst>
          </p:cNvPr>
          <p:cNvPicPr>
            <a:picLocks noGrp="1" noChangeAspect="1"/>
          </p:cNvPicPr>
          <p:nvPr>
            <p:ph idx="1"/>
          </p:nvPr>
        </p:nvPicPr>
        <p:blipFill rotWithShape="1">
          <a:blip r:embed="rId5"/>
          <a:srcRect t="6024"/>
          <a:stretch/>
        </p:blipFill>
        <p:spPr>
          <a:xfrm>
            <a:off x="3739589" y="1285834"/>
            <a:ext cx="6729191" cy="4859623"/>
          </a:xfrm>
          <a:prstGeom prst="rect">
            <a:avLst/>
          </a:prstGeom>
        </p:spPr>
      </p:pic>
      <p:sp>
        <p:nvSpPr>
          <p:cNvPr id="9" name="Textplatzhalter 8">
            <a:extLst>
              <a:ext uri="{FF2B5EF4-FFF2-40B4-BE49-F238E27FC236}">
                <a16:creationId xmlns:a16="http://schemas.microsoft.com/office/drawing/2014/main" id="{40F49F20-11C2-412C-AE66-E91FA6FCC431}"/>
              </a:ext>
            </a:extLst>
          </p:cNvPr>
          <p:cNvSpPr>
            <a:spLocks noGrp="1"/>
          </p:cNvSpPr>
          <p:nvPr>
            <p:ph type="body" sz="quarter" idx="13"/>
          </p:nvPr>
        </p:nvSpPr>
        <p:spPr>
          <a:xfrm>
            <a:off x="371357" y="872232"/>
            <a:ext cx="11187597" cy="504540"/>
          </a:xfrm>
        </p:spPr>
        <p:txBody>
          <a:bodyPr/>
          <a:lstStyle/>
          <a:p>
            <a:r>
              <a:rPr lang="de-DE" dirty="0"/>
              <a:t>Bewertung von Maßnahmen zur Vermeidung von Lebensmittelabfällen</a:t>
            </a:r>
          </a:p>
        </p:txBody>
      </p:sp>
      <p:sp>
        <p:nvSpPr>
          <p:cNvPr id="11" name="Textfeld 10">
            <a:extLst>
              <a:ext uri="{FF2B5EF4-FFF2-40B4-BE49-F238E27FC236}">
                <a16:creationId xmlns:a16="http://schemas.microsoft.com/office/drawing/2014/main" id="{C064A011-70C2-4796-96A9-5C6379E6EC7F}"/>
              </a:ext>
            </a:extLst>
          </p:cNvPr>
          <p:cNvSpPr txBox="1"/>
          <p:nvPr/>
        </p:nvSpPr>
        <p:spPr>
          <a:xfrm>
            <a:off x="476865" y="3994680"/>
            <a:ext cx="1762021" cy="923330"/>
          </a:xfrm>
          <a:prstGeom prst="rect">
            <a:avLst/>
          </a:prstGeom>
          <a:noFill/>
        </p:spPr>
        <p:txBody>
          <a:bodyPr wrap="none" rtlCol="0">
            <a:spAutoFit/>
          </a:bodyPr>
          <a:lstStyle/>
          <a:p>
            <a:pPr algn="ctr"/>
            <a:r>
              <a:rPr lang="de-DE" dirty="0"/>
              <a:t>Portionsgrößen</a:t>
            </a:r>
          </a:p>
          <a:p>
            <a:pPr algn="ctr"/>
            <a:r>
              <a:rPr lang="de-DE" dirty="0" err="1"/>
              <a:t>Kellenpläne</a:t>
            </a:r>
            <a:endParaRPr lang="de-DE" dirty="0"/>
          </a:p>
          <a:p>
            <a:pPr algn="ctr"/>
            <a:r>
              <a:rPr lang="de-DE" dirty="0"/>
              <a:t>Nachschlag</a:t>
            </a:r>
          </a:p>
        </p:txBody>
      </p:sp>
      <p:cxnSp>
        <p:nvCxnSpPr>
          <p:cNvPr id="17" name="Verbinder: gekrümmt 16">
            <a:extLst>
              <a:ext uri="{FF2B5EF4-FFF2-40B4-BE49-F238E27FC236}">
                <a16:creationId xmlns:a16="http://schemas.microsoft.com/office/drawing/2014/main" id="{67827495-0BD0-4011-B649-1DCFE9343B2E}"/>
              </a:ext>
            </a:extLst>
          </p:cNvPr>
          <p:cNvCxnSpPr>
            <a:cxnSpLocks/>
          </p:cNvCxnSpPr>
          <p:nvPr/>
        </p:nvCxnSpPr>
        <p:spPr>
          <a:xfrm rot="10800000">
            <a:off x="2649415" y="4456345"/>
            <a:ext cx="1231664" cy="936270"/>
          </a:xfrm>
          <a:prstGeom prst="curved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Verbinder: gekrümmt 18">
            <a:extLst>
              <a:ext uri="{FF2B5EF4-FFF2-40B4-BE49-F238E27FC236}">
                <a16:creationId xmlns:a16="http://schemas.microsoft.com/office/drawing/2014/main" id="{D16DB80A-338F-47CE-ADAF-96927F19AC0B}"/>
              </a:ext>
            </a:extLst>
          </p:cNvPr>
          <p:cNvCxnSpPr>
            <a:cxnSpLocks/>
          </p:cNvCxnSpPr>
          <p:nvPr/>
        </p:nvCxnSpPr>
        <p:spPr>
          <a:xfrm rot="10800000" flipV="1">
            <a:off x="2649417" y="4126664"/>
            <a:ext cx="1231663" cy="329680"/>
          </a:xfrm>
          <a:prstGeom prst="curved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6D119229-83D6-4A49-99B9-950D723E1FAE}"/>
              </a:ext>
            </a:extLst>
          </p:cNvPr>
          <p:cNvSpPr/>
          <p:nvPr/>
        </p:nvSpPr>
        <p:spPr>
          <a:xfrm>
            <a:off x="10642980" y="6030041"/>
            <a:ext cx="2281451" cy="230832"/>
          </a:xfrm>
          <a:prstGeom prst="rect">
            <a:avLst/>
          </a:prstGeom>
        </p:spPr>
        <p:txBody>
          <a:bodyPr wrap="square">
            <a:spAutoFit/>
          </a:bodyPr>
          <a:lstStyle/>
          <a:p>
            <a:r>
              <a:rPr lang="de-DE" sz="900" dirty="0" err="1">
                <a:solidFill>
                  <a:schemeClr val="bg1">
                    <a:lumMod val="65000"/>
                  </a:schemeClr>
                </a:solidFill>
              </a:rPr>
              <a:t>Waskow</a:t>
            </a:r>
            <a:r>
              <a:rPr lang="de-DE" sz="900" dirty="0">
                <a:solidFill>
                  <a:schemeClr val="bg1">
                    <a:lumMod val="65000"/>
                  </a:schemeClr>
                </a:solidFill>
              </a:rPr>
              <a:t> et al. 2018</a:t>
            </a:r>
          </a:p>
        </p:txBody>
      </p:sp>
    </p:spTree>
    <p:extLst>
      <p:ext uri="{BB962C8B-B14F-4D97-AF65-F5344CB8AC3E}">
        <p14:creationId xmlns:p14="http://schemas.microsoft.com/office/powerpoint/2010/main" val="2540422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83632-3D1D-4825-AECD-DE704D4391B4}"/>
              </a:ext>
            </a:extLst>
          </p:cNvPr>
          <p:cNvSpPr>
            <a:spLocks noGrp="1"/>
          </p:cNvSpPr>
          <p:nvPr>
            <p:ph type="title"/>
          </p:nvPr>
        </p:nvSpPr>
        <p:spPr/>
        <p:txBody>
          <a:bodyPr/>
          <a:lstStyle/>
          <a:p>
            <a:r>
              <a:rPr lang="de-DE" spc="-30" dirty="0"/>
              <a:t>Nachhaltiges Wirtschaften</a:t>
            </a:r>
            <a:endParaRPr lang="de-DE" dirty="0"/>
          </a:p>
        </p:txBody>
      </p:sp>
      <p:sp>
        <p:nvSpPr>
          <p:cNvPr id="4" name="Textplatzhalter 3">
            <a:extLst>
              <a:ext uri="{FF2B5EF4-FFF2-40B4-BE49-F238E27FC236}">
                <a16:creationId xmlns:a16="http://schemas.microsoft.com/office/drawing/2014/main" id="{DF2D8ABB-E54D-450C-B5F5-19B6A24F9ACC}"/>
              </a:ext>
            </a:extLst>
          </p:cNvPr>
          <p:cNvSpPr>
            <a:spLocks noGrp="1"/>
          </p:cNvSpPr>
          <p:nvPr>
            <p:ph type="body" sz="quarter" idx="13"/>
          </p:nvPr>
        </p:nvSpPr>
        <p:spPr/>
        <p:txBody>
          <a:bodyPr/>
          <a:lstStyle/>
          <a:p>
            <a:r>
              <a:rPr lang="de-DE" dirty="0"/>
              <a:t>Speiseplan</a:t>
            </a:r>
          </a:p>
        </p:txBody>
      </p:sp>
      <p:graphicFrame>
        <p:nvGraphicFramePr>
          <p:cNvPr id="6" name="Tabelle 5">
            <a:extLst>
              <a:ext uri="{FF2B5EF4-FFF2-40B4-BE49-F238E27FC236}">
                <a16:creationId xmlns:a16="http://schemas.microsoft.com/office/drawing/2014/main" id="{00ED12E3-1CE2-4F9F-980A-98C061B518AA}"/>
              </a:ext>
            </a:extLst>
          </p:cNvPr>
          <p:cNvGraphicFramePr>
            <a:graphicFrameLocks noGrp="1"/>
          </p:cNvGraphicFramePr>
          <p:nvPr>
            <p:extLst/>
          </p:nvPr>
        </p:nvGraphicFramePr>
        <p:xfrm>
          <a:off x="371357" y="1744152"/>
          <a:ext cx="11328275" cy="1890003"/>
        </p:xfrm>
        <a:graphic>
          <a:graphicData uri="http://schemas.openxmlformats.org/drawingml/2006/table">
            <a:tbl>
              <a:tblPr firstRow="1" bandRow="1">
                <a:tableStyleId>{17292A2E-F333-43FB-9621-5CBBE7FDCDCB}</a:tableStyleId>
              </a:tblPr>
              <a:tblGrid>
                <a:gridCol w="2265655">
                  <a:extLst>
                    <a:ext uri="{9D8B030D-6E8A-4147-A177-3AD203B41FA5}">
                      <a16:colId xmlns:a16="http://schemas.microsoft.com/office/drawing/2014/main" val="3827704469"/>
                    </a:ext>
                  </a:extLst>
                </a:gridCol>
                <a:gridCol w="2265655">
                  <a:extLst>
                    <a:ext uri="{9D8B030D-6E8A-4147-A177-3AD203B41FA5}">
                      <a16:colId xmlns:a16="http://schemas.microsoft.com/office/drawing/2014/main" val="774140345"/>
                    </a:ext>
                  </a:extLst>
                </a:gridCol>
                <a:gridCol w="2265655">
                  <a:extLst>
                    <a:ext uri="{9D8B030D-6E8A-4147-A177-3AD203B41FA5}">
                      <a16:colId xmlns:a16="http://schemas.microsoft.com/office/drawing/2014/main" val="2938723445"/>
                    </a:ext>
                  </a:extLst>
                </a:gridCol>
                <a:gridCol w="2265655">
                  <a:extLst>
                    <a:ext uri="{9D8B030D-6E8A-4147-A177-3AD203B41FA5}">
                      <a16:colId xmlns:a16="http://schemas.microsoft.com/office/drawing/2014/main" val="4132273434"/>
                    </a:ext>
                  </a:extLst>
                </a:gridCol>
                <a:gridCol w="2265655">
                  <a:extLst>
                    <a:ext uri="{9D8B030D-6E8A-4147-A177-3AD203B41FA5}">
                      <a16:colId xmlns:a16="http://schemas.microsoft.com/office/drawing/2014/main" val="2807896787"/>
                    </a:ext>
                  </a:extLst>
                </a:gridCol>
              </a:tblGrid>
              <a:tr h="630001">
                <a:tc>
                  <a:txBody>
                    <a:bodyPr/>
                    <a:lstStyle/>
                    <a:p>
                      <a:pPr algn="ctr"/>
                      <a:r>
                        <a:rPr lang="de-DE" dirty="0"/>
                        <a:t>Montag</a:t>
                      </a:r>
                    </a:p>
                  </a:txBody>
                  <a:tcPr anchor="ctr"/>
                </a:tc>
                <a:tc>
                  <a:txBody>
                    <a:bodyPr/>
                    <a:lstStyle/>
                    <a:p>
                      <a:pPr algn="ctr"/>
                      <a:r>
                        <a:rPr lang="de-DE" dirty="0"/>
                        <a:t>Dienstag</a:t>
                      </a:r>
                    </a:p>
                  </a:txBody>
                  <a:tcPr anchor="ctr"/>
                </a:tc>
                <a:tc>
                  <a:txBody>
                    <a:bodyPr/>
                    <a:lstStyle/>
                    <a:p>
                      <a:pPr algn="ctr"/>
                      <a:r>
                        <a:rPr lang="de-DE" dirty="0"/>
                        <a:t>Mittwoch</a:t>
                      </a:r>
                    </a:p>
                  </a:txBody>
                  <a:tcPr anchor="ctr"/>
                </a:tc>
                <a:tc>
                  <a:txBody>
                    <a:bodyPr/>
                    <a:lstStyle/>
                    <a:p>
                      <a:pPr algn="ctr"/>
                      <a:r>
                        <a:rPr lang="de-DE" dirty="0"/>
                        <a:t>Donnerstag</a:t>
                      </a:r>
                    </a:p>
                  </a:txBody>
                  <a:tcPr anchor="ctr"/>
                </a:tc>
                <a:tc>
                  <a:txBody>
                    <a:bodyPr/>
                    <a:lstStyle/>
                    <a:p>
                      <a:pPr algn="ctr"/>
                      <a:r>
                        <a:rPr lang="de-DE" dirty="0"/>
                        <a:t>Freitag</a:t>
                      </a:r>
                    </a:p>
                  </a:txBody>
                  <a:tcPr anchor="ctr"/>
                </a:tc>
                <a:extLst>
                  <a:ext uri="{0D108BD9-81ED-4DB2-BD59-A6C34878D82A}">
                    <a16:rowId xmlns:a16="http://schemas.microsoft.com/office/drawing/2014/main" val="2051356510"/>
                  </a:ext>
                </a:extLst>
              </a:tr>
              <a:tr h="630001">
                <a:tc gridSpan="5">
                  <a:txBody>
                    <a:bodyPr/>
                    <a:lstStyle/>
                    <a:p>
                      <a:pPr algn="ctr"/>
                      <a:r>
                        <a:rPr lang="de-DE" dirty="0"/>
                        <a:t>Gerichte mir hohen Warenkosten</a:t>
                      </a:r>
                    </a:p>
                  </a:txBody>
                  <a:tcPr anchor="ctr"/>
                </a:tc>
                <a:tc hMerge="1">
                  <a:txBody>
                    <a:bodyPr/>
                    <a:lstStyle/>
                    <a:p>
                      <a:endParaRPr lang="de-DE" dirty="0"/>
                    </a:p>
                  </a:txBody>
                  <a:tcPr/>
                </a:tc>
                <a:tc hMerge="1">
                  <a:txBody>
                    <a:bodyPr/>
                    <a:lstStyle/>
                    <a:p>
                      <a:endParaRPr lang="de-DE"/>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1983894356"/>
                  </a:ext>
                </a:extLst>
              </a:tr>
              <a:tr h="630001">
                <a:tc gridSpan="5">
                  <a:txBody>
                    <a:bodyPr/>
                    <a:lstStyle/>
                    <a:p>
                      <a:pPr algn="ctr"/>
                      <a:r>
                        <a:rPr lang="de-DE" dirty="0"/>
                        <a:t>Gerichte mit geringen Warenkosten</a:t>
                      </a:r>
                    </a:p>
                  </a:txBody>
                  <a:tcPr anchor="ct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2980387996"/>
                  </a:ext>
                </a:extLst>
              </a:tr>
            </a:tbl>
          </a:graphicData>
        </a:graphic>
      </p:graphicFrame>
      <p:graphicFrame>
        <p:nvGraphicFramePr>
          <p:cNvPr id="7" name="Tabelle 6">
            <a:extLst>
              <a:ext uri="{FF2B5EF4-FFF2-40B4-BE49-F238E27FC236}">
                <a16:creationId xmlns:a16="http://schemas.microsoft.com/office/drawing/2014/main" id="{BC698525-3781-4B69-9DF9-4E5814FB42E8}"/>
              </a:ext>
            </a:extLst>
          </p:cNvPr>
          <p:cNvGraphicFramePr>
            <a:graphicFrameLocks noGrp="1"/>
          </p:cNvGraphicFramePr>
          <p:nvPr>
            <p:extLst/>
          </p:nvPr>
        </p:nvGraphicFramePr>
        <p:xfrm>
          <a:off x="371356" y="4001535"/>
          <a:ext cx="11328275" cy="1890003"/>
        </p:xfrm>
        <a:graphic>
          <a:graphicData uri="http://schemas.openxmlformats.org/drawingml/2006/table">
            <a:tbl>
              <a:tblPr firstRow="1" bandRow="1">
                <a:tableStyleId>{17292A2E-F333-43FB-9621-5CBBE7FDCDCB}</a:tableStyleId>
              </a:tblPr>
              <a:tblGrid>
                <a:gridCol w="2265655">
                  <a:extLst>
                    <a:ext uri="{9D8B030D-6E8A-4147-A177-3AD203B41FA5}">
                      <a16:colId xmlns:a16="http://schemas.microsoft.com/office/drawing/2014/main" val="3827704469"/>
                    </a:ext>
                  </a:extLst>
                </a:gridCol>
                <a:gridCol w="2265655">
                  <a:extLst>
                    <a:ext uri="{9D8B030D-6E8A-4147-A177-3AD203B41FA5}">
                      <a16:colId xmlns:a16="http://schemas.microsoft.com/office/drawing/2014/main" val="774140345"/>
                    </a:ext>
                  </a:extLst>
                </a:gridCol>
                <a:gridCol w="2265655">
                  <a:extLst>
                    <a:ext uri="{9D8B030D-6E8A-4147-A177-3AD203B41FA5}">
                      <a16:colId xmlns:a16="http://schemas.microsoft.com/office/drawing/2014/main" val="2938723445"/>
                    </a:ext>
                  </a:extLst>
                </a:gridCol>
                <a:gridCol w="2265655">
                  <a:extLst>
                    <a:ext uri="{9D8B030D-6E8A-4147-A177-3AD203B41FA5}">
                      <a16:colId xmlns:a16="http://schemas.microsoft.com/office/drawing/2014/main" val="4132273434"/>
                    </a:ext>
                  </a:extLst>
                </a:gridCol>
                <a:gridCol w="2265655">
                  <a:extLst>
                    <a:ext uri="{9D8B030D-6E8A-4147-A177-3AD203B41FA5}">
                      <a16:colId xmlns:a16="http://schemas.microsoft.com/office/drawing/2014/main" val="2807896787"/>
                    </a:ext>
                  </a:extLst>
                </a:gridCol>
              </a:tblGrid>
              <a:tr h="630001">
                <a:tc>
                  <a:txBody>
                    <a:bodyPr/>
                    <a:lstStyle/>
                    <a:p>
                      <a:pPr algn="ctr"/>
                      <a:r>
                        <a:rPr lang="de-DE" dirty="0"/>
                        <a:t>Montag</a:t>
                      </a:r>
                    </a:p>
                  </a:txBody>
                  <a:tcPr anchor="ctr">
                    <a:solidFill>
                      <a:schemeClr val="accent4">
                        <a:lumMod val="50000"/>
                      </a:schemeClr>
                    </a:solidFill>
                  </a:tcPr>
                </a:tc>
                <a:tc>
                  <a:txBody>
                    <a:bodyPr/>
                    <a:lstStyle/>
                    <a:p>
                      <a:pPr algn="ctr"/>
                      <a:r>
                        <a:rPr lang="de-DE" dirty="0"/>
                        <a:t>Dienstag</a:t>
                      </a:r>
                    </a:p>
                  </a:txBody>
                  <a:tcPr anchor="ctr">
                    <a:solidFill>
                      <a:schemeClr val="accent4">
                        <a:lumMod val="50000"/>
                      </a:schemeClr>
                    </a:solidFill>
                  </a:tcPr>
                </a:tc>
                <a:tc>
                  <a:txBody>
                    <a:bodyPr/>
                    <a:lstStyle/>
                    <a:p>
                      <a:pPr algn="ctr"/>
                      <a:r>
                        <a:rPr lang="de-DE" dirty="0"/>
                        <a:t>Mittwoch</a:t>
                      </a:r>
                    </a:p>
                  </a:txBody>
                  <a:tcPr anchor="ctr">
                    <a:solidFill>
                      <a:schemeClr val="accent4">
                        <a:lumMod val="50000"/>
                      </a:schemeClr>
                    </a:solidFill>
                  </a:tcPr>
                </a:tc>
                <a:tc>
                  <a:txBody>
                    <a:bodyPr/>
                    <a:lstStyle/>
                    <a:p>
                      <a:pPr algn="ctr"/>
                      <a:r>
                        <a:rPr lang="de-DE" dirty="0"/>
                        <a:t>Donnerstag</a:t>
                      </a:r>
                    </a:p>
                  </a:txBody>
                  <a:tcPr anchor="ctr">
                    <a:solidFill>
                      <a:schemeClr val="accent4">
                        <a:lumMod val="50000"/>
                      </a:schemeClr>
                    </a:solidFill>
                  </a:tcPr>
                </a:tc>
                <a:tc>
                  <a:txBody>
                    <a:bodyPr/>
                    <a:lstStyle/>
                    <a:p>
                      <a:pPr algn="ctr"/>
                      <a:r>
                        <a:rPr lang="de-DE" dirty="0"/>
                        <a:t>Freitag</a:t>
                      </a:r>
                    </a:p>
                  </a:txBody>
                  <a:tcPr anchor="ctr">
                    <a:solidFill>
                      <a:schemeClr val="accent4">
                        <a:lumMod val="50000"/>
                      </a:schemeClr>
                    </a:solidFill>
                  </a:tcPr>
                </a:tc>
                <a:extLst>
                  <a:ext uri="{0D108BD9-81ED-4DB2-BD59-A6C34878D82A}">
                    <a16:rowId xmlns:a16="http://schemas.microsoft.com/office/drawing/2014/main" val="2051356510"/>
                  </a:ext>
                </a:extLst>
              </a:tr>
              <a:tr h="1260002">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Gerichte mit geringen Warenkosten</a:t>
                      </a:r>
                    </a:p>
                  </a:txBody>
                  <a:tcPr anchor="ctr">
                    <a:lnR w="12700" cap="flat" cmpd="sng" algn="ctr">
                      <a:solidFill>
                        <a:schemeClr val="accent4">
                          <a:lumMod val="50000"/>
                        </a:schemeClr>
                      </a:solidFill>
                      <a:prstDash val="solid"/>
                      <a:round/>
                      <a:headEnd type="none" w="med" len="med"/>
                      <a:tailEnd type="none" w="med" len="med"/>
                    </a:lnR>
                    <a:noFill/>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dirty="0"/>
                        <a:t>Gerichte mir hohen Warenkosten</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noFill/>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dirty="0"/>
                        <a:t>Gerichte mit geringen Warenkosten</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noFill/>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dirty="0"/>
                        <a:t>Gerichte mir hohen Warenkosten</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noFill/>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dirty="0"/>
                        <a:t>Gerichte mit geringen Warenkosten</a:t>
                      </a:r>
                    </a:p>
                  </a:txBody>
                  <a:tcPr anchor="ctr">
                    <a:lnL w="12700" cap="flat" cmpd="sng" algn="ctr">
                      <a:solidFill>
                        <a:schemeClr val="accent4">
                          <a:lumMod val="50000"/>
                        </a:schemeClr>
                      </a:solidFill>
                      <a:prstDash val="solid"/>
                      <a:round/>
                      <a:headEnd type="none" w="med" len="med"/>
                      <a:tailEnd type="none" w="med" len="med"/>
                    </a:lnL>
                    <a:noFill/>
                  </a:tcPr>
                </a:tc>
                <a:extLst>
                  <a:ext uri="{0D108BD9-81ED-4DB2-BD59-A6C34878D82A}">
                    <a16:rowId xmlns:a16="http://schemas.microsoft.com/office/drawing/2014/main" val="1983894356"/>
                  </a:ext>
                </a:extLst>
              </a:tr>
            </a:tbl>
          </a:graphicData>
        </a:graphic>
      </p:graphicFrame>
      <p:sp>
        <p:nvSpPr>
          <p:cNvPr id="8" name="Multiplikationszeichen 7">
            <a:extLst>
              <a:ext uri="{FF2B5EF4-FFF2-40B4-BE49-F238E27FC236}">
                <a16:creationId xmlns:a16="http://schemas.microsoft.com/office/drawing/2014/main" id="{A481EC87-89DD-46D7-926D-22C9BBAACB86}"/>
              </a:ext>
            </a:extLst>
          </p:cNvPr>
          <p:cNvSpPr/>
          <p:nvPr/>
        </p:nvSpPr>
        <p:spPr>
          <a:xfrm>
            <a:off x="11204577" y="3153508"/>
            <a:ext cx="752961" cy="779585"/>
          </a:xfrm>
          <a:prstGeom prst="mathMultiply">
            <a:avLst>
              <a:gd name="adj1" fmla="val 17292"/>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pPr>
            <a:endParaRPr lang="de-DE" sz="1900">
              <a:solidFill>
                <a:schemeClr val="tx1"/>
              </a:solidFill>
            </a:endParaRPr>
          </a:p>
        </p:txBody>
      </p:sp>
      <p:pic>
        <p:nvPicPr>
          <p:cNvPr id="10" name="Grafik 9" descr="Häkchen">
            <a:extLst>
              <a:ext uri="{FF2B5EF4-FFF2-40B4-BE49-F238E27FC236}">
                <a16:creationId xmlns:a16="http://schemas.microsoft.com/office/drawing/2014/main" id="{A464DC0C-BB7C-41D5-BDBA-E0EEA357FD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9493" y="5413137"/>
            <a:ext cx="688045" cy="688045"/>
          </a:xfrm>
          <a:prstGeom prst="rect">
            <a:avLst/>
          </a:prstGeom>
        </p:spPr>
      </p:pic>
    </p:spTree>
    <p:extLst>
      <p:ext uri="{BB962C8B-B14F-4D97-AF65-F5344CB8AC3E}">
        <p14:creationId xmlns:p14="http://schemas.microsoft.com/office/powerpoint/2010/main" val="32839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Maßnahmenplanung</a:t>
            </a:r>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482811"/>
            <a:ext cx="11409393" cy="4322677"/>
          </a:xfrm>
        </p:spPr>
        <p:txBody>
          <a:bodyPr/>
          <a:lstStyle/>
          <a:p>
            <a:pPr marL="0" indent="0">
              <a:buNone/>
            </a:pPr>
            <a:r>
              <a:rPr lang="de-DE" dirty="0"/>
              <a:t>Nun geht es zur eigentlichen Maßnahmenplanung. Doch bevor die Teilnehmenden in Kleingruppen Maßnahmen überlegen, gibt es eine kurze Einführung in die Art und Weise der Planung sowie den Ebenen auf denen Maßnahmen beschlossen werden können.</a:t>
            </a:r>
          </a:p>
          <a:p>
            <a:pPr marL="0" indent="0">
              <a:buNone/>
            </a:pPr>
            <a:r>
              <a:rPr lang="de-DE" sz="2000" dirty="0">
                <a:latin typeface="Arial" panose="020B0604020202020204" pitchFamily="34" charset="0"/>
                <a:cs typeface="Arial" panose="020B0604020202020204" pitchFamily="34" charset="0"/>
              </a:rPr>
              <a:t>Danach sollen die Teilnehmenden sich in Kleingruppen zusammenfinden und zu ein oder zwei Dilemmata Maßnahmen entwickeln. Später werden die Ergebnisse im Plenum zusammengetragen.</a:t>
            </a: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In diesem Kapitel gibt es ausgeblendete Back-Up-Folien. Diese können genutzt werden, falls Ihnen bestimmte Maßnahmen fehlen, die Sie noch nennen möchten oder wenn Sie eine bestimmte Maßnahme nochmals vertieft betrachten möchten.</a:t>
            </a:r>
          </a:p>
          <a:p>
            <a:pPr marL="0" indent="0">
              <a:buNone/>
            </a:pPr>
            <a:endParaRPr lang="de-DE" dirty="0"/>
          </a:p>
          <a:p>
            <a:pPr marL="0" indent="0">
              <a:buNone/>
            </a:pPr>
            <a:r>
              <a:rPr lang="de-DE" b="1" dirty="0"/>
              <a:t>Material:</a:t>
            </a:r>
            <a:r>
              <a:rPr lang="de-DE" dirty="0"/>
              <a:t> Präsentation, Flip Chart, Stifte</a:t>
            </a:r>
          </a:p>
          <a:p>
            <a:pPr marL="0" indent="0">
              <a:buNone/>
            </a:pPr>
            <a:endParaRPr lang="de-DE" dirty="0"/>
          </a:p>
          <a:p>
            <a:pPr marL="0" indent="0">
              <a:buNone/>
            </a:pPr>
            <a:endParaRPr lang="de-DE" dirty="0"/>
          </a:p>
        </p:txBody>
      </p:sp>
    </p:spTree>
    <p:extLst>
      <p:ext uri="{BB962C8B-B14F-4D97-AF65-F5344CB8AC3E}">
        <p14:creationId xmlns:p14="http://schemas.microsoft.com/office/powerpoint/2010/main" val="2979860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A7CE67-808F-47EC-AA3A-388892E98D7F}"/>
              </a:ext>
            </a:extLst>
          </p:cNvPr>
          <p:cNvSpPr>
            <a:spLocks noGrp="1"/>
          </p:cNvSpPr>
          <p:nvPr>
            <p:ph type="ctrTitle"/>
          </p:nvPr>
        </p:nvSpPr>
        <p:spPr>
          <a:xfrm>
            <a:off x="2742245" y="2769592"/>
            <a:ext cx="6707509" cy="659408"/>
          </a:xfrm>
        </p:spPr>
        <p:txBody>
          <a:bodyPr/>
          <a:lstStyle/>
          <a:p>
            <a:r>
              <a:rPr lang="de-DE" dirty="0"/>
              <a:t>Maßnahmenplanung </a:t>
            </a:r>
          </a:p>
        </p:txBody>
      </p:sp>
    </p:spTree>
    <p:extLst>
      <p:ext uri="{BB962C8B-B14F-4D97-AF65-F5344CB8AC3E}">
        <p14:creationId xmlns:p14="http://schemas.microsoft.com/office/powerpoint/2010/main" val="2713905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9C9B63-75FA-40D7-9780-0133C5A6F25B}"/>
              </a:ext>
            </a:extLst>
          </p:cNvPr>
          <p:cNvSpPr>
            <a:spLocks noGrp="1"/>
          </p:cNvSpPr>
          <p:nvPr>
            <p:ph type="title"/>
          </p:nvPr>
        </p:nvSpPr>
        <p:spPr>
          <a:xfrm>
            <a:off x="371481" y="374658"/>
            <a:ext cx="9196589" cy="569913"/>
          </a:xfrm>
        </p:spPr>
        <p:txBody>
          <a:bodyPr/>
          <a:lstStyle/>
          <a:p>
            <a:r>
              <a:rPr lang="de-DE" dirty="0"/>
              <a:t>Maßnahmenplanung</a:t>
            </a:r>
          </a:p>
        </p:txBody>
      </p:sp>
      <p:sp>
        <p:nvSpPr>
          <p:cNvPr id="3" name="Inhaltsplatzhalter 2">
            <a:extLst>
              <a:ext uri="{FF2B5EF4-FFF2-40B4-BE49-F238E27FC236}">
                <a16:creationId xmlns:a16="http://schemas.microsoft.com/office/drawing/2014/main" id="{6F129AC5-E455-44E9-8F3E-226553A48FED}"/>
              </a:ext>
            </a:extLst>
          </p:cNvPr>
          <p:cNvSpPr>
            <a:spLocks noGrp="1"/>
          </p:cNvSpPr>
          <p:nvPr>
            <p:ph idx="1"/>
          </p:nvPr>
        </p:nvSpPr>
        <p:spPr>
          <a:xfrm>
            <a:off x="371481" y="1785938"/>
            <a:ext cx="11416328" cy="4019550"/>
          </a:xfrm>
        </p:spPr>
        <p:txBody>
          <a:bodyPr/>
          <a:lstStyle/>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r>
              <a:rPr lang="de-DE" sz="1600" dirty="0"/>
              <a:t>Anforderungen an Menü/Linien und Gerichte:</a:t>
            </a:r>
          </a:p>
          <a:p>
            <a:pPr lvl="1"/>
            <a:r>
              <a:rPr lang="de-DE" sz="1600" b="1" dirty="0">
                <a:solidFill>
                  <a:schemeClr val="accent5">
                    <a:lumMod val="75000"/>
                  </a:schemeClr>
                </a:solidFill>
              </a:rPr>
              <a:t>gesund</a:t>
            </a:r>
            <a:r>
              <a:rPr lang="de-DE" sz="1600" dirty="0"/>
              <a:t> sowie </a:t>
            </a:r>
            <a:r>
              <a:rPr lang="de-DE" sz="1600" b="1" dirty="0">
                <a:solidFill>
                  <a:schemeClr val="accent5">
                    <a:lumMod val="75000"/>
                  </a:schemeClr>
                </a:solidFill>
              </a:rPr>
              <a:t>sozial</a:t>
            </a:r>
            <a:r>
              <a:rPr lang="de-DE" sz="1600" dirty="0"/>
              <a:t> und </a:t>
            </a:r>
            <a:r>
              <a:rPr lang="de-DE" sz="1600" b="1" dirty="0">
                <a:solidFill>
                  <a:schemeClr val="accent5">
                    <a:lumMod val="75000"/>
                  </a:schemeClr>
                </a:solidFill>
              </a:rPr>
              <a:t>ökologisch gerecht</a:t>
            </a:r>
            <a:r>
              <a:rPr lang="de-DE" sz="1600" dirty="0">
                <a:solidFill>
                  <a:schemeClr val="accent5">
                    <a:lumMod val="75000"/>
                  </a:schemeClr>
                </a:solidFill>
              </a:rPr>
              <a:t> </a:t>
            </a:r>
            <a:r>
              <a:rPr lang="de-DE" sz="1600" dirty="0"/>
              <a:t>sein.</a:t>
            </a:r>
          </a:p>
          <a:p>
            <a:pPr lvl="1"/>
            <a:r>
              <a:rPr lang="de-DE" sz="1600" dirty="0"/>
              <a:t>Es muss </a:t>
            </a:r>
            <a:r>
              <a:rPr lang="de-DE" sz="1600" b="1" dirty="0">
                <a:solidFill>
                  <a:schemeClr val="accent5">
                    <a:lumMod val="75000"/>
                  </a:schemeClr>
                </a:solidFill>
              </a:rPr>
              <a:t>küchentechnologisch umsetzbar </a:t>
            </a:r>
            <a:r>
              <a:rPr lang="de-DE" sz="1600" dirty="0"/>
              <a:t>sein: Die erforderlichen Geräte und das notwendige Personal müssen zur Verfügung stehen.</a:t>
            </a:r>
          </a:p>
          <a:p>
            <a:pPr lvl="1"/>
            <a:r>
              <a:rPr lang="de-DE" sz="1600" dirty="0"/>
              <a:t>Das Gericht muss den </a:t>
            </a:r>
            <a:r>
              <a:rPr lang="de-DE" sz="1600" b="1" dirty="0">
                <a:solidFill>
                  <a:schemeClr val="accent5">
                    <a:lumMod val="75000"/>
                  </a:schemeClr>
                </a:solidFill>
              </a:rPr>
              <a:t>Möglichkeiten der Ausgabe </a:t>
            </a:r>
            <a:r>
              <a:rPr lang="de-DE" sz="1600" dirty="0"/>
              <a:t>entsprechen: Es sollte möglichst einfach anzurichten sein.</a:t>
            </a:r>
          </a:p>
          <a:p>
            <a:pPr lvl="1"/>
            <a:r>
              <a:rPr lang="de-DE" sz="1600" dirty="0"/>
              <a:t>Akzeptanz der Gäste gegenüber des Gerichtes.</a:t>
            </a:r>
          </a:p>
          <a:p>
            <a:endParaRPr lang="de-DE" sz="1600" dirty="0"/>
          </a:p>
        </p:txBody>
      </p:sp>
      <p:sp>
        <p:nvSpPr>
          <p:cNvPr id="4" name="Textplatzhalter 3">
            <a:extLst>
              <a:ext uri="{FF2B5EF4-FFF2-40B4-BE49-F238E27FC236}">
                <a16:creationId xmlns:a16="http://schemas.microsoft.com/office/drawing/2014/main" id="{FCA928D4-48D8-4116-B8EA-0A9B2AF59072}"/>
              </a:ext>
            </a:extLst>
          </p:cNvPr>
          <p:cNvSpPr>
            <a:spLocks noGrp="1"/>
          </p:cNvSpPr>
          <p:nvPr>
            <p:ph type="body" sz="quarter" idx="13"/>
          </p:nvPr>
        </p:nvSpPr>
        <p:spPr/>
        <p:txBody>
          <a:bodyPr/>
          <a:lstStyle/>
          <a:p>
            <a:r>
              <a:rPr lang="de-DE"/>
              <a:t>Menü-Zusammenstellung</a:t>
            </a:r>
          </a:p>
        </p:txBody>
      </p:sp>
      <p:sp>
        <p:nvSpPr>
          <p:cNvPr id="6" name="Textfeld 5">
            <a:extLst>
              <a:ext uri="{FF2B5EF4-FFF2-40B4-BE49-F238E27FC236}">
                <a16:creationId xmlns:a16="http://schemas.microsoft.com/office/drawing/2014/main" id="{997CC4A4-B424-485A-9739-2B94A8858113}"/>
              </a:ext>
            </a:extLst>
          </p:cNvPr>
          <p:cNvSpPr txBox="1"/>
          <p:nvPr/>
        </p:nvSpPr>
        <p:spPr>
          <a:xfrm>
            <a:off x="1676400" y="1884780"/>
            <a:ext cx="8839200" cy="389017"/>
          </a:xfrm>
          <a:prstGeom prst="rect">
            <a:avLst/>
          </a:prstGeom>
          <a:noFill/>
        </p:spPr>
        <p:txBody>
          <a:bodyPr wrap="square" rtlCol="0">
            <a:spAutoFit/>
          </a:bodyPr>
          <a:lstStyle/>
          <a:p>
            <a:pPr>
              <a:lnSpc>
                <a:spcPct val="110000"/>
              </a:lnSpc>
            </a:pPr>
            <a:r>
              <a:rPr lang="de-DE" sz="1900" b="1" dirty="0"/>
              <a:t>Aktualisieren einer Menü-Linie, von Gerichten, Komponenten oder Zutaten.</a:t>
            </a:r>
          </a:p>
        </p:txBody>
      </p:sp>
      <p:sp>
        <p:nvSpPr>
          <p:cNvPr id="7" name="Textfeld 6">
            <a:extLst>
              <a:ext uri="{FF2B5EF4-FFF2-40B4-BE49-F238E27FC236}">
                <a16:creationId xmlns:a16="http://schemas.microsoft.com/office/drawing/2014/main" id="{61E4906B-E2AE-4C31-A320-CEB57B2AE9F8}"/>
              </a:ext>
            </a:extLst>
          </p:cNvPr>
          <p:cNvSpPr txBox="1"/>
          <p:nvPr/>
        </p:nvSpPr>
        <p:spPr>
          <a:xfrm>
            <a:off x="11007094" y="6013006"/>
            <a:ext cx="1337649" cy="2328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extLst>
      <p:ext uri="{BB962C8B-B14F-4D97-AF65-F5344CB8AC3E}">
        <p14:creationId xmlns:p14="http://schemas.microsoft.com/office/powerpoint/2010/main" val="2860655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7325A-79AA-4C0D-BDAA-79B4B810C063}"/>
              </a:ext>
            </a:extLst>
          </p:cNvPr>
          <p:cNvSpPr>
            <a:spLocks noGrp="1"/>
          </p:cNvSpPr>
          <p:nvPr>
            <p:ph type="title"/>
          </p:nvPr>
        </p:nvSpPr>
        <p:spPr/>
        <p:txBody>
          <a:bodyPr/>
          <a:lstStyle/>
          <a:p>
            <a:r>
              <a:rPr lang="de-DE"/>
              <a:t>Maßnahmenplanung</a:t>
            </a:r>
          </a:p>
        </p:txBody>
      </p:sp>
      <p:sp>
        <p:nvSpPr>
          <p:cNvPr id="3" name="Inhaltsplatzhalter 2">
            <a:extLst>
              <a:ext uri="{FF2B5EF4-FFF2-40B4-BE49-F238E27FC236}">
                <a16:creationId xmlns:a16="http://schemas.microsoft.com/office/drawing/2014/main" id="{0FA7355D-4A94-42AF-BDD5-301CB5A55DF4}"/>
              </a:ext>
            </a:extLst>
          </p:cNvPr>
          <p:cNvSpPr>
            <a:spLocks noGrp="1"/>
          </p:cNvSpPr>
          <p:nvPr>
            <p:ph idx="1"/>
          </p:nvPr>
        </p:nvSpPr>
        <p:spPr>
          <a:xfrm>
            <a:off x="371481" y="1785938"/>
            <a:ext cx="11409702" cy="4019550"/>
          </a:xfrm>
        </p:spPr>
        <p:txBody>
          <a:bodyPr/>
          <a:lstStyle/>
          <a:p>
            <a:pPr marL="0" indent="0">
              <a:buNone/>
            </a:pPr>
            <a:r>
              <a:rPr lang="de-DE" sz="1800" b="1" dirty="0">
                <a:solidFill>
                  <a:schemeClr val="accent5">
                    <a:lumMod val="75000"/>
                  </a:schemeClr>
                </a:solidFill>
              </a:rPr>
              <a:t>Weitere mögliche Kriterien:</a:t>
            </a:r>
          </a:p>
        </p:txBody>
      </p:sp>
      <p:sp>
        <p:nvSpPr>
          <p:cNvPr id="4" name="Textplatzhalter 3">
            <a:extLst>
              <a:ext uri="{FF2B5EF4-FFF2-40B4-BE49-F238E27FC236}">
                <a16:creationId xmlns:a16="http://schemas.microsoft.com/office/drawing/2014/main" id="{DE50844B-9FB1-4089-A3E3-A80E8950E60A}"/>
              </a:ext>
            </a:extLst>
          </p:cNvPr>
          <p:cNvSpPr>
            <a:spLocks noGrp="1"/>
          </p:cNvSpPr>
          <p:nvPr>
            <p:ph type="body" sz="quarter" idx="13"/>
          </p:nvPr>
        </p:nvSpPr>
        <p:spPr/>
        <p:txBody>
          <a:bodyPr/>
          <a:lstStyle/>
          <a:p>
            <a:r>
              <a:rPr lang="de-DE"/>
              <a:t>Menü-Zusammenstellung</a:t>
            </a:r>
          </a:p>
        </p:txBody>
      </p:sp>
      <p:sp>
        <p:nvSpPr>
          <p:cNvPr id="6" name="Ellipse 5">
            <a:extLst>
              <a:ext uri="{FF2B5EF4-FFF2-40B4-BE49-F238E27FC236}">
                <a16:creationId xmlns:a16="http://schemas.microsoft.com/office/drawing/2014/main" id="{F00AC4B9-CEE3-4A71-AB75-7DCAA239C631}"/>
              </a:ext>
            </a:extLst>
          </p:cNvPr>
          <p:cNvSpPr/>
          <p:nvPr/>
        </p:nvSpPr>
        <p:spPr>
          <a:xfrm>
            <a:off x="9655856" y="1032320"/>
            <a:ext cx="2016000" cy="2016000"/>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a:solidFill>
                  <a:schemeClr val="tx1"/>
                </a:solidFill>
              </a:rPr>
              <a:t>Definition der Art und Vielfalt des Angebotes</a:t>
            </a:r>
          </a:p>
        </p:txBody>
      </p:sp>
      <p:sp>
        <p:nvSpPr>
          <p:cNvPr id="7" name="Ellipse 6">
            <a:extLst>
              <a:ext uri="{FF2B5EF4-FFF2-40B4-BE49-F238E27FC236}">
                <a16:creationId xmlns:a16="http://schemas.microsoft.com/office/drawing/2014/main" id="{66AA8917-137F-486B-BEAF-22968FBAB475}"/>
              </a:ext>
            </a:extLst>
          </p:cNvPr>
          <p:cNvSpPr/>
          <p:nvPr/>
        </p:nvSpPr>
        <p:spPr>
          <a:xfrm>
            <a:off x="5158149" y="3407634"/>
            <a:ext cx="2232000" cy="2232000"/>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a:solidFill>
                  <a:schemeClr val="tx1"/>
                </a:solidFill>
              </a:rPr>
              <a:t>Angebot von klima-freundlichen Gerichten</a:t>
            </a:r>
          </a:p>
        </p:txBody>
      </p:sp>
      <p:sp>
        <p:nvSpPr>
          <p:cNvPr id="8" name="Ellipse 7">
            <a:extLst>
              <a:ext uri="{FF2B5EF4-FFF2-40B4-BE49-F238E27FC236}">
                <a16:creationId xmlns:a16="http://schemas.microsoft.com/office/drawing/2014/main" id="{E7ADC04F-EAB2-485D-ADA9-3785350E2161}"/>
              </a:ext>
            </a:extLst>
          </p:cNvPr>
          <p:cNvSpPr/>
          <p:nvPr/>
        </p:nvSpPr>
        <p:spPr>
          <a:xfrm>
            <a:off x="445802" y="2461435"/>
            <a:ext cx="2304000" cy="2304000"/>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dirty="0">
                <a:solidFill>
                  <a:schemeClr val="tx1"/>
                </a:solidFill>
              </a:rPr>
              <a:t>Jeden Tag vegetarische/vegane Angebote</a:t>
            </a:r>
          </a:p>
        </p:txBody>
      </p:sp>
      <p:sp>
        <p:nvSpPr>
          <p:cNvPr id="9" name="Ellipse 8">
            <a:extLst>
              <a:ext uri="{FF2B5EF4-FFF2-40B4-BE49-F238E27FC236}">
                <a16:creationId xmlns:a16="http://schemas.microsoft.com/office/drawing/2014/main" id="{8AB013D4-A5AE-4360-9EA1-20226684928B}"/>
              </a:ext>
            </a:extLst>
          </p:cNvPr>
          <p:cNvSpPr/>
          <p:nvPr/>
        </p:nvSpPr>
        <p:spPr>
          <a:xfrm>
            <a:off x="2620724" y="3888060"/>
            <a:ext cx="2268000" cy="2268000"/>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a:solidFill>
                  <a:schemeClr val="tx1"/>
                </a:solidFill>
              </a:rPr>
              <a:t>regelmäßige Aktions-wochen/-tage</a:t>
            </a:r>
          </a:p>
        </p:txBody>
      </p:sp>
      <p:sp>
        <p:nvSpPr>
          <p:cNvPr id="10" name="Ellipse 9">
            <a:extLst>
              <a:ext uri="{FF2B5EF4-FFF2-40B4-BE49-F238E27FC236}">
                <a16:creationId xmlns:a16="http://schemas.microsoft.com/office/drawing/2014/main" id="{45F95A19-3E19-49AB-BD80-A951DD9EF295}"/>
              </a:ext>
            </a:extLst>
          </p:cNvPr>
          <p:cNvSpPr/>
          <p:nvPr/>
        </p:nvSpPr>
        <p:spPr>
          <a:xfrm>
            <a:off x="3339726" y="1570624"/>
            <a:ext cx="2160000" cy="2160000"/>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a:solidFill>
                  <a:schemeClr val="tx1"/>
                </a:solidFill>
              </a:rPr>
              <a:t>dauerhaftes Angebot von Tages-gerichten</a:t>
            </a:r>
          </a:p>
        </p:txBody>
      </p:sp>
      <p:sp>
        <p:nvSpPr>
          <p:cNvPr id="11" name="Ellipse 10">
            <a:extLst>
              <a:ext uri="{FF2B5EF4-FFF2-40B4-BE49-F238E27FC236}">
                <a16:creationId xmlns:a16="http://schemas.microsoft.com/office/drawing/2014/main" id="{D9135A56-74B7-4A2B-A7CE-507564AADAAF}"/>
              </a:ext>
            </a:extLst>
          </p:cNvPr>
          <p:cNvSpPr/>
          <p:nvPr/>
        </p:nvSpPr>
        <p:spPr>
          <a:xfrm>
            <a:off x="5512658" y="444579"/>
            <a:ext cx="2016000" cy="2016000"/>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a:solidFill>
                  <a:schemeClr val="tx1"/>
                </a:solidFill>
              </a:rPr>
              <a:t>Orientiert an den Bedarfen der Gäste</a:t>
            </a:r>
          </a:p>
        </p:txBody>
      </p:sp>
      <p:sp>
        <p:nvSpPr>
          <p:cNvPr id="12" name="Ellipse 11">
            <a:extLst>
              <a:ext uri="{FF2B5EF4-FFF2-40B4-BE49-F238E27FC236}">
                <a16:creationId xmlns:a16="http://schemas.microsoft.com/office/drawing/2014/main" id="{BF49C78D-2A90-4469-A091-7984452D44EA}"/>
              </a:ext>
            </a:extLst>
          </p:cNvPr>
          <p:cNvSpPr/>
          <p:nvPr/>
        </p:nvSpPr>
        <p:spPr>
          <a:xfrm>
            <a:off x="7347920" y="2098348"/>
            <a:ext cx="2268000" cy="2268000"/>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a:solidFill>
                  <a:schemeClr val="tx1"/>
                </a:solidFill>
              </a:rPr>
              <a:t>Ausgerichtet am Nachhaltig-</a:t>
            </a:r>
            <a:r>
              <a:rPr lang="de-DE" sz="2000" err="1">
                <a:solidFill>
                  <a:schemeClr val="tx1"/>
                </a:solidFill>
              </a:rPr>
              <a:t>keitsleitbild</a:t>
            </a:r>
            <a:endParaRPr lang="de-DE" sz="2000">
              <a:solidFill>
                <a:schemeClr val="tx1"/>
              </a:solidFill>
            </a:endParaRPr>
          </a:p>
        </p:txBody>
      </p:sp>
      <p:sp>
        <p:nvSpPr>
          <p:cNvPr id="13" name="Ellipse 12">
            <a:extLst>
              <a:ext uri="{FF2B5EF4-FFF2-40B4-BE49-F238E27FC236}">
                <a16:creationId xmlns:a16="http://schemas.microsoft.com/office/drawing/2014/main" id="{B71F048C-C394-4AE7-A4C0-E327C1DF864A}"/>
              </a:ext>
            </a:extLst>
          </p:cNvPr>
          <p:cNvSpPr/>
          <p:nvPr/>
        </p:nvSpPr>
        <p:spPr>
          <a:xfrm>
            <a:off x="9439856" y="3556328"/>
            <a:ext cx="2520000" cy="2520000"/>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dirty="0">
                <a:solidFill>
                  <a:schemeClr val="tx1"/>
                </a:solidFill>
              </a:rPr>
              <a:t>Komponenten- oder Zutatenwahl</a:t>
            </a:r>
          </a:p>
        </p:txBody>
      </p:sp>
      <p:cxnSp>
        <p:nvCxnSpPr>
          <p:cNvPr id="17" name="Verbinder: gekrümmt 16">
            <a:extLst>
              <a:ext uri="{FF2B5EF4-FFF2-40B4-BE49-F238E27FC236}">
                <a16:creationId xmlns:a16="http://schemas.microsoft.com/office/drawing/2014/main" id="{DAC35244-7E76-40EE-B4FD-9418424BFF5E}"/>
              </a:ext>
            </a:extLst>
          </p:cNvPr>
          <p:cNvCxnSpPr>
            <a:cxnSpLocks/>
            <a:stCxn id="13" idx="2"/>
            <a:endCxn id="18" idx="0"/>
          </p:cNvCxnSpPr>
          <p:nvPr/>
        </p:nvCxnSpPr>
        <p:spPr>
          <a:xfrm rot="10800000" flipV="1">
            <a:off x="8776588" y="4816327"/>
            <a:ext cx="663268" cy="1629351"/>
          </a:xfrm>
          <a:prstGeom prst="curvedConnector2">
            <a:avLst/>
          </a:prstGeom>
          <a:ln>
            <a:solidFill>
              <a:schemeClr val="accent5">
                <a:lumMod val="75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18" name="Textfeld 17">
            <a:extLst>
              <a:ext uri="{FF2B5EF4-FFF2-40B4-BE49-F238E27FC236}">
                <a16:creationId xmlns:a16="http://schemas.microsoft.com/office/drawing/2014/main" id="{D2C9D56A-CC30-474D-8F9C-B41835AE8BA2}"/>
              </a:ext>
            </a:extLst>
          </p:cNvPr>
          <p:cNvSpPr txBox="1"/>
          <p:nvPr/>
        </p:nvSpPr>
        <p:spPr>
          <a:xfrm>
            <a:off x="7937255" y="6445679"/>
            <a:ext cx="1678665" cy="389017"/>
          </a:xfrm>
          <a:prstGeom prst="rect">
            <a:avLst/>
          </a:prstGeom>
          <a:noFill/>
        </p:spPr>
        <p:txBody>
          <a:bodyPr wrap="none" rtlCol="0">
            <a:spAutoFit/>
          </a:bodyPr>
          <a:lstStyle/>
          <a:p>
            <a:pPr>
              <a:lnSpc>
                <a:spcPct val="110000"/>
              </a:lnSpc>
            </a:pPr>
            <a:r>
              <a:rPr lang="de-DE" sz="1900" i="1" dirty="0">
                <a:solidFill>
                  <a:schemeClr val="accent5">
                    <a:lumMod val="75000"/>
                  </a:schemeClr>
                </a:solidFill>
              </a:rPr>
              <a:t>Nächste Folie</a:t>
            </a:r>
          </a:p>
        </p:txBody>
      </p:sp>
      <p:sp>
        <p:nvSpPr>
          <p:cNvPr id="16" name="Textfeld 15">
            <a:extLst>
              <a:ext uri="{FF2B5EF4-FFF2-40B4-BE49-F238E27FC236}">
                <a16:creationId xmlns:a16="http://schemas.microsoft.com/office/drawing/2014/main" id="{C38F275A-B948-4ED4-A265-510A42F087DF}"/>
              </a:ext>
            </a:extLst>
          </p:cNvPr>
          <p:cNvSpPr txBox="1"/>
          <p:nvPr/>
        </p:nvSpPr>
        <p:spPr>
          <a:xfrm>
            <a:off x="11007094" y="6013006"/>
            <a:ext cx="1337649" cy="2328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extLst>
      <p:ext uri="{BB962C8B-B14F-4D97-AF65-F5344CB8AC3E}">
        <p14:creationId xmlns:p14="http://schemas.microsoft.com/office/powerpoint/2010/main" val="2200450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49172-6A12-4A48-A31F-E5705B0B93F1}"/>
              </a:ext>
            </a:extLst>
          </p:cNvPr>
          <p:cNvSpPr>
            <a:spLocks noGrp="1"/>
          </p:cNvSpPr>
          <p:nvPr>
            <p:ph type="title"/>
          </p:nvPr>
        </p:nvSpPr>
        <p:spPr/>
        <p:txBody>
          <a:bodyPr/>
          <a:lstStyle/>
          <a:p>
            <a:r>
              <a:rPr lang="de-DE" dirty="0"/>
              <a:t>Gesamt-Übersicht</a:t>
            </a:r>
          </a:p>
        </p:txBody>
      </p:sp>
      <p:sp>
        <p:nvSpPr>
          <p:cNvPr id="3" name="Textplatzhalter 2">
            <a:extLst>
              <a:ext uri="{FF2B5EF4-FFF2-40B4-BE49-F238E27FC236}">
                <a16:creationId xmlns:a16="http://schemas.microsoft.com/office/drawing/2014/main" id="{D37AEB6A-6C25-454D-BAC7-88E78D780E90}"/>
              </a:ext>
            </a:extLst>
          </p:cNvPr>
          <p:cNvSpPr>
            <a:spLocks noGrp="1"/>
          </p:cNvSpPr>
          <p:nvPr>
            <p:ph type="body" sz="quarter" idx="13"/>
          </p:nvPr>
        </p:nvSpPr>
        <p:spPr/>
        <p:txBody>
          <a:bodyPr/>
          <a:lstStyle/>
          <a:p>
            <a:r>
              <a:rPr lang="de-DE" dirty="0"/>
              <a:t>Ablauf</a:t>
            </a:r>
          </a:p>
        </p:txBody>
      </p:sp>
      <p:graphicFrame>
        <p:nvGraphicFramePr>
          <p:cNvPr id="5" name="Tabelle 4">
            <a:extLst>
              <a:ext uri="{FF2B5EF4-FFF2-40B4-BE49-F238E27FC236}">
                <a16:creationId xmlns:a16="http://schemas.microsoft.com/office/drawing/2014/main" id="{4C3A26F4-92F5-4C4A-BFC6-081E8E801127}"/>
              </a:ext>
            </a:extLst>
          </p:cNvPr>
          <p:cNvGraphicFramePr>
            <a:graphicFrameLocks noGrp="1"/>
          </p:cNvGraphicFramePr>
          <p:nvPr>
            <p:extLst/>
          </p:nvPr>
        </p:nvGraphicFramePr>
        <p:xfrm>
          <a:off x="371357" y="1442145"/>
          <a:ext cx="11375167" cy="4210981"/>
        </p:xfrm>
        <a:graphic>
          <a:graphicData uri="http://schemas.openxmlformats.org/drawingml/2006/table">
            <a:tbl>
              <a:tblPr firstRow="1" bandRow="1">
                <a:tableStyleId>{00A15C55-8517-42AA-B614-E9B94910E393}</a:tableStyleId>
              </a:tblPr>
              <a:tblGrid>
                <a:gridCol w="1041186">
                  <a:extLst>
                    <a:ext uri="{9D8B030D-6E8A-4147-A177-3AD203B41FA5}">
                      <a16:colId xmlns:a16="http://schemas.microsoft.com/office/drawing/2014/main" val="2202381272"/>
                    </a:ext>
                  </a:extLst>
                </a:gridCol>
                <a:gridCol w="767131">
                  <a:extLst>
                    <a:ext uri="{9D8B030D-6E8A-4147-A177-3AD203B41FA5}">
                      <a16:colId xmlns:a16="http://schemas.microsoft.com/office/drawing/2014/main" val="1431896644"/>
                    </a:ext>
                  </a:extLst>
                </a:gridCol>
                <a:gridCol w="2934586">
                  <a:extLst>
                    <a:ext uri="{9D8B030D-6E8A-4147-A177-3AD203B41FA5}">
                      <a16:colId xmlns:a16="http://schemas.microsoft.com/office/drawing/2014/main" val="32570082"/>
                    </a:ext>
                  </a:extLst>
                </a:gridCol>
                <a:gridCol w="3636335">
                  <a:extLst>
                    <a:ext uri="{9D8B030D-6E8A-4147-A177-3AD203B41FA5}">
                      <a16:colId xmlns:a16="http://schemas.microsoft.com/office/drawing/2014/main" val="3551147682"/>
                    </a:ext>
                  </a:extLst>
                </a:gridCol>
                <a:gridCol w="2995929">
                  <a:extLst>
                    <a:ext uri="{9D8B030D-6E8A-4147-A177-3AD203B41FA5}">
                      <a16:colId xmlns:a16="http://schemas.microsoft.com/office/drawing/2014/main" val="1814567008"/>
                    </a:ext>
                  </a:extLst>
                </a:gridCol>
              </a:tblGrid>
              <a:tr h="370501">
                <a:tc>
                  <a:txBody>
                    <a:bodyPr/>
                    <a:lstStyle/>
                    <a:p>
                      <a:pPr algn="ctr"/>
                      <a:r>
                        <a:rPr lang="de-DE" sz="1200" dirty="0"/>
                        <a:t>Workshop</a:t>
                      </a:r>
                    </a:p>
                  </a:txBody>
                  <a:tcPr/>
                </a:tc>
                <a:tc>
                  <a:txBody>
                    <a:bodyPr/>
                    <a:lstStyle/>
                    <a:p>
                      <a:pPr algn="ctr"/>
                      <a:r>
                        <a:rPr lang="de-DE" sz="1200" dirty="0"/>
                        <a:t>Zeit</a:t>
                      </a:r>
                    </a:p>
                  </a:txBody>
                  <a:tcPr/>
                </a:tc>
                <a:tc>
                  <a:txBody>
                    <a:bodyPr/>
                    <a:lstStyle/>
                    <a:p>
                      <a:pPr algn="ctr"/>
                      <a:r>
                        <a:rPr lang="de-DE" sz="1200" dirty="0"/>
                        <a:t>Thema</a:t>
                      </a:r>
                    </a:p>
                  </a:txBody>
                  <a:tcPr/>
                </a:tc>
                <a:tc>
                  <a:txBody>
                    <a:bodyPr/>
                    <a:lstStyle/>
                    <a:p>
                      <a:pPr algn="ctr"/>
                      <a:r>
                        <a:rPr lang="de-DE" sz="1200" dirty="0"/>
                        <a:t>Workshopinhalte</a:t>
                      </a:r>
                    </a:p>
                  </a:txBody>
                  <a:tcPr/>
                </a:tc>
                <a:tc>
                  <a:txBody>
                    <a:bodyPr/>
                    <a:lstStyle/>
                    <a:p>
                      <a:pPr algn="ctr"/>
                      <a:r>
                        <a:rPr lang="de-DE" sz="1200" dirty="0"/>
                        <a:t>Material</a:t>
                      </a:r>
                    </a:p>
                  </a:txBody>
                  <a:tcPr/>
                </a:tc>
                <a:extLst>
                  <a:ext uri="{0D108BD9-81ED-4DB2-BD59-A6C34878D82A}">
                    <a16:rowId xmlns:a16="http://schemas.microsoft.com/office/drawing/2014/main" val="356692969"/>
                  </a:ext>
                </a:extLst>
              </a:tr>
              <a:tr h="370501">
                <a:tc>
                  <a:txBody>
                    <a:bodyPr/>
                    <a:lstStyle/>
                    <a:p>
                      <a:pPr algn="ctr"/>
                      <a:r>
                        <a:rPr lang="de-DE" sz="1200" dirty="0">
                          <a:solidFill>
                            <a:schemeClr val="tx2"/>
                          </a:solidFill>
                        </a:rPr>
                        <a:t>1</a:t>
                      </a:r>
                    </a:p>
                  </a:txBody>
                  <a:tcPr anchor="ctr"/>
                </a:tc>
                <a:tc>
                  <a:txBody>
                    <a:bodyPr/>
                    <a:lstStyle/>
                    <a:p>
                      <a:pPr algn="ctr"/>
                      <a:r>
                        <a:rPr lang="de-DE" sz="1200" dirty="0">
                          <a:solidFill>
                            <a:schemeClr val="tx2"/>
                          </a:solidFill>
                        </a:rPr>
                        <a:t>180min + Pause</a:t>
                      </a:r>
                    </a:p>
                  </a:txBody>
                  <a:tcPr anchor="ctr"/>
                </a:tc>
                <a:tc>
                  <a:txBody>
                    <a:bodyPr/>
                    <a:lstStyle/>
                    <a:p>
                      <a:pPr algn="ctr"/>
                      <a:r>
                        <a:rPr lang="de-DE" sz="1200" dirty="0">
                          <a:solidFill>
                            <a:schemeClr val="tx2"/>
                          </a:solidFill>
                        </a:rPr>
                        <a:t>Vermittlung der Grundlagen zur Erhebung des IST-Zustandes</a:t>
                      </a:r>
                    </a:p>
                  </a:txBody>
                  <a:tcPr/>
                </a:tc>
                <a:tc>
                  <a:txBody>
                    <a:bodyPr/>
                    <a:lstStyle/>
                    <a:p>
                      <a:pPr algn="ctr"/>
                      <a:r>
                        <a:rPr lang="de-DE" sz="1200" dirty="0">
                          <a:solidFill>
                            <a:schemeClr val="tx2"/>
                          </a:solidFill>
                        </a:rPr>
                        <a:t>Einordnung in den Verpflegungsablauf</a:t>
                      </a:r>
                    </a:p>
                    <a:p>
                      <a:pPr algn="ctr"/>
                      <a:r>
                        <a:rPr lang="de-DE" sz="1200" dirty="0">
                          <a:solidFill>
                            <a:schemeClr val="tx2"/>
                          </a:solidFill>
                        </a:rPr>
                        <a:t>Verpflegungskonzept</a:t>
                      </a:r>
                    </a:p>
                    <a:p>
                      <a:pPr algn="ctr"/>
                      <a:r>
                        <a:rPr lang="de-DE" sz="1200" dirty="0">
                          <a:solidFill>
                            <a:schemeClr val="tx2"/>
                          </a:solidFill>
                        </a:rPr>
                        <a:t>Eigenschaften der Zielgruppen</a:t>
                      </a:r>
                    </a:p>
                  </a:txBody>
                  <a:tcPr/>
                </a:tc>
                <a:tc>
                  <a:txBody>
                    <a:bodyPr/>
                    <a:lstStyle/>
                    <a:p>
                      <a:pPr algn="l"/>
                      <a:r>
                        <a:rPr lang="de-DE" sz="1200" dirty="0">
                          <a:solidFill>
                            <a:schemeClr val="tx2"/>
                          </a:solidFill>
                        </a:rPr>
                        <a:t>Präsentation</a:t>
                      </a:r>
                    </a:p>
                    <a:p>
                      <a:pPr algn="l"/>
                      <a:r>
                        <a:rPr lang="de-DE" sz="1200" dirty="0">
                          <a:solidFill>
                            <a:schemeClr val="tx2"/>
                          </a:solidFill>
                        </a:rPr>
                        <a:t>Moderationskarten, Flip Chart, Stifte, Stellwand, Stecknadeln</a:t>
                      </a:r>
                    </a:p>
                    <a:p>
                      <a:pPr algn="l"/>
                      <a:r>
                        <a:rPr lang="de-DE" sz="1200" dirty="0">
                          <a:solidFill>
                            <a:schemeClr val="tx2"/>
                          </a:solidFill>
                        </a:rPr>
                        <a:t>TN: Wochenspeiseplan, ggf. mobiles Endgerät</a:t>
                      </a:r>
                    </a:p>
                  </a:txBody>
                  <a:tcPr/>
                </a:tc>
                <a:extLst>
                  <a:ext uri="{0D108BD9-81ED-4DB2-BD59-A6C34878D82A}">
                    <a16:rowId xmlns:a16="http://schemas.microsoft.com/office/drawing/2014/main" val="525869581"/>
                  </a:ext>
                </a:extLst>
              </a:tr>
              <a:tr h="370501">
                <a:tc>
                  <a:txBody>
                    <a:bodyPr/>
                    <a:lstStyle/>
                    <a:p>
                      <a:pPr algn="ctr"/>
                      <a:r>
                        <a:rPr lang="de-DE" sz="1200" b="1" dirty="0"/>
                        <a:t>2</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b="1" dirty="0"/>
                        <a:t>180min + Pause</a:t>
                      </a:r>
                    </a:p>
                  </a:txBody>
                  <a:tcPr anchor="ctr"/>
                </a:tc>
                <a:tc>
                  <a:txBody>
                    <a:bodyPr/>
                    <a:lstStyle/>
                    <a:p>
                      <a:pPr algn="ctr"/>
                      <a:r>
                        <a:rPr lang="de-DE" sz="1200" b="1" dirty="0"/>
                        <a:t>Maßnahmenplanung</a:t>
                      </a:r>
                    </a:p>
                  </a:txBody>
                  <a:tcPr/>
                </a:tc>
                <a:tc>
                  <a:txBody>
                    <a:bodyPr/>
                    <a:lstStyle/>
                    <a:p>
                      <a:pPr algn="ctr"/>
                      <a:r>
                        <a:rPr lang="de-DE" sz="1200" b="1" dirty="0"/>
                        <a:t>Ergebnisse der IST-Analysen</a:t>
                      </a:r>
                    </a:p>
                    <a:p>
                      <a:pPr algn="ctr"/>
                      <a:r>
                        <a:rPr lang="de-DE" sz="1200" b="1" dirty="0"/>
                        <a:t>Dilemmata in der Speiseplanung</a:t>
                      </a:r>
                    </a:p>
                    <a:p>
                      <a:pPr algn="ctr"/>
                      <a:r>
                        <a:rPr lang="de-DE" sz="1200" b="1" dirty="0"/>
                        <a:t>Maßnahmenplanung (Speiseplanung)</a:t>
                      </a:r>
                    </a:p>
                    <a:p>
                      <a:pPr algn="ctr"/>
                      <a:r>
                        <a:rPr lang="de-DE" sz="1200" b="1" dirty="0"/>
                        <a:t>Veränderungsprozesse</a:t>
                      </a:r>
                    </a:p>
                    <a:p>
                      <a:pPr algn="ctr"/>
                      <a:r>
                        <a:rPr lang="de-DE" sz="1200" b="1" dirty="0" err="1"/>
                        <a:t>Nudging</a:t>
                      </a:r>
                      <a:r>
                        <a:rPr lang="de-DE" sz="1200" b="1" dirty="0"/>
                        <a:t>, Information, Partizipation</a:t>
                      </a:r>
                    </a:p>
                  </a:txBody>
                  <a:tcPr/>
                </a:tc>
                <a:tc>
                  <a:txBody>
                    <a:bodyPr/>
                    <a:lstStyle/>
                    <a:p>
                      <a:pPr algn="l"/>
                      <a:r>
                        <a:rPr lang="de-DE" sz="1200" b="1" dirty="0"/>
                        <a:t>Präsentation</a:t>
                      </a:r>
                    </a:p>
                    <a:p>
                      <a:pPr algn="l"/>
                      <a:r>
                        <a:rPr lang="de-DE" sz="1200" b="1" dirty="0"/>
                        <a:t>Moderationskarten, Flip Chart, Stifte, Stellwand, Stecknadeln</a:t>
                      </a:r>
                    </a:p>
                    <a:p>
                      <a:pPr algn="l"/>
                      <a:endParaRPr lang="de-DE" sz="1200" b="1" dirty="0"/>
                    </a:p>
                  </a:txBody>
                  <a:tcPr/>
                </a:tc>
                <a:extLst>
                  <a:ext uri="{0D108BD9-81ED-4DB2-BD59-A6C34878D82A}">
                    <a16:rowId xmlns:a16="http://schemas.microsoft.com/office/drawing/2014/main" val="791101704"/>
                  </a:ext>
                </a:extLst>
              </a:tr>
              <a:tr h="370501">
                <a:tc>
                  <a:txBody>
                    <a:bodyPr/>
                    <a:lstStyle/>
                    <a:p>
                      <a:pPr algn="ctr"/>
                      <a:r>
                        <a:rPr lang="de-DE" sz="1200" dirty="0">
                          <a:solidFill>
                            <a:schemeClr val="tx2"/>
                          </a:solidFill>
                        </a:rPr>
                        <a:t>3</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solidFill>
                            <a:schemeClr val="tx2"/>
                          </a:solidFill>
                        </a:rPr>
                        <a:t>90min </a:t>
                      </a:r>
                    </a:p>
                  </a:txBody>
                  <a:tcPr anchor="ctr"/>
                </a:tc>
                <a:tc>
                  <a:txBody>
                    <a:bodyPr/>
                    <a:lstStyle/>
                    <a:p>
                      <a:pPr algn="ctr"/>
                      <a:r>
                        <a:rPr lang="de-DE" sz="1200" dirty="0">
                          <a:solidFill>
                            <a:schemeClr val="tx2"/>
                          </a:solidFill>
                        </a:rPr>
                        <a:t>Auswertung des aktuellen Standes</a:t>
                      </a:r>
                    </a:p>
                    <a:p>
                      <a:pPr algn="ctr"/>
                      <a:r>
                        <a:rPr lang="de-DE" sz="1200" dirty="0">
                          <a:solidFill>
                            <a:schemeClr val="tx2"/>
                          </a:solidFill>
                        </a:rPr>
                        <a:t>Unterstützung bei Bedarf</a:t>
                      </a:r>
                    </a:p>
                  </a:txBody>
                  <a:tcPr/>
                </a:tc>
                <a:tc>
                  <a:txBody>
                    <a:bodyPr/>
                    <a:lstStyle/>
                    <a:p>
                      <a:pPr algn="ctr"/>
                      <a:r>
                        <a:rPr lang="de-DE" sz="1200" dirty="0">
                          <a:solidFill>
                            <a:schemeClr val="tx2"/>
                          </a:solidFill>
                        </a:rPr>
                        <a:t>Zwischenstand anhand von Leitfragen: Maßnahmenplanung, Maßnahmenumsetzung, Schwierigkeiten</a:t>
                      </a:r>
                    </a:p>
                    <a:p>
                      <a:pPr algn="ctr"/>
                      <a:r>
                        <a:rPr lang="de-DE" sz="1200" dirty="0">
                          <a:solidFill>
                            <a:schemeClr val="tx2"/>
                          </a:solidFill>
                        </a:rPr>
                        <a:t>Feedbackinstrumente</a:t>
                      </a:r>
                    </a:p>
                  </a:txBody>
                  <a:tcPr/>
                </a:tc>
                <a:tc>
                  <a:txBody>
                    <a:bodyPr/>
                    <a:lstStyle/>
                    <a:p>
                      <a:r>
                        <a:rPr lang="de-DE" sz="1200" dirty="0">
                          <a:solidFill>
                            <a:schemeClr val="tx2"/>
                          </a:solidFill>
                        </a:rPr>
                        <a:t>Präsentation</a:t>
                      </a:r>
                    </a:p>
                    <a:p>
                      <a:r>
                        <a:rPr lang="de-DE" sz="1200" dirty="0">
                          <a:solidFill>
                            <a:schemeClr val="tx2"/>
                          </a:solidFill>
                        </a:rPr>
                        <a:t>Karten/Blätter + Stifte oder Digitale Emojis </a:t>
                      </a:r>
                    </a:p>
                  </a:txBody>
                  <a:tcPr/>
                </a:tc>
                <a:extLst>
                  <a:ext uri="{0D108BD9-81ED-4DB2-BD59-A6C34878D82A}">
                    <a16:rowId xmlns:a16="http://schemas.microsoft.com/office/drawing/2014/main" val="2462647292"/>
                  </a:ext>
                </a:extLst>
              </a:tr>
              <a:tr h="370501">
                <a:tc>
                  <a:txBody>
                    <a:bodyPr/>
                    <a:lstStyle/>
                    <a:p>
                      <a:pPr algn="ctr"/>
                      <a:r>
                        <a:rPr lang="de-DE" sz="1200" dirty="0">
                          <a:solidFill>
                            <a:schemeClr val="tx2"/>
                          </a:solidFill>
                        </a:rPr>
                        <a:t>4</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solidFill>
                            <a:schemeClr val="tx2"/>
                          </a:solidFill>
                        </a:rPr>
                        <a:t>180min + Pause</a:t>
                      </a:r>
                    </a:p>
                  </a:txBody>
                  <a:tcPr anchor="ctr"/>
                </a:tc>
                <a:tc>
                  <a:txBody>
                    <a:bodyPr/>
                    <a:lstStyle/>
                    <a:p>
                      <a:pPr algn="ctr"/>
                      <a:r>
                        <a:rPr lang="de-DE" sz="1200" dirty="0">
                          <a:solidFill>
                            <a:schemeClr val="tx2"/>
                          </a:solidFill>
                        </a:rPr>
                        <a:t>Vorher-/Nachher-Vergleich</a:t>
                      </a:r>
                    </a:p>
                    <a:p>
                      <a:pPr algn="ctr"/>
                      <a:r>
                        <a:rPr lang="de-DE" sz="1200" dirty="0">
                          <a:solidFill>
                            <a:schemeClr val="tx2"/>
                          </a:solidFill>
                        </a:rPr>
                        <a:t>Ausblick</a:t>
                      </a:r>
                    </a:p>
                  </a:txBody>
                  <a:tcPr/>
                </a:tc>
                <a:tc>
                  <a:txBody>
                    <a:bodyPr/>
                    <a:lstStyle/>
                    <a:p>
                      <a:pPr algn="ctr"/>
                      <a:r>
                        <a:rPr lang="de-DE" sz="1200" dirty="0">
                          <a:solidFill>
                            <a:schemeClr val="tx2"/>
                          </a:solidFill>
                        </a:rPr>
                        <a:t>Ergebnisübersicht </a:t>
                      </a:r>
                    </a:p>
                    <a:p>
                      <a:pPr algn="ctr"/>
                      <a:r>
                        <a:rPr lang="de-DE" sz="1200" dirty="0">
                          <a:solidFill>
                            <a:schemeClr val="tx2"/>
                          </a:solidFill>
                        </a:rPr>
                        <a:t>Diskussion Hürden &amp; Schwierigkeiten </a:t>
                      </a:r>
                    </a:p>
                    <a:p>
                      <a:pPr algn="ctr"/>
                      <a:r>
                        <a:rPr lang="de-DE" sz="1200" dirty="0">
                          <a:solidFill>
                            <a:schemeClr val="tx2"/>
                          </a:solidFill>
                        </a:rPr>
                        <a:t>Herausstellung von Maßnahmen mit viel Potenzial und/oder wenig Aufwand</a:t>
                      </a:r>
                    </a:p>
                    <a:p>
                      <a:pPr algn="ctr"/>
                      <a:r>
                        <a:rPr lang="de-DE" sz="1200" dirty="0">
                          <a:solidFill>
                            <a:schemeClr val="tx2"/>
                          </a:solidFill>
                        </a:rPr>
                        <a:t>Ausblick</a:t>
                      </a:r>
                    </a:p>
                  </a:txBody>
                  <a:tcPr/>
                </a:tc>
                <a:tc>
                  <a:txBody>
                    <a:bodyPr/>
                    <a:lstStyle/>
                    <a:p>
                      <a:pPr algn="l"/>
                      <a:r>
                        <a:rPr lang="de-DE" sz="1200" dirty="0">
                          <a:solidFill>
                            <a:schemeClr val="tx2"/>
                          </a:solidFill>
                        </a:rPr>
                        <a:t>Präsentation</a:t>
                      </a:r>
                    </a:p>
                    <a:p>
                      <a:pPr algn="l"/>
                      <a:r>
                        <a:rPr lang="de-DE" sz="1200" dirty="0">
                          <a:solidFill>
                            <a:schemeClr val="tx2"/>
                          </a:solidFill>
                        </a:rPr>
                        <a:t>Moderationskarten, Flip Chart, Stifte, Stellwand, Stecknadeln</a:t>
                      </a:r>
                    </a:p>
                    <a:p>
                      <a:r>
                        <a:rPr lang="de-DE" sz="1200" dirty="0">
                          <a:solidFill>
                            <a:schemeClr val="tx2"/>
                          </a:solidFill>
                        </a:rPr>
                        <a:t>Arbeitsblatt (Speiseplan)</a:t>
                      </a:r>
                    </a:p>
                    <a:p>
                      <a:r>
                        <a:rPr lang="de-DE" sz="1200" dirty="0">
                          <a:solidFill>
                            <a:schemeClr val="tx2"/>
                          </a:solidFill>
                        </a:rPr>
                        <a:t>Postkarte/Briefpapier</a:t>
                      </a:r>
                    </a:p>
                  </a:txBody>
                  <a:tcPr/>
                </a:tc>
                <a:extLst>
                  <a:ext uri="{0D108BD9-81ED-4DB2-BD59-A6C34878D82A}">
                    <a16:rowId xmlns:a16="http://schemas.microsoft.com/office/drawing/2014/main" val="3422921826"/>
                  </a:ext>
                </a:extLst>
              </a:tr>
            </a:tbl>
          </a:graphicData>
        </a:graphic>
      </p:graphicFrame>
    </p:spTree>
    <p:extLst>
      <p:ext uri="{BB962C8B-B14F-4D97-AF65-F5344CB8AC3E}">
        <p14:creationId xmlns:p14="http://schemas.microsoft.com/office/powerpoint/2010/main" val="4167047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el 2">
            <a:extLst>
              <a:ext uri="{FF2B5EF4-FFF2-40B4-BE49-F238E27FC236}">
                <a16:creationId xmlns:a16="http://schemas.microsoft.com/office/drawing/2014/main" id="{570FDB3D-C05D-4FBF-B3BF-53A7FF4D9E04}"/>
              </a:ext>
            </a:extLst>
          </p:cNvPr>
          <p:cNvSpPr>
            <a:spLocks noGrp="1"/>
          </p:cNvSpPr>
          <p:nvPr>
            <p:ph type="title"/>
          </p:nvPr>
        </p:nvSpPr>
        <p:spPr/>
        <p:txBody>
          <a:bodyPr/>
          <a:lstStyle/>
          <a:p>
            <a:r>
              <a:rPr lang="de-DE" dirty="0"/>
              <a:t>Maßnahmenplanung</a:t>
            </a:r>
          </a:p>
        </p:txBody>
      </p:sp>
      <p:sp>
        <p:nvSpPr>
          <p:cNvPr id="2" name="Textplatzhalter 1"/>
          <p:cNvSpPr>
            <a:spLocks noGrp="1"/>
          </p:cNvSpPr>
          <p:nvPr>
            <p:ph type="body" sz="quarter" idx="13"/>
          </p:nvPr>
        </p:nvSpPr>
        <p:spPr bwMode="auto"/>
        <p:txBody>
          <a:bodyPr/>
          <a:lstStyle/>
          <a:p>
            <a:pPr>
              <a:defRPr/>
            </a:pPr>
            <a:r>
              <a:rPr lang="de-DE"/>
              <a:t>Nachhaltige Speisenangebote</a:t>
            </a:r>
            <a:endParaRPr/>
          </a:p>
        </p:txBody>
      </p:sp>
      <p:graphicFrame>
        <p:nvGraphicFramePr>
          <p:cNvPr id="13" name="Tabelle 12"/>
          <p:cNvGraphicFramePr>
            <a:graphicFrameLocks noGrp="1"/>
          </p:cNvGraphicFramePr>
          <p:nvPr>
            <p:extLst/>
          </p:nvPr>
        </p:nvGraphicFramePr>
        <p:xfrm>
          <a:off x="541145" y="1862949"/>
          <a:ext cx="2708628" cy="3775307"/>
        </p:xfrm>
        <a:graphic>
          <a:graphicData uri="http://schemas.openxmlformats.org/drawingml/2006/table">
            <a:tbl>
              <a:tblPr firstRow="1" bandRow="1">
                <a:tableStyleId>{D27102A9-8310-4765-A935-A1911B00CA55}</a:tableStyleId>
              </a:tblPr>
              <a:tblGrid>
                <a:gridCol w="2708628">
                  <a:extLst>
                    <a:ext uri="{9D8B030D-6E8A-4147-A177-3AD203B41FA5}">
                      <a16:colId xmlns:a16="http://schemas.microsoft.com/office/drawing/2014/main" val="20000"/>
                    </a:ext>
                  </a:extLst>
                </a:gridCol>
              </a:tblGrid>
              <a:tr h="532985">
                <a:tc>
                  <a:txBody>
                    <a:bodyPr/>
                    <a:lstStyle/>
                    <a:p>
                      <a:pPr>
                        <a:defRPr/>
                      </a:pPr>
                      <a:r>
                        <a:rPr lang="de-DE"/>
                        <a:t>Speiseplan</a:t>
                      </a:r>
                      <a:endParaRPr/>
                    </a:p>
                  </a:txBody>
                  <a:tcPr anchor="ctr"/>
                </a:tc>
                <a:extLst>
                  <a:ext uri="{0D108BD9-81ED-4DB2-BD59-A6C34878D82A}">
                    <a16:rowId xmlns:a16="http://schemas.microsoft.com/office/drawing/2014/main" val="10000"/>
                  </a:ext>
                </a:extLst>
              </a:tr>
              <a:tr h="540387">
                <a:tc>
                  <a:txBody>
                    <a:bodyPr/>
                    <a:lstStyle/>
                    <a:p>
                      <a:pPr>
                        <a:defRPr/>
                      </a:pPr>
                      <a:r>
                        <a:rPr lang="de-DE"/>
                        <a:t>Mahlzeit</a:t>
                      </a:r>
                      <a:endParaRPr/>
                    </a:p>
                  </a:txBody>
                  <a:tcPr anchor="ctr"/>
                </a:tc>
                <a:extLst>
                  <a:ext uri="{0D108BD9-81ED-4DB2-BD59-A6C34878D82A}">
                    <a16:rowId xmlns:a16="http://schemas.microsoft.com/office/drawing/2014/main" val="10001"/>
                  </a:ext>
                </a:extLst>
              </a:tr>
              <a:tr h="540387">
                <a:tc>
                  <a:txBody>
                    <a:bodyPr/>
                    <a:lstStyle/>
                    <a:p>
                      <a:pPr>
                        <a:defRPr/>
                      </a:pPr>
                      <a:r>
                        <a:rPr lang="de-DE"/>
                        <a:t>Menü</a:t>
                      </a:r>
                      <a:endParaRPr/>
                    </a:p>
                  </a:txBody>
                  <a:tcPr anchor="ctr"/>
                </a:tc>
                <a:extLst>
                  <a:ext uri="{0D108BD9-81ED-4DB2-BD59-A6C34878D82A}">
                    <a16:rowId xmlns:a16="http://schemas.microsoft.com/office/drawing/2014/main" val="10002"/>
                  </a:ext>
                </a:extLst>
              </a:tr>
              <a:tr h="540387">
                <a:tc>
                  <a:txBody>
                    <a:bodyPr/>
                    <a:lstStyle/>
                    <a:p>
                      <a:pPr>
                        <a:defRPr/>
                      </a:pPr>
                      <a:r>
                        <a:rPr lang="de-DE"/>
                        <a:t>Gericht</a:t>
                      </a:r>
                      <a:endParaRPr/>
                    </a:p>
                  </a:txBody>
                  <a:tcPr anchor="ctr"/>
                </a:tc>
                <a:extLst>
                  <a:ext uri="{0D108BD9-81ED-4DB2-BD59-A6C34878D82A}">
                    <a16:rowId xmlns:a16="http://schemas.microsoft.com/office/drawing/2014/main" val="10003"/>
                  </a:ext>
                </a:extLst>
              </a:tr>
              <a:tr h="540387">
                <a:tc>
                  <a:txBody>
                    <a:bodyPr/>
                    <a:lstStyle/>
                    <a:p>
                      <a:pPr>
                        <a:defRPr/>
                      </a:pPr>
                      <a:r>
                        <a:rPr lang="de-DE"/>
                        <a:t>Komponenten</a:t>
                      </a:r>
                      <a:endParaRPr/>
                    </a:p>
                  </a:txBody>
                  <a:tcPr anchor="ctr"/>
                </a:tc>
                <a:extLst>
                  <a:ext uri="{0D108BD9-81ED-4DB2-BD59-A6C34878D82A}">
                    <a16:rowId xmlns:a16="http://schemas.microsoft.com/office/drawing/2014/main" val="10004"/>
                  </a:ext>
                </a:extLst>
              </a:tr>
              <a:tr h="540387">
                <a:tc>
                  <a:txBody>
                    <a:bodyPr/>
                    <a:lstStyle/>
                    <a:p>
                      <a:pPr>
                        <a:defRPr/>
                      </a:pPr>
                      <a:r>
                        <a:rPr lang="de-DE"/>
                        <a:t>Rezeptur</a:t>
                      </a:r>
                      <a:endParaRPr/>
                    </a:p>
                  </a:txBody>
                  <a:tcPr anchor="ctr"/>
                </a:tc>
                <a:extLst>
                  <a:ext uri="{0D108BD9-81ED-4DB2-BD59-A6C34878D82A}">
                    <a16:rowId xmlns:a16="http://schemas.microsoft.com/office/drawing/2014/main" val="10005"/>
                  </a:ext>
                </a:extLst>
              </a:tr>
              <a:tr h="540387">
                <a:tc>
                  <a:txBody>
                    <a:bodyPr/>
                    <a:lstStyle/>
                    <a:p>
                      <a:pPr>
                        <a:defRPr/>
                      </a:pPr>
                      <a:r>
                        <a:rPr lang="de-DE" dirty="0"/>
                        <a:t>Lebensmittel</a:t>
                      </a:r>
                      <a:endParaRPr dirty="0"/>
                    </a:p>
                  </a:txBody>
                  <a:tcPr anchor="ctr"/>
                </a:tc>
                <a:extLst>
                  <a:ext uri="{0D108BD9-81ED-4DB2-BD59-A6C34878D82A}">
                    <a16:rowId xmlns:a16="http://schemas.microsoft.com/office/drawing/2014/main" val="10006"/>
                  </a:ext>
                </a:extLst>
              </a:tr>
            </a:tbl>
          </a:graphicData>
        </a:graphic>
      </p:graphicFrame>
      <p:graphicFrame>
        <p:nvGraphicFramePr>
          <p:cNvPr id="14" name="Tabelle 13"/>
          <p:cNvGraphicFramePr>
            <a:graphicFrameLocks noGrp="1"/>
          </p:cNvGraphicFramePr>
          <p:nvPr>
            <p:extLst/>
          </p:nvPr>
        </p:nvGraphicFramePr>
        <p:xfrm>
          <a:off x="8485993" y="1816275"/>
          <a:ext cx="3058263" cy="4014855"/>
        </p:xfrm>
        <a:graphic>
          <a:graphicData uri="http://schemas.openxmlformats.org/drawingml/2006/table">
            <a:tbl>
              <a:tblPr firstRow="1" bandRow="1">
                <a:tableStyleId>{D27102A9-8310-4765-A935-A1911B00CA55}</a:tableStyleId>
              </a:tblPr>
              <a:tblGrid>
                <a:gridCol w="3058263">
                  <a:extLst>
                    <a:ext uri="{9D8B030D-6E8A-4147-A177-3AD203B41FA5}">
                      <a16:colId xmlns:a16="http://schemas.microsoft.com/office/drawing/2014/main" val="20000"/>
                    </a:ext>
                  </a:extLst>
                </a:gridCol>
              </a:tblGrid>
              <a:tr h="502562">
                <a:tc>
                  <a:txBody>
                    <a:bodyPr/>
                    <a:lstStyle/>
                    <a:p>
                      <a:pPr>
                        <a:defRPr/>
                      </a:pPr>
                      <a:r>
                        <a:rPr lang="de-DE"/>
                        <a:t>Speiseplanung</a:t>
                      </a:r>
                      <a:endParaRPr/>
                    </a:p>
                  </a:txBody>
                  <a:tcPr anchor="ctr"/>
                </a:tc>
                <a:extLst>
                  <a:ext uri="{0D108BD9-81ED-4DB2-BD59-A6C34878D82A}">
                    <a16:rowId xmlns:a16="http://schemas.microsoft.com/office/drawing/2014/main" val="10000"/>
                  </a:ext>
                </a:extLst>
              </a:tr>
              <a:tr h="509541">
                <a:tc>
                  <a:txBody>
                    <a:bodyPr/>
                    <a:lstStyle/>
                    <a:p>
                      <a:pPr>
                        <a:defRPr/>
                      </a:pPr>
                      <a:r>
                        <a:rPr lang="de-DE"/>
                        <a:t>Angebotsumfang</a:t>
                      </a:r>
                      <a:endParaRPr/>
                    </a:p>
                  </a:txBody>
                  <a:tcPr anchor="ctr"/>
                </a:tc>
                <a:extLst>
                  <a:ext uri="{0D108BD9-81ED-4DB2-BD59-A6C34878D82A}">
                    <a16:rowId xmlns:a16="http://schemas.microsoft.com/office/drawing/2014/main" val="10001"/>
                  </a:ext>
                </a:extLst>
              </a:tr>
              <a:tr h="509541">
                <a:tc>
                  <a:txBody>
                    <a:bodyPr/>
                    <a:lstStyle/>
                    <a:p>
                      <a:pPr>
                        <a:defRPr/>
                      </a:pPr>
                      <a:r>
                        <a:rPr lang="de-DE"/>
                        <a:t>Menülinien</a:t>
                      </a:r>
                      <a:endParaRPr/>
                    </a:p>
                  </a:txBody>
                  <a:tcPr anchor="ctr"/>
                </a:tc>
                <a:extLst>
                  <a:ext uri="{0D108BD9-81ED-4DB2-BD59-A6C34878D82A}">
                    <a16:rowId xmlns:a16="http://schemas.microsoft.com/office/drawing/2014/main" val="10002"/>
                  </a:ext>
                </a:extLst>
              </a:tr>
              <a:tr h="509541">
                <a:tc>
                  <a:txBody>
                    <a:bodyPr/>
                    <a:lstStyle/>
                    <a:p>
                      <a:pPr>
                        <a:defRPr/>
                      </a:pPr>
                      <a:r>
                        <a:rPr lang="de-DE"/>
                        <a:t>Art des Angebotes</a:t>
                      </a:r>
                      <a:endParaRPr/>
                    </a:p>
                  </a:txBody>
                  <a:tcPr anchor="ctr"/>
                </a:tc>
                <a:extLst>
                  <a:ext uri="{0D108BD9-81ED-4DB2-BD59-A6C34878D82A}">
                    <a16:rowId xmlns:a16="http://schemas.microsoft.com/office/drawing/2014/main" val="10003"/>
                  </a:ext>
                </a:extLst>
              </a:tr>
              <a:tr h="671795">
                <a:tc>
                  <a:txBody>
                    <a:bodyPr/>
                    <a:lstStyle/>
                    <a:p>
                      <a:pPr>
                        <a:defRPr/>
                      </a:pPr>
                      <a:r>
                        <a:rPr lang="de-DE"/>
                        <a:t>Komponentenwahl/</a:t>
                      </a:r>
                      <a:endParaRPr/>
                    </a:p>
                    <a:p>
                      <a:pPr>
                        <a:defRPr/>
                      </a:pPr>
                      <a:r>
                        <a:rPr lang="de-DE"/>
                        <a:t>Tellergericht</a:t>
                      </a:r>
                      <a:endParaRPr/>
                    </a:p>
                  </a:txBody>
                  <a:tcPr anchor="ctr"/>
                </a:tc>
                <a:extLst>
                  <a:ext uri="{0D108BD9-81ED-4DB2-BD59-A6C34878D82A}">
                    <a16:rowId xmlns:a16="http://schemas.microsoft.com/office/drawing/2014/main" val="10004"/>
                  </a:ext>
                </a:extLst>
              </a:tr>
              <a:tr h="509541">
                <a:tc>
                  <a:txBody>
                    <a:bodyPr/>
                    <a:lstStyle/>
                    <a:p>
                      <a:pPr>
                        <a:defRPr/>
                      </a:pPr>
                      <a:r>
                        <a:rPr lang="de-DE"/>
                        <a:t>Rezepturentwicklung und -pflege</a:t>
                      </a:r>
                      <a:endParaRPr/>
                    </a:p>
                  </a:txBody>
                  <a:tcPr anchor="ctr"/>
                </a:tc>
                <a:extLst>
                  <a:ext uri="{0D108BD9-81ED-4DB2-BD59-A6C34878D82A}">
                    <a16:rowId xmlns:a16="http://schemas.microsoft.com/office/drawing/2014/main" val="10005"/>
                  </a:ext>
                </a:extLst>
              </a:tr>
              <a:tr h="671795">
                <a:tc>
                  <a:txBody>
                    <a:bodyPr/>
                    <a:lstStyle/>
                    <a:p>
                      <a:pPr>
                        <a:defRPr/>
                      </a:pPr>
                      <a:r>
                        <a:rPr lang="de-DE"/>
                        <a:t>Lebensmittelbeschaffung/ Spezifikationen</a:t>
                      </a:r>
                      <a:endParaRPr/>
                    </a:p>
                  </a:txBody>
                  <a:tcPr anchor="ctr"/>
                </a:tc>
                <a:extLst>
                  <a:ext uri="{0D108BD9-81ED-4DB2-BD59-A6C34878D82A}">
                    <a16:rowId xmlns:a16="http://schemas.microsoft.com/office/drawing/2014/main" val="10006"/>
                  </a:ext>
                </a:extLst>
              </a:tr>
            </a:tbl>
          </a:graphicData>
        </a:graphic>
      </p:graphicFrame>
      <p:sp>
        <p:nvSpPr>
          <p:cNvPr id="17" name="Rechteck 16"/>
          <p:cNvSpPr/>
          <p:nvPr/>
        </p:nvSpPr>
        <p:spPr bwMode="auto">
          <a:xfrm>
            <a:off x="4662621" y="1866957"/>
            <a:ext cx="1555698" cy="45009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22" name="Textfeld 21"/>
          <p:cNvSpPr txBox="1"/>
          <p:nvPr/>
        </p:nvSpPr>
        <p:spPr bwMode="auto">
          <a:xfrm>
            <a:off x="4738375" y="1956617"/>
            <a:ext cx="1467068" cy="307777"/>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Datum/Zeitraum</a:t>
            </a:r>
            <a:endParaRPr/>
          </a:p>
        </p:txBody>
      </p:sp>
      <p:grpSp>
        <p:nvGrpSpPr>
          <p:cNvPr id="31" name="Gruppieren 30"/>
          <p:cNvGrpSpPr/>
          <p:nvPr/>
        </p:nvGrpSpPr>
        <p:grpSpPr bwMode="auto">
          <a:xfrm>
            <a:off x="4841716" y="2415078"/>
            <a:ext cx="1187572" cy="442282"/>
            <a:chOff x="4870276" y="2355650"/>
            <a:chExt cx="1187572" cy="442282"/>
          </a:xfrm>
        </p:grpSpPr>
        <p:sp>
          <p:nvSpPr>
            <p:cNvPr id="23" name="Rechteck 22"/>
            <p:cNvSpPr/>
            <p:nvPr/>
          </p:nvSpPr>
          <p:spPr bwMode="auto">
            <a:xfrm>
              <a:off x="4870276" y="2355650"/>
              <a:ext cx="1187572" cy="44228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24" name="Textfeld 23"/>
            <p:cNvSpPr txBox="1"/>
            <p:nvPr/>
          </p:nvSpPr>
          <p:spPr bwMode="auto">
            <a:xfrm>
              <a:off x="4881864" y="2422902"/>
              <a:ext cx="1149674" cy="307777"/>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Mittagessen</a:t>
              </a:r>
              <a:endParaRPr/>
            </a:p>
          </p:txBody>
        </p:sp>
      </p:grpSp>
      <p:sp>
        <p:nvSpPr>
          <p:cNvPr id="25" name="Rechteck 24"/>
          <p:cNvSpPr/>
          <p:nvPr/>
        </p:nvSpPr>
        <p:spPr bwMode="auto">
          <a:xfrm>
            <a:off x="3357206" y="2406706"/>
            <a:ext cx="1407224" cy="44228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26" name="Textfeld 25"/>
          <p:cNvSpPr txBox="1"/>
          <p:nvPr/>
        </p:nvSpPr>
        <p:spPr bwMode="auto">
          <a:xfrm>
            <a:off x="3598161" y="2469088"/>
            <a:ext cx="970137" cy="307777"/>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Frühstück</a:t>
            </a:r>
            <a:endParaRPr/>
          </a:p>
        </p:txBody>
      </p:sp>
      <p:sp>
        <p:nvSpPr>
          <p:cNvPr id="27" name="Rechteck 26"/>
          <p:cNvSpPr/>
          <p:nvPr/>
        </p:nvSpPr>
        <p:spPr bwMode="auto">
          <a:xfrm>
            <a:off x="6181637" y="2391774"/>
            <a:ext cx="1304027" cy="44228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28" name="Textfeld 27"/>
          <p:cNvSpPr txBox="1"/>
          <p:nvPr/>
        </p:nvSpPr>
        <p:spPr bwMode="auto">
          <a:xfrm>
            <a:off x="6307283" y="2482331"/>
            <a:ext cx="1010213" cy="307777"/>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Abendbrot</a:t>
            </a:r>
            <a:endParaRPr/>
          </a:p>
        </p:txBody>
      </p:sp>
      <p:grpSp>
        <p:nvGrpSpPr>
          <p:cNvPr id="32" name="Gruppieren 31"/>
          <p:cNvGrpSpPr/>
          <p:nvPr/>
        </p:nvGrpSpPr>
        <p:grpSpPr bwMode="auto">
          <a:xfrm>
            <a:off x="4841718" y="2929442"/>
            <a:ext cx="1249730" cy="442282"/>
            <a:chOff x="4860093" y="2355650"/>
            <a:chExt cx="1249730" cy="442282"/>
          </a:xfrm>
          <a:noFill/>
        </p:grpSpPr>
        <p:sp>
          <p:nvSpPr>
            <p:cNvPr id="33" name="Rechteck 32"/>
            <p:cNvSpPr/>
            <p:nvPr/>
          </p:nvSpPr>
          <p:spPr bwMode="auto">
            <a:xfrm>
              <a:off x="4870276" y="2355650"/>
              <a:ext cx="1187572" cy="442282"/>
            </a:xfrm>
            <a:prstGeom prst="rect">
              <a:avLst/>
            </a:prstGeom>
            <a:grpFill/>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34" name="Textfeld 33"/>
            <p:cNvSpPr txBox="1"/>
            <p:nvPr/>
          </p:nvSpPr>
          <p:spPr bwMode="auto">
            <a:xfrm>
              <a:off x="4860093" y="2422902"/>
              <a:ext cx="1249730" cy="30777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defRPr/>
              </a:pPr>
              <a:r>
                <a:rPr lang="de-DE" sz="1400"/>
                <a:t>Mittagsmenü</a:t>
              </a:r>
              <a:endParaRPr/>
            </a:p>
          </p:txBody>
        </p:sp>
      </p:grpSp>
      <p:grpSp>
        <p:nvGrpSpPr>
          <p:cNvPr id="35" name="Gruppieren 34"/>
          <p:cNvGrpSpPr/>
          <p:nvPr/>
        </p:nvGrpSpPr>
        <p:grpSpPr bwMode="auto">
          <a:xfrm>
            <a:off x="4665158" y="3448674"/>
            <a:ext cx="1623685" cy="442282"/>
            <a:chOff x="4870275" y="2355650"/>
            <a:chExt cx="1623685" cy="442282"/>
          </a:xfrm>
        </p:grpSpPr>
        <p:sp>
          <p:nvSpPr>
            <p:cNvPr id="36" name="Rechteck 35"/>
            <p:cNvSpPr/>
            <p:nvPr/>
          </p:nvSpPr>
          <p:spPr bwMode="auto">
            <a:xfrm>
              <a:off x="4870275" y="2355650"/>
              <a:ext cx="1623685" cy="44228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37" name="Textfeld 36"/>
            <p:cNvSpPr txBox="1"/>
            <p:nvPr/>
          </p:nvSpPr>
          <p:spPr bwMode="auto">
            <a:xfrm>
              <a:off x="4903636" y="2422902"/>
              <a:ext cx="1499128" cy="307777"/>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Quiche mit Salat</a:t>
              </a:r>
              <a:endParaRPr/>
            </a:p>
          </p:txBody>
        </p:sp>
      </p:grpSp>
      <p:grpSp>
        <p:nvGrpSpPr>
          <p:cNvPr id="38" name="Gruppieren 37"/>
          <p:cNvGrpSpPr/>
          <p:nvPr/>
        </p:nvGrpSpPr>
        <p:grpSpPr bwMode="auto">
          <a:xfrm>
            <a:off x="4045149" y="4096272"/>
            <a:ext cx="806751" cy="442282"/>
            <a:chOff x="4870275" y="2355650"/>
            <a:chExt cx="806751" cy="442282"/>
          </a:xfrm>
        </p:grpSpPr>
        <p:sp>
          <p:nvSpPr>
            <p:cNvPr id="39" name="Rechteck 38"/>
            <p:cNvSpPr/>
            <p:nvPr/>
          </p:nvSpPr>
          <p:spPr bwMode="auto">
            <a:xfrm>
              <a:off x="4870275" y="2355650"/>
              <a:ext cx="806751" cy="44228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40" name="Textfeld 39"/>
            <p:cNvSpPr txBox="1"/>
            <p:nvPr/>
          </p:nvSpPr>
          <p:spPr bwMode="auto">
            <a:xfrm>
              <a:off x="4892750" y="2422902"/>
              <a:ext cx="752129" cy="307777"/>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Quiche</a:t>
              </a:r>
              <a:endParaRPr/>
            </a:p>
          </p:txBody>
        </p:sp>
      </p:grpSp>
      <p:grpSp>
        <p:nvGrpSpPr>
          <p:cNvPr id="41" name="Gruppieren 40"/>
          <p:cNvGrpSpPr/>
          <p:nvPr/>
        </p:nvGrpSpPr>
        <p:grpSpPr bwMode="auto">
          <a:xfrm>
            <a:off x="5991359" y="4072593"/>
            <a:ext cx="764030" cy="442283"/>
            <a:chOff x="4870276" y="2355650"/>
            <a:chExt cx="766636" cy="301713"/>
          </a:xfrm>
        </p:grpSpPr>
        <p:sp>
          <p:nvSpPr>
            <p:cNvPr id="42" name="Rechteck 41"/>
            <p:cNvSpPr/>
            <p:nvPr/>
          </p:nvSpPr>
          <p:spPr bwMode="auto">
            <a:xfrm>
              <a:off x="4870276" y="2355650"/>
              <a:ext cx="766636" cy="30171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43" name="Textfeld 42"/>
            <p:cNvSpPr txBox="1"/>
            <p:nvPr/>
          </p:nvSpPr>
          <p:spPr bwMode="auto">
            <a:xfrm>
              <a:off x="4914707" y="2422902"/>
              <a:ext cx="595456" cy="209957"/>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Salat</a:t>
              </a:r>
              <a:endParaRPr/>
            </a:p>
          </p:txBody>
        </p:sp>
      </p:grpSp>
      <p:sp>
        <p:nvSpPr>
          <p:cNvPr id="50" name="Textfeld 49"/>
          <p:cNvSpPr txBox="1"/>
          <p:nvPr/>
        </p:nvSpPr>
        <p:spPr bwMode="auto">
          <a:xfrm>
            <a:off x="4091900" y="5215203"/>
            <a:ext cx="984841" cy="314147"/>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defRPr/>
            </a:pPr>
            <a:r>
              <a:rPr lang="de-DE" sz="1400"/>
              <a:t>Butter</a:t>
            </a:r>
            <a:endParaRPr/>
          </a:p>
        </p:txBody>
      </p:sp>
      <p:grpSp>
        <p:nvGrpSpPr>
          <p:cNvPr id="51" name="Gruppieren 50"/>
          <p:cNvGrpSpPr/>
          <p:nvPr/>
        </p:nvGrpSpPr>
        <p:grpSpPr bwMode="auto">
          <a:xfrm>
            <a:off x="4797031" y="5151135"/>
            <a:ext cx="381375" cy="375029"/>
            <a:chOff x="4860092" y="2355650"/>
            <a:chExt cx="381375" cy="375029"/>
          </a:xfrm>
          <a:noFill/>
        </p:grpSpPr>
        <p:sp>
          <p:nvSpPr>
            <p:cNvPr id="52" name="Rechteck 51"/>
            <p:cNvSpPr/>
            <p:nvPr/>
          </p:nvSpPr>
          <p:spPr bwMode="auto">
            <a:xfrm>
              <a:off x="4870276" y="2355650"/>
              <a:ext cx="371191" cy="375029"/>
            </a:xfrm>
            <a:prstGeom prst="rect">
              <a:avLst/>
            </a:prstGeom>
            <a:grpFill/>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53" name="Textfeld 52"/>
            <p:cNvSpPr txBox="1"/>
            <p:nvPr/>
          </p:nvSpPr>
          <p:spPr bwMode="auto">
            <a:xfrm>
              <a:off x="4860092" y="2422902"/>
              <a:ext cx="344966" cy="30777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Ei</a:t>
              </a:r>
              <a:endParaRPr/>
            </a:p>
          </p:txBody>
        </p:sp>
      </p:grpSp>
      <p:grpSp>
        <p:nvGrpSpPr>
          <p:cNvPr id="60" name="Gruppieren 59"/>
          <p:cNvGrpSpPr/>
          <p:nvPr/>
        </p:nvGrpSpPr>
        <p:grpSpPr bwMode="auto">
          <a:xfrm>
            <a:off x="6735836" y="5169045"/>
            <a:ext cx="623889" cy="375029"/>
            <a:chOff x="4860092" y="2355650"/>
            <a:chExt cx="623889" cy="375029"/>
          </a:xfrm>
          <a:noFill/>
        </p:grpSpPr>
        <p:sp>
          <p:nvSpPr>
            <p:cNvPr id="61" name="Rechteck 60"/>
            <p:cNvSpPr/>
            <p:nvPr/>
          </p:nvSpPr>
          <p:spPr bwMode="auto">
            <a:xfrm>
              <a:off x="4870275" y="2355650"/>
              <a:ext cx="525843" cy="375029"/>
            </a:xfrm>
            <a:prstGeom prst="rect">
              <a:avLst/>
            </a:prstGeom>
            <a:grpFill/>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62" name="Textfeld 61"/>
            <p:cNvSpPr txBox="1"/>
            <p:nvPr/>
          </p:nvSpPr>
          <p:spPr bwMode="auto">
            <a:xfrm>
              <a:off x="4860092" y="2422902"/>
              <a:ext cx="623889" cy="30777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Essig</a:t>
              </a:r>
              <a:endParaRPr/>
            </a:p>
          </p:txBody>
        </p:sp>
      </p:grpSp>
      <p:grpSp>
        <p:nvGrpSpPr>
          <p:cNvPr id="63" name="Gruppieren 62"/>
          <p:cNvGrpSpPr/>
          <p:nvPr/>
        </p:nvGrpSpPr>
        <p:grpSpPr bwMode="auto">
          <a:xfrm>
            <a:off x="7365372" y="5151135"/>
            <a:ext cx="384032" cy="392939"/>
            <a:chOff x="4860092" y="2355650"/>
            <a:chExt cx="384032" cy="392939"/>
          </a:xfrm>
          <a:noFill/>
        </p:grpSpPr>
        <p:sp>
          <p:nvSpPr>
            <p:cNvPr id="64" name="Rechteck 63"/>
            <p:cNvSpPr/>
            <p:nvPr/>
          </p:nvSpPr>
          <p:spPr bwMode="auto">
            <a:xfrm>
              <a:off x="4870276" y="2355650"/>
              <a:ext cx="373848" cy="392939"/>
            </a:xfrm>
            <a:prstGeom prst="rect">
              <a:avLst/>
            </a:prstGeom>
            <a:grpFill/>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65" name="Textfeld 64"/>
            <p:cNvSpPr txBox="1"/>
            <p:nvPr/>
          </p:nvSpPr>
          <p:spPr bwMode="auto">
            <a:xfrm>
              <a:off x="4860092" y="2422902"/>
              <a:ext cx="364202" cy="30777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Öl</a:t>
              </a:r>
              <a:endParaRPr/>
            </a:p>
          </p:txBody>
        </p:sp>
      </p:grpSp>
      <p:grpSp>
        <p:nvGrpSpPr>
          <p:cNvPr id="66" name="Gruppieren 65"/>
          <p:cNvGrpSpPr/>
          <p:nvPr/>
        </p:nvGrpSpPr>
        <p:grpSpPr bwMode="auto">
          <a:xfrm>
            <a:off x="7874504" y="5156198"/>
            <a:ext cx="494046" cy="375029"/>
            <a:chOff x="4860092" y="2355650"/>
            <a:chExt cx="494046" cy="375029"/>
          </a:xfrm>
          <a:noFill/>
        </p:grpSpPr>
        <p:sp>
          <p:nvSpPr>
            <p:cNvPr id="67" name="Rechteck 66"/>
            <p:cNvSpPr/>
            <p:nvPr/>
          </p:nvSpPr>
          <p:spPr bwMode="auto">
            <a:xfrm>
              <a:off x="4870276" y="2355650"/>
              <a:ext cx="371191" cy="375029"/>
            </a:xfrm>
            <a:prstGeom prst="rect">
              <a:avLst/>
            </a:prstGeom>
            <a:grpFill/>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68" name="Textfeld 67"/>
            <p:cNvSpPr txBox="1"/>
            <p:nvPr/>
          </p:nvSpPr>
          <p:spPr bwMode="auto">
            <a:xfrm>
              <a:off x="4860092" y="2422902"/>
              <a:ext cx="494046" cy="30777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Etc.</a:t>
              </a:r>
              <a:endParaRPr/>
            </a:p>
          </p:txBody>
        </p:sp>
      </p:grpSp>
      <p:sp>
        <p:nvSpPr>
          <p:cNvPr id="49" name="Rechteck 48"/>
          <p:cNvSpPr/>
          <p:nvPr/>
        </p:nvSpPr>
        <p:spPr bwMode="auto">
          <a:xfrm>
            <a:off x="4102083" y="5147951"/>
            <a:ext cx="636293" cy="381399"/>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grpSp>
        <p:nvGrpSpPr>
          <p:cNvPr id="45" name="Gruppieren 44"/>
          <p:cNvGrpSpPr/>
          <p:nvPr/>
        </p:nvGrpSpPr>
        <p:grpSpPr bwMode="auto">
          <a:xfrm>
            <a:off x="3509124" y="5157660"/>
            <a:ext cx="572593" cy="375029"/>
            <a:chOff x="4860092" y="2355650"/>
            <a:chExt cx="572593" cy="375029"/>
          </a:xfrm>
          <a:noFill/>
        </p:grpSpPr>
        <p:sp>
          <p:nvSpPr>
            <p:cNvPr id="46" name="Rechteck 45"/>
            <p:cNvSpPr/>
            <p:nvPr/>
          </p:nvSpPr>
          <p:spPr bwMode="auto">
            <a:xfrm>
              <a:off x="4870275" y="2355650"/>
              <a:ext cx="525843" cy="375029"/>
            </a:xfrm>
            <a:prstGeom prst="rect">
              <a:avLst/>
            </a:prstGeom>
            <a:grpFill/>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47" name="Textfeld 46"/>
            <p:cNvSpPr txBox="1"/>
            <p:nvPr/>
          </p:nvSpPr>
          <p:spPr bwMode="auto">
            <a:xfrm>
              <a:off x="4860092" y="2422902"/>
              <a:ext cx="572593" cy="30777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Mehl</a:t>
              </a:r>
              <a:endParaRPr/>
            </a:p>
          </p:txBody>
        </p:sp>
      </p:grpSp>
      <p:grpSp>
        <p:nvGrpSpPr>
          <p:cNvPr id="54" name="Gruppieren 53"/>
          <p:cNvGrpSpPr/>
          <p:nvPr/>
        </p:nvGrpSpPr>
        <p:grpSpPr bwMode="auto">
          <a:xfrm>
            <a:off x="5267108" y="5157660"/>
            <a:ext cx="494046" cy="375029"/>
            <a:chOff x="4860092" y="2355650"/>
            <a:chExt cx="494046" cy="375029"/>
          </a:xfrm>
          <a:noFill/>
        </p:grpSpPr>
        <p:sp>
          <p:nvSpPr>
            <p:cNvPr id="55" name="Rechteck 54"/>
            <p:cNvSpPr/>
            <p:nvPr/>
          </p:nvSpPr>
          <p:spPr bwMode="auto">
            <a:xfrm>
              <a:off x="4870276" y="2355650"/>
              <a:ext cx="371191" cy="375029"/>
            </a:xfrm>
            <a:prstGeom prst="rect">
              <a:avLst/>
            </a:prstGeom>
            <a:grpFill/>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56" name="Textfeld 55"/>
            <p:cNvSpPr txBox="1"/>
            <p:nvPr/>
          </p:nvSpPr>
          <p:spPr bwMode="auto">
            <a:xfrm>
              <a:off x="4860092" y="2422902"/>
              <a:ext cx="494046" cy="30777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Etc.</a:t>
              </a:r>
              <a:endParaRPr/>
            </a:p>
          </p:txBody>
        </p:sp>
      </p:grpSp>
      <p:grpSp>
        <p:nvGrpSpPr>
          <p:cNvPr id="57" name="Gruppieren 56"/>
          <p:cNvGrpSpPr/>
          <p:nvPr/>
        </p:nvGrpSpPr>
        <p:grpSpPr bwMode="auto">
          <a:xfrm>
            <a:off x="6091448" y="5169046"/>
            <a:ext cx="593432" cy="375029"/>
            <a:chOff x="4860092" y="2355650"/>
            <a:chExt cx="593432" cy="375029"/>
          </a:xfrm>
          <a:noFill/>
        </p:grpSpPr>
        <p:sp>
          <p:nvSpPr>
            <p:cNvPr id="58" name="Rechteck 57"/>
            <p:cNvSpPr/>
            <p:nvPr/>
          </p:nvSpPr>
          <p:spPr bwMode="auto">
            <a:xfrm>
              <a:off x="4870275" y="2355650"/>
              <a:ext cx="525843" cy="375029"/>
            </a:xfrm>
            <a:prstGeom prst="rect">
              <a:avLst/>
            </a:prstGeom>
            <a:grpFill/>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sz="1400"/>
            </a:p>
          </p:txBody>
        </p:sp>
        <p:sp>
          <p:nvSpPr>
            <p:cNvPr id="59" name="Textfeld 58"/>
            <p:cNvSpPr txBox="1"/>
            <p:nvPr/>
          </p:nvSpPr>
          <p:spPr bwMode="auto">
            <a:xfrm>
              <a:off x="4860092" y="2422902"/>
              <a:ext cx="593432" cy="30777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de-DE" sz="1400"/>
                <a:t>Salat</a:t>
              </a:r>
              <a:endParaRPr/>
            </a:p>
          </p:txBody>
        </p:sp>
      </p:grpSp>
      <p:sp>
        <p:nvSpPr>
          <p:cNvPr id="69" name="Textfeld 68">
            <a:extLst>
              <a:ext uri="{FF2B5EF4-FFF2-40B4-BE49-F238E27FC236}">
                <a16:creationId xmlns:a16="http://schemas.microsoft.com/office/drawing/2014/main" id="{3B275E0E-AF3B-4275-9EB6-A0AA779396C5}"/>
              </a:ext>
            </a:extLst>
          </p:cNvPr>
          <p:cNvSpPr txBox="1"/>
          <p:nvPr/>
        </p:nvSpPr>
        <p:spPr>
          <a:xfrm>
            <a:off x="11007094" y="6013006"/>
            <a:ext cx="1337649" cy="2328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1C620-E93B-28EC-4331-F7AE6437041C}"/>
              </a:ext>
            </a:extLst>
          </p:cNvPr>
          <p:cNvSpPr>
            <a:spLocks noGrp="1"/>
          </p:cNvSpPr>
          <p:nvPr>
            <p:ph type="title"/>
          </p:nvPr>
        </p:nvSpPr>
        <p:spPr/>
        <p:txBody>
          <a:bodyPr/>
          <a:lstStyle/>
          <a:p>
            <a:r>
              <a:rPr lang="de-DE" dirty="0"/>
              <a:t>Gruppenarbeit</a:t>
            </a:r>
          </a:p>
        </p:txBody>
      </p:sp>
      <p:pic>
        <p:nvPicPr>
          <p:cNvPr id="9" name="Grafik 8" descr="Präsentation mit Balkendiagramm">
            <a:extLst>
              <a:ext uri="{FF2B5EF4-FFF2-40B4-BE49-F238E27FC236}">
                <a16:creationId xmlns:a16="http://schemas.microsoft.com/office/drawing/2014/main" id="{4530D27F-AA5D-4A99-A569-541974619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9539" y="140675"/>
            <a:ext cx="8824912" cy="6717325"/>
          </a:xfrm>
          <a:prstGeom prst="rect">
            <a:avLst/>
          </a:prstGeom>
        </p:spPr>
      </p:pic>
      <p:sp>
        <p:nvSpPr>
          <p:cNvPr id="10" name="Rechteck 9">
            <a:extLst>
              <a:ext uri="{FF2B5EF4-FFF2-40B4-BE49-F238E27FC236}">
                <a16:creationId xmlns:a16="http://schemas.microsoft.com/office/drawing/2014/main" id="{8771DDBC-6F20-4477-9110-25F38FD3BA95}"/>
              </a:ext>
            </a:extLst>
          </p:cNvPr>
          <p:cNvSpPr/>
          <p:nvPr/>
        </p:nvSpPr>
        <p:spPr>
          <a:xfrm>
            <a:off x="2719754" y="1346886"/>
            <a:ext cx="5967046" cy="3137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dirty="0">
              <a:solidFill>
                <a:schemeClr val="tx1"/>
              </a:solidFill>
            </a:endParaRPr>
          </a:p>
        </p:txBody>
      </p:sp>
      <p:sp>
        <p:nvSpPr>
          <p:cNvPr id="11" name="Textfeld 10">
            <a:extLst>
              <a:ext uri="{FF2B5EF4-FFF2-40B4-BE49-F238E27FC236}">
                <a16:creationId xmlns:a16="http://schemas.microsoft.com/office/drawing/2014/main" id="{E2303860-80B3-4878-A67E-5E9376A4D492}"/>
              </a:ext>
            </a:extLst>
          </p:cNvPr>
          <p:cNvSpPr txBox="1"/>
          <p:nvPr/>
        </p:nvSpPr>
        <p:spPr>
          <a:xfrm>
            <a:off x="2719754" y="1248892"/>
            <a:ext cx="1489510" cy="389017"/>
          </a:xfrm>
          <a:prstGeom prst="rect">
            <a:avLst/>
          </a:prstGeom>
          <a:noFill/>
        </p:spPr>
        <p:txBody>
          <a:bodyPr wrap="none" rtlCol="0">
            <a:spAutoFit/>
          </a:bodyPr>
          <a:lstStyle/>
          <a:p>
            <a:pPr>
              <a:lnSpc>
                <a:spcPct val="110000"/>
              </a:lnSpc>
            </a:pPr>
            <a:r>
              <a:rPr lang="de-DE" sz="1900" b="1" i="1" u="sng" dirty="0"/>
              <a:t>Ursache </a:t>
            </a:r>
            <a:r>
              <a:rPr lang="de-DE" sz="1900" b="1" i="1" u="sng" dirty="0" err="1"/>
              <a:t>xy</a:t>
            </a:r>
            <a:endParaRPr lang="de-DE" sz="1900" b="1" i="1" u="sng" dirty="0"/>
          </a:p>
        </p:txBody>
      </p:sp>
      <p:graphicFrame>
        <p:nvGraphicFramePr>
          <p:cNvPr id="12" name="Tabelle 11">
            <a:extLst>
              <a:ext uri="{FF2B5EF4-FFF2-40B4-BE49-F238E27FC236}">
                <a16:creationId xmlns:a16="http://schemas.microsoft.com/office/drawing/2014/main" id="{DF2E9515-3601-4596-B996-25A598127329}"/>
              </a:ext>
            </a:extLst>
          </p:cNvPr>
          <p:cNvGraphicFramePr>
            <a:graphicFrameLocks noGrp="1"/>
          </p:cNvGraphicFramePr>
          <p:nvPr>
            <p:extLst/>
          </p:nvPr>
        </p:nvGraphicFramePr>
        <p:xfrm>
          <a:off x="2813538" y="1664580"/>
          <a:ext cx="5709140" cy="2595880"/>
        </p:xfrm>
        <a:graphic>
          <a:graphicData uri="http://schemas.openxmlformats.org/drawingml/2006/table">
            <a:tbl>
              <a:tblPr firstRow="1" bandRow="1">
                <a:tableStyleId>{00A15C55-8517-42AA-B614-E9B94910E393}</a:tableStyleId>
              </a:tblPr>
              <a:tblGrid>
                <a:gridCol w="961293">
                  <a:extLst>
                    <a:ext uri="{9D8B030D-6E8A-4147-A177-3AD203B41FA5}">
                      <a16:colId xmlns:a16="http://schemas.microsoft.com/office/drawing/2014/main" val="2523316621"/>
                    </a:ext>
                  </a:extLst>
                </a:gridCol>
                <a:gridCol w="1043354">
                  <a:extLst>
                    <a:ext uri="{9D8B030D-6E8A-4147-A177-3AD203B41FA5}">
                      <a16:colId xmlns:a16="http://schemas.microsoft.com/office/drawing/2014/main" val="1869034999"/>
                    </a:ext>
                  </a:extLst>
                </a:gridCol>
                <a:gridCol w="1230923">
                  <a:extLst>
                    <a:ext uri="{9D8B030D-6E8A-4147-A177-3AD203B41FA5}">
                      <a16:colId xmlns:a16="http://schemas.microsoft.com/office/drawing/2014/main" val="2925846710"/>
                    </a:ext>
                  </a:extLst>
                </a:gridCol>
                <a:gridCol w="1331742">
                  <a:extLst>
                    <a:ext uri="{9D8B030D-6E8A-4147-A177-3AD203B41FA5}">
                      <a16:colId xmlns:a16="http://schemas.microsoft.com/office/drawing/2014/main" val="1506002719"/>
                    </a:ext>
                  </a:extLst>
                </a:gridCol>
                <a:gridCol w="1141828">
                  <a:extLst>
                    <a:ext uri="{9D8B030D-6E8A-4147-A177-3AD203B41FA5}">
                      <a16:colId xmlns:a16="http://schemas.microsoft.com/office/drawing/2014/main" val="3368424121"/>
                    </a:ext>
                  </a:extLst>
                </a:gridCol>
              </a:tblGrid>
              <a:tr h="370840">
                <a:tc>
                  <a:txBody>
                    <a:bodyPr/>
                    <a:lstStyle/>
                    <a:p>
                      <a:r>
                        <a:rPr lang="de-DE" sz="1200" dirty="0">
                          <a:solidFill>
                            <a:schemeClr val="tx1"/>
                          </a:solidFill>
                        </a:rPr>
                        <a:t>Strategie</a:t>
                      </a:r>
                    </a:p>
                  </a:txBody>
                  <a:tcPr/>
                </a:tc>
                <a:tc>
                  <a:txBody>
                    <a:bodyPr/>
                    <a:lstStyle/>
                    <a:p>
                      <a:r>
                        <a:rPr lang="de-DE" sz="1200" dirty="0">
                          <a:solidFill>
                            <a:schemeClr val="tx1"/>
                          </a:solidFill>
                        </a:rPr>
                        <a:t>Ziel</a:t>
                      </a:r>
                    </a:p>
                  </a:txBody>
                  <a:tcPr/>
                </a:tc>
                <a:tc>
                  <a:txBody>
                    <a:bodyPr/>
                    <a:lstStyle/>
                    <a:p>
                      <a:r>
                        <a:rPr lang="de-DE" sz="1200" dirty="0">
                          <a:solidFill>
                            <a:schemeClr val="tx1"/>
                          </a:solidFill>
                        </a:rPr>
                        <a:t>Maßnahme</a:t>
                      </a:r>
                    </a:p>
                  </a:txBody>
                  <a:tcPr/>
                </a:tc>
                <a:tc>
                  <a:txBody>
                    <a:bodyPr/>
                    <a:lstStyle/>
                    <a:p>
                      <a:r>
                        <a:rPr lang="de-DE" sz="1200" dirty="0">
                          <a:solidFill>
                            <a:schemeClr val="tx1"/>
                          </a:solidFill>
                        </a:rPr>
                        <a:t>Verantwortliche</a:t>
                      </a:r>
                    </a:p>
                  </a:txBody>
                  <a:tcPr/>
                </a:tc>
                <a:tc>
                  <a:txBody>
                    <a:bodyPr/>
                    <a:lstStyle/>
                    <a:p>
                      <a:r>
                        <a:rPr lang="de-DE" sz="1200" dirty="0">
                          <a:solidFill>
                            <a:schemeClr val="tx1"/>
                          </a:solidFill>
                        </a:rPr>
                        <a:t>Zeithorizont</a:t>
                      </a:r>
                    </a:p>
                  </a:txBody>
                  <a:tcPr/>
                </a:tc>
                <a:extLst>
                  <a:ext uri="{0D108BD9-81ED-4DB2-BD59-A6C34878D82A}">
                    <a16:rowId xmlns:a16="http://schemas.microsoft.com/office/drawing/2014/main" val="2991367886"/>
                  </a:ext>
                </a:extLst>
              </a:tr>
              <a:tr h="370840">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a:solidFill>
                          <a:schemeClr val="tx1"/>
                        </a:solidFill>
                      </a:endParaRPr>
                    </a:p>
                  </a:txBody>
                  <a:tcPr/>
                </a:tc>
                <a:extLst>
                  <a:ext uri="{0D108BD9-81ED-4DB2-BD59-A6C34878D82A}">
                    <a16:rowId xmlns:a16="http://schemas.microsoft.com/office/drawing/2014/main" val="397493086"/>
                  </a:ext>
                </a:extLst>
              </a:tr>
              <a:tr h="370840">
                <a:tc>
                  <a:txBody>
                    <a:bodyPr/>
                    <a:lstStyle/>
                    <a:p>
                      <a:endParaRPr lang="de-DE" sz="1200" dirty="0">
                        <a:solidFill>
                          <a:schemeClr val="tx1"/>
                        </a:solidFill>
                      </a:endParaRPr>
                    </a:p>
                  </a:txBody>
                  <a:tcPr/>
                </a:tc>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dirty="0">
                        <a:solidFill>
                          <a:schemeClr val="tx1"/>
                        </a:solidFill>
                      </a:endParaRPr>
                    </a:p>
                  </a:txBody>
                  <a:tcPr/>
                </a:tc>
                <a:extLst>
                  <a:ext uri="{0D108BD9-81ED-4DB2-BD59-A6C34878D82A}">
                    <a16:rowId xmlns:a16="http://schemas.microsoft.com/office/drawing/2014/main" val="3339928735"/>
                  </a:ext>
                </a:extLst>
              </a:tr>
              <a:tr h="370840">
                <a:tc>
                  <a:txBody>
                    <a:bodyPr/>
                    <a:lstStyle/>
                    <a:p>
                      <a:endParaRPr lang="de-DE" sz="1200" dirty="0">
                        <a:solidFill>
                          <a:schemeClr val="tx1"/>
                        </a:solidFill>
                      </a:endParaRPr>
                    </a:p>
                  </a:txBody>
                  <a:tcPr/>
                </a:tc>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dirty="0">
                        <a:solidFill>
                          <a:schemeClr val="tx1"/>
                        </a:solidFill>
                      </a:endParaRPr>
                    </a:p>
                  </a:txBody>
                  <a:tcPr/>
                </a:tc>
                <a:extLst>
                  <a:ext uri="{0D108BD9-81ED-4DB2-BD59-A6C34878D82A}">
                    <a16:rowId xmlns:a16="http://schemas.microsoft.com/office/drawing/2014/main" val="2324851183"/>
                  </a:ext>
                </a:extLst>
              </a:tr>
              <a:tr h="370840">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dirty="0">
                        <a:solidFill>
                          <a:schemeClr val="tx1"/>
                        </a:solidFill>
                      </a:endParaRPr>
                    </a:p>
                  </a:txBody>
                  <a:tcPr/>
                </a:tc>
                <a:extLst>
                  <a:ext uri="{0D108BD9-81ED-4DB2-BD59-A6C34878D82A}">
                    <a16:rowId xmlns:a16="http://schemas.microsoft.com/office/drawing/2014/main" val="1130703748"/>
                  </a:ext>
                </a:extLst>
              </a:tr>
              <a:tr h="370840">
                <a:tc>
                  <a:txBody>
                    <a:bodyPr/>
                    <a:lstStyle/>
                    <a:p>
                      <a:endParaRPr lang="de-DE" sz="1200" dirty="0">
                        <a:solidFill>
                          <a:schemeClr val="tx1"/>
                        </a:solidFill>
                      </a:endParaRPr>
                    </a:p>
                  </a:txBody>
                  <a:tcPr/>
                </a:tc>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dirty="0">
                        <a:solidFill>
                          <a:schemeClr val="tx1"/>
                        </a:solidFill>
                      </a:endParaRPr>
                    </a:p>
                  </a:txBody>
                  <a:tcPr/>
                </a:tc>
                <a:extLst>
                  <a:ext uri="{0D108BD9-81ED-4DB2-BD59-A6C34878D82A}">
                    <a16:rowId xmlns:a16="http://schemas.microsoft.com/office/drawing/2014/main" val="2180985619"/>
                  </a:ext>
                </a:extLst>
              </a:tr>
              <a:tr h="370840">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a:solidFill>
                          <a:schemeClr val="tx1"/>
                        </a:solidFill>
                      </a:endParaRPr>
                    </a:p>
                  </a:txBody>
                  <a:tcPr/>
                </a:tc>
                <a:tc>
                  <a:txBody>
                    <a:bodyPr/>
                    <a:lstStyle/>
                    <a:p>
                      <a:endParaRPr lang="de-DE" sz="1200" dirty="0">
                        <a:solidFill>
                          <a:schemeClr val="tx1"/>
                        </a:solidFill>
                      </a:endParaRPr>
                    </a:p>
                  </a:txBody>
                  <a:tcPr/>
                </a:tc>
                <a:extLst>
                  <a:ext uri="{0D108BD9-81ED-4DB2-BD59-A6C34878D82A}">
                    <a16:rowId xmlns:a16="http://schemas.microsoft.com/office/drawing/2014/main" val="3329815239"/>
                  </a:ext>
                </a:extLst>
              </a:tr>
            </a:tbl>
          </a:graphicData>
        </a:graphic>
      </p:graphicFrame>
    </p:spTree>
    <p:extLst>
      <p:ext uri="{BB962C8B-B14F-4D97-AF65-F5344CB8AC3E}">
        <p14:creationId xmlns:p14="http://schemas.microsoft.com/office/powerpoint/2010/main" val="775265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Ergebnisse</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785938"/>
            <a:ext cx="11359602" cy="4019550"/>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Bilder der Ergebnisse eingefügt werden.</a:t>
            </a:r>
          </a:p>
        </p:txBody>
      </p:sp>
      <p:sp>
        <p:nvSpPr>
          <p:cNvPr id="4" name="Textplatzhalter 3">
            <a:extLst>
              <a:ext uri="{FF2B5EF4-FFF2-40B4-BE49-F238E27FC236}">
                <a16:creationId xmlns:a16="http://schemas.microsoft.com/office/drawing/2014/main" id="{7272E888-956E-27C1-01CF-0F0F0EC85CC5}"/>
              </a:ext>
            </a:extLst>
          </p:cNvPr>
          <p:cNvSpPr>
            <a:spLocks noGrp="1"/>
          </p:cNvSpPr>
          <p:nvPr>
            <p:ph type="body" sz="quarter" idx="13"/>
          </p:nvPr>
        </p:nvSpPr>
        <p:spPr/>
        <p:txBody>
          <a:bodyPr/>
          <a:lstStyle/>
          <a:p>
            <a:r>
              <a:rPr lang="de-DE" dirty="0"/>
              <a:t>Maßnahmenentwicklung</a:t>
            </a:r>
          </a:p>
        </p:txBody>
      </p:sp>
      <p:pic>
        <p:nvPicPr>
          <p:cNvPr id="8" name="Grafik 7" descr="Ein Bild, das Astronomie, Kreativität, Stern enthält.&#10;&#10;Beschreibung automatisch generiert.">
            <a:extLst>
              <a:ext uri="{FF2B5EF4-FFF2-40B4-BE49-F238E27FC236}">
                <a16:creationId xmlns:a16="http://schemas.microsoft.com/office/drawing/2014/main" id="{3DA009AB-55CC-C045-D055-3D8D47492349}"/>
              </a:ext>
            </a:extLst>
          </p:cNvPr>
          <p:cNvPicPr>
            <a:picLocks noChangeAspect="1"/>
          </p:cNvPicPr>
          <p:nvPr/>
        </p:nvPicPr>
        <p:blipFill>
          <a:blip r:embed="rId2"/>
          <a:stretch>
            <a:fillRect/>
          </a:stretch>
        </p:blipFill>
        <p:spPr>
          <a:xfrm>
            <a:off x="10480436" y="4827936"/>
            <a:ext cx="1439841" cy="1106075"/>
          </a:xfrm>
          <a:prstGeom prst="rect">
            <a:avLst/>
          </a:prstGeom>
        </p:spPr>
      </p:pic>
    </p:spTree>
    <p:extLst>
      <p:ext uri="{BB962C8B-B14F-4D97-AF65-F5344CB8AC3E}">
        <p14:creationId xmlns:p14="http://schemas.microsoft.com/office/powerpoint/2010/main" val="3516591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F1E04-C8E4-4A9D-81B1-FA6B24082B3E}"/>
              </a:ext>
            </a:extLst>
          </p:cNvPr>
          <p:cNvSpPr>
            <a:spLocks noGrp="1"/>
          </p:cNvSpPr>
          <p:nvPr>
            <p:ph type="title"/>
          </p:nvPr>
        </p:nvSpPr>
        <p:spPr/>
        <p:txBody>
          <a:bodyPr/>
          <a:lstStyle/>
          <a:p>
            <a:r>
              <a:rPr lang="de-DE"/>
              <a:t>Maßnahmenplanung</a:t>
            </a:r>
          </a:p>
        </p:txBody>
      </p:sp>
      <p:sp>
        <p:nvSpPr>
          <p:cNvPr id="4" name="Textplatzhalter 3">
            <a:extLst>
              <a:ext uri="{FF2B5EF4-FFF2-40B4-BE49-F238E27FC236}">
                <a16:creationId xmlns:a16="http://schemas.microsoft.com/office/drawing/2014/main" id="{B072FF78-034A-4994-9369-CC58189DEFF7}"/>
              </a:ext>
            </a:extLst>
          </p:cNvPr>
          <p:cNvSpPr>
            <a:spLocks noGrp="1"/>
          </p:cNvSpPr>
          <p:nvPr>
            <p:ph type="body" sz="quarter" idx="13"/>
          </p:nvPr>
        </p:nvSpPr>
        <p:spPr>
          <a:xfrm>
            <a:off x="371357" y="872232"/>
            <a:ext cx="8820993" cy="504540"/>
          </a:xfrm>
        </p:spPr>
        <p:txBody>
          <a:bodyPr/>
          <a:lstStyle/>
          <a:p>
            <a:pPr lvl="0">
              <a:spcBef>
                <a:spcPts val="0"/>
              </a:spcBef>
              <a:spcAft>
                <a:spcPts val="0"/>
              </a:spcAft>
              <a:buSzPts val="1440"/>
            </a:pPr>
            <a:r>
              <a:rPr lang="de-DE"/>
              <a:t>Auf Speiseplan/Speisenkartenebene</a:t>
            </a:r>
          </a:p>
        </p:txBody>
      </p:sp>
      <p:sp>
        <p:nvSpPr>
          <p:cNvPr id="15" name="Google Shape;641;g1f71e375134_0_33">
            <a:extLst>
              <a:ext uri="{FF2B5EF4-FFF2-40B4-BE49-F238E27FC236}">
                <a16:creationId xmlns:a16="http://schemas.microsoft.com/office/drawing/2014/main" id="{90A28FD2-CF4C-4CE5-A664-C21456426661}"/>
              </a:ext>
            </a:extLst>
          </p:cNvPr>
          <p:cNvSpPr/>
          <p:nvPr/>
        </p:nvSpPr>
        <p:spPr>
          <a:xfrm>
            <a:off x="4703055" y="1442145"/>
            <a:ext cx="3371700" cy="4323300"/>
          </a:xfrm>
          <a:prstGeom prst="rightArrow">
            <a:avLst>
              <a:gd name="adj1" fmla="val 75825"/>
              <a:gd name="adj2" fmla="val 36660"/>
            </a:avLst>
          </a:prstGeom>
          <a:solidFill>
            <a:schemeClr val="bg1"/>
          </a:solidFill>
          <a:ln w="3810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89999" marR="0" lvl="0" indent="-89999" algn="ctr" rtl="0">
              <a:lnSpc>
                <a:spcPct val="100000"/>
              </a:lnSpc>
              <a:spcBef>
                <a:spcPts val="0"/>
              </a:spcBef>
              <a:spcAft>
                <a:spcPts val="0"/>
              </a:spcAft>
              <a:buClr>
                <a:srgbClr val="000000"/>
              </a:buClr>
              <a:buSzPts val="1500"/>
              <a:buFont typeface="Arial"/>
              <a:buNone/>
            </a:pPr>
            <a:r>
              <a:rPr lang="de-DE" sz="1500" b="1" i="0" u="none" strike="noStrike" cap="none" dirty="0">
                <a:solidFill>
                  <a:srgbClr val="000000"/>
                </a:solidFill>
                <a:latin typeface="Arial"/>
                <a:ea typeface="Arial"/>
                <a:cs typeface="Arial"/>
                <a:sym typeface="Arial"/>
              </a:rPr>
              <a:t>Angebot von nachhaltigeren Speisen erhöhen</a:t>
            </a:r>
            <a:endParaRPr sz="1500" b="1" i="0" u="none" strike="noStrike" cap="none" dirty="0">
              <a:solidFill>
                <a:srgbClr val="000000"/>
              </a:solidFill>
              <a:latin typeface="Arial"/>
              <a:ea typeface="Arial"/>
              <a:cs typeface="Arial"/>
              <a:sym typeface="Arial"/>
            </a:endParaRPr>
          </a:p>
          <a:p>
            <a:pPr marL="89999" marR="0" lvl="0" indent="-89999" algn="ctr" rtl="0">
              <a:lnSpc>
                <a:spcPct val="100000"/>
              </a:lnSpc>
              <a:spcBef>
                <a:spcPts val="0"/>
              </a:spcBef>
              <a:spcAft>
                <a:spcPts val="0"/>
              </a:spcAft>
              <a:buClr>
                <a:srgbClr val="000000"/>
              </a:buClr>
              <a:buSzPts val="1500"/>
              <a:buFont typeface="Arial"/>
              <a:buNone/>
            </a:pPr>
            <a:endParaRPr sz="1500" b="1" i="0" u="none" strike="noStrike" cap="none" dirty="0">
              <a:solidFill>
                <a:srgbClr val="000000"/>
              </a:solidFill>
              <a:latin typeface="Arial"/>
              <a:ea typeface="Arial"/>
              <a:cs typeface="Arial"/>
              <a:sym typeface="Arial"/>
            </a:endParaRPr>
          </a:p>
          <a:p>
            <a:pPr marL="89999" marR="0" lvl="0" indent="-89999" algn="ctr" rtl="0">
              <a:lnSpc>
                <a:spcPct val="100000"/>
              </a:lnSpc>
              <a:spcBef>
                <a:spcPts val="0"/>
              </a:spcBef>
              <a:spcAft>
                <a:spcPts val="0"/>
              </a:spcAft>
              <a:buClr>
                <a:srgbClr val="000000"/>
              </a:buClr>
              <a:buSzPts val="1500"/>
              <a:buFont typeface="Arial"/>
              <a:buNone/>
            </a:pPr>
            <a:r>
              <a:rPr lang="de-DE" sz="1500" b="1" i="0" u="none" strike="noStrike" cap="none" dirty="0">
                <a:solidFill>
                  <a:srgbClr val="000000"/>
                </a:solidFill>
                <a:latin typeface="Arial"/>
                <a:ea typeface="Arial"/>
                <a:cs typeface="Arial"/>
                <a:sym typeface="Arial"/>
              </a:rPr>
              <a:t>Entwicklung neuer Gerichte, die nicht mit “Erwartungshaltungen” der Gäste verbunden sind</a:t>
            </a:r>
            <a:endParaRPr sz="1500" b="1" i="0" u="none" strike="noStrike" cap="none" dirty="0">
              <a:solidFill>
                <a:srgbClr val="000000"/>
              </a:solidFill>
              <a:latin typeface="Arial"/>
              <a:ea typeface="Arial"/>
              <a:cs typeface="Arial"/>
              <a:sym typeface="Arial"/>
            </a:endParaRPr>
          </a:p>
          <a:p>
            <a:pPr marL="89999" marR="0" lvl="0" indent="-89999" algn="ctr" rtl="0">
              <a:lnSpc>
                <a:spcPct val="100000"/>
              </a:lnSpc>
              <a:spcBef>
                <a:spcPts val="0"/>
              </a:spcBef>
              <a:spcAft>
                <a:spcPts val="0"/>
              </a:spcAft>
              <a:buClr>
                <a:srgbClr val="000000"/>
              </a:buClr>
              <a:buSzPts val="1500"/>
              <a:buFont typeface="Arial"/>
              <a:buNone/>
            </a:pPr>
            <a:endParaRPr sz="1500" b="1" i="0" u="none" strike="noStrike" cap="none" dirty="0">
              <a:solidFill>
                <a:srgbClr val="000000"/>
              </a:solidFill>
              <a:latin typeface="Arial"/>
              <a:ea typeface="Arial"/>
              <a:cs typeface="Arial"/>
              <a:sym typeface="Arial"/>
            </a:endParaRPr>
          </a:p>
          <a:p>
            <a:pPr marL="89999" marR="0" lvl="0" indent="-89999" algn="ctr" rtl="0">
              <a:lnSpc>
                <a:spcPct val="100000"/>
              </a:lnSpc>
              <a:spcBef>
                <a:spcPts val="0"/>
              </a:spcBef>
              <a:spcAft>
                <a:spcPts val="0"/>
              </a:spcAft>
              <a:buClr>
                <a:srgbClr val="000000"/>
              </a:buClr>
              <a:buSzPts val="1500"/>
              <a:buFont typeface="Arial"/>
              <a:buNone/>
            </a:pPr>
            <a:r>
              <a:rPr lang="de-DE" sz="1500" b="1" i="0" u="none" strike="noStrike" cap="none" dirty="0">
                <a:solidFill>
                  <a:srgbClr val="000000"/>
                </a:solidFill>
                <a:latin typeface="Arial"/>
                <a:ea typeface="Arial"/>
                <a:cs typeface="Arial"/>
                <a:sym typeface="Arial"/>
              </a:rPr>
              <a:t>Vergessen gegangene Gerichte mit geringem Fleischeinsatz hervorholen</a:t>
            </a:r>
            <a:endParaRPr sz="1500" b="1" i="0" u="none" strike="noStrike" cap="none" dirty="0">
              <a:solidFill>
                <a:srgbClr val="000000"/>
              </a:solidFill>
              <a:latin typeface="Arial"/>
              <a:ea typeface="Arial"/>
              <a:cs typeface="Arial"/>
              <a:sym typeface="Arial"/>
            </a:endParaRPr>
          </a:p>
        </p:txBody>
      </p:sp>
      <p:sp>
        <p:nvSpPr>
          <p:cNvPr id="23" name="Google Shape;615;g1dca1ca2c72_0_99">
            <a:extLst>
              <a:ext uri="{FF2B5EF4-FFF2-40B4-BE49-F238E27FC236}">
                <a16:creationId xmlns:a16="http://schemas.microsoft.com/office/drawing/2014/main" id="{ECB00DDD-A834-42FF-8ECE-29B7E14AAAC9}"/>
              </a:ext>
            </a:extLst>
          </p:cNvPr>
          <p:cNvSpPr txBox="1"/>
          <p:nvPr/>
        </p:nvSpPr>
        <p:spPr>
          <a:xfrm>
            <a:off x="313300" y="5986199"/>
            <a:ext cx="50133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de-DE" sz="900" b="0" i="0" u="none" strike="noStrike" cap="none" dirty="0">
                <a:solidFill>
                  <a:srgbClr val="7F7F7F"/>
                </a:solidFill>
                <a:latin typeface="Arial" panose="020B0604020202020204" pitchFamily="34" charset="0"/>
                <a:ea typeface="Tahoma"/>
                <a:cs typeface="Arial" panose="020B0604020202020204" pitchFamily="34" charset="0"/>
                <a:sym typeface="Tahoma"/>
              </a:rPr>
              <a:t>Forschungsergebnisse aus NAHGAST</a:t>
            </a:r>
            <a:endParaRPr sz="900" b="0" i="0" u="none" strike="noStrike" cap="none" dirty="0">
              <a:solidFill>
                <a:srgbClr val="7F7F7F"/>
              </a:solidFill>
              <a:latin typeface="Arial" panose="020B0604020202020204" pitchFamily="34" charset="0"/>
              <a:ea typeface="Tahoma"/>
              <a:cs typeface="Arial" panose="020B0604020202020204" pitchFamily="34" charset="0"/>
              <a:sym typeface="Tahoma"/>
            </a:endParaRPr>
          </a:p>
        </p:txBody>
      </p:sp>
      <p:pic>
        <p:nvPicPr>
          <p:cNvPr id="6" name="Grafik 5">
            <a:extLst>
              <a:ext uri="{FF2B5EF4-FFF2-40B4-BE49-F238E27FC236}">
                <a16:creationId xmlns:a16="http://schemas.microsoft.com/office/drawing/2014/main" id="{EDD5C54C-348D-4DF4-BF4D-CE0B09B362F9}"/>
              </a:ext>
            </a:extLst>
          </p:cNvPr>
          <p:cNvPicPr>
            <a:picLocks noChangeAspect="1"/>
          </p:cNvPicPr>
          <p:nvPr/>
        </p:nvPicPr>
        <p:blipFill>
          <a:blip r:embed="rId2"/>
          <a:stretch>
            <a:fillRect/>
          </a:stretch>
        </p:blipFill>
        <p:spPr>
          <a:xfrm>
            <a:off x="8964029" y="3338506"/>
            <a:ext cx="835925" cy="840666"/>
          </a:xfrm>
          <a:prstGeom prst="rect">
            <a:avLst/>
          </a:prstGeom>
        </p:spPr>
      </p:pic>
      <p:pic>
        <p:nvPicPr>
          <p:cNvPr id="24" name="Grafik 23">
            <a:extLst>
              <a:ext uri="{FF2B5EF4-FFF2-40B4-BE49-F238E27FC236}">
                <a16:creationId xmlns:a16="http://schemas.microsoft.com/office/drawing/2014/main" id="{9377BA31-A027-4C63-ADA4-72DB7BC298D2}"/>
              </a:ext>
            </a:extLst>
          </p:cNvPr>
          <p:cNvPicPr>
            <a:picLocks noChangeAspect="1"/>
          </p:cNvPicPr>
          <p:nvPr/>
        </p:nvPicPr>
        <p:blipFill>
          <a:blip r:embed="rId3"/>
          <a:stretch>
            <a:fillRect/>
          </a:stretch>
        </p:blipFill>
        <p:spPr>
          <a:xfrm>
            <a:off x="3608723" y="3188867"/>
            <a:ext cx="697007" cy="715033"/>
          </a:xfrm>
          <a:prstGeom prst="rect">
            <a:avLst/>
          </a:prstGeom>
        </p:spPr>
      </p:pic>
      <p:pic>
        <p:nvPicPr>
          <p:cNvPr id="26" name="Grafik 25">
            <a:extLst>
              <a:ext uri="{FF2B5EF4-FFF2-40B4-BE49-F238E27FC236}">
                <a16:creationId xmlns:a16="http://schemas.microsoft.com/office/drawing/2014/main" id="{45DAC9A8-F46D-48F0-8949-CAD877AC5A52}"/>
              </a:ext>
            </a:extLst>
          </p:cNvPr>
          <p:cNvPicPr>
            <a:picLocks noChangeAspect="1"/>
          </p:cNvPicPr>
          <p:nvPr/>
        </p:nvPicPr>
        <p:blipFill>
          <a:blip r:embed="rId4"/>
          <a:stretch>
            <a:fillRect/>
          </a:stretch>
        </p:blipFill>
        <p:spPr>
          <a:xfrm>
            <a:off x="3640896" y="4124654"/>
            <a:ext cx="338643" cy="579099"/>
          </a:xfrm>
          <a:prstGeom prst="rect">
            <a:avLst/>
          </a:prstGeom>
        </p:spPr>
      </p:pic>
      <p:pic>
        <p:nvPicPr>
          <p:cNvPr id="30" name="Grafik 29">
            <a:extLst>
              <a:ext uri="{FF2B5EF4-FFF2-40B4-BE49-F238E27FC236}">
                <a16:creationId xmlns:a16="http://schemas.microsoft.com/office/drawing/2014/main" id="{E8BBCA9A-8D3C-4BAB-AF6F-7F06D593F0F5}"/>
              </a:ext>
            </a:extLst>
          </p:cNvPr>
          <p:cNvPicPr>
            <a:picLocks noChangeAspect="1"/>
          </p:cNvPicPr>
          <p:nvPr/>
        </p:nvPicPr>
        <p:blipFill>
          <a:blip r:embed="rId5"/>
          <a:stretch>
            <a:fillRect/>
          </a:stretch>
        </p:blipFill>
        <p:spPr>
          <a:xfrm>
            <a:off x="9361342" y="2425876"/>
            <a:ext cx="709274" cy="544100"/>
          </a:xfrm>
          <a:prstGeom prst="rect">
            <a:avLst/>
          </a:prstGeom>
        </p:spPr>
      </p:pic>
      <p:pic>
        <p:nvPicPr>
          <p:cNvPr id="32" name="Grafik 31">
            <a:extLst>
              <a:ext uri="{FF2B5EF4-FFF2-40B4-BE49-F238E27FC236}">
                <a16:creationId xmlns:a16="http://schemas.microsoft.com/office/drawing/2014/main" id="{70718189-65B2-4611-8C92-EAC55410CFA8}"/>
              </a:ext>
            </a:extLst>
          </p:cNvPr>
          <p:cNvPicPr>
            <a:picLocks noChangeAspect="1"/>
          </p:cNvPicPr>
          <p:nvPr/>
        </p:nvPicPr>
        <p:blipFill>
          <a:blip r:embed="rId6"/>
          <a:stretch>
            <a:fillRect/>
          </a:stretch>
        </p:blipFill>
        <p:spPr>
          <a:xfrm>
            <a:off x="1282554" y="2984529"/>
            <a:ext cx="984446" cy="504540"/>
          </a:xfrm>
          <a:prstGeom prst="rect">
            <a:avLst/>
          </a:prstGeom>
        </p:spPr>
      </p:pic>
      <p:pic>
        <p:nvPicPr>
          <p:cNvPr id="34" name="Grafik 33">
            <a:extLst>
              <a:ext uri="{FF2B5EF4-FFF2-40B4-BE49-F238E27FC236}">
                <a16:creationId xmlns:a16="http://schemas.microsoft.com/office/drawing/2014/main" id="{86649C59-CF8C-4CE7-9FD3-4BA391A4BD3E}"/>
              </a:ext>
            </a:extLst>
          </p:cNvPr>
          <p:cNvPicPr>
            <a:picLocks noChangeAspect="1"/>
          </p:cNvPicPr>
          <p:nvPr/>
        </p:nvPicPr>
        <p:blipFill>
          <a:blip r:embed="rId7"/>
          <a:stretch>
            <a:fillRect/>
          </a:stretch>
        </p:blipFill>
        <p:spPr>
          <a:xfrm>
            <a:off x="2324392" y="4486843"/>
            <a:ext cx="1170850" cy="640309"/>
          </a:xfrm>
          <a:prstGeom prst="rect">
            <a:avLst/>
          </a:prstGeom>
        </p:spPr>
      </p:pic>
      <p:pic>
        <p:nvPicPr>
          <p:cNvPr id="40" name="Grafik 39" descr="Pizza">
            <a:extLst>
              <a:ext uri="{FF2B5EF4-FFF2-40B4-BE49-F238E27FC236}">
                <a16:creationId xmlns:a16="http://schemas.microsoft.com/office/drawing/2014/main" id="{873F79F4-2247-457E-B498-71D0B82253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60413" y="2469576"/>
            <a:ext cx="914400" cy="914400"/>
          </a:xfrm>
          <a:prstGeom prst="rect">
            <a:avLst/>
          </a:prstGeom>
        </p:spPr>
      </p:pic>
      <p:pic>
        <p:nvPicPr>
          <p:cNvPr id="42" name="Grafik 41">
            <a:extLst>
              <a:ext uri="{FF2B5EF4-FFF2-40B4-BE49-F238E27FC236}">
                <a16:creationId xmlns:a16="http://schemas.microsoft.com/office/drawing/2014/main" id="{35CC5237-E765-4B97-B6EA-960145AC1654}"/>
              </a:ext>
            </a:extLst>
          </p:cNvPr>
          <p:cNvPicPr>
            <a:picLocks noChangeAspect="1"/>
          </p:cNvPicPr>
          <p:nvPr/>
        </p:nvPicPr>
        <p:blipFill>
          <a:blip r:embed="rId10"/>
          <a:stretch>
            <a:fillRect/>
          </a:stretch>
        </p:blipFill>
        <p:spPr>
          <a:xfrm>
            <a:off x="2358380" y="3653121"/>
            <a:ext cx="1037438" cy="512047"/>
          </a:xfrm>
          <a:prstGeom prst="rect">
            <a:avLst/>
          </a:prstGeom>
        </p:spPr>
      </p:pic>
      <p:pic>
        <p:nvPicPr>
          <p:cNvPr id="44" name="Grafik 43">
            <a:extLst>
              <a:ext uri="{FF2B5EF4-FFF2-40B4-BE49-F238E27FC236}">
                <a16:creationId xmlns:a16="http://schemas.microsoft.com/office/drawing/2014/main" id="{61810B17-A703-4EA7-AD24-5F8C584AD402}"/>
              </a:ext>
            </a:extLst>
          </p:cNvPr>
          <p:cNvPicPr>
            <a:picLocks noChangeAspect="1"/>
          </p:cNvPicPr>
          <p:nvPr/>
        </p:nvPicPr>
        <p:blipFill>
          <a:blip r:embed="rId11"/>
          <a:stretch>
            <a:fillRect/>
          </a:stretch>
        </p:blipFill>
        <p:spPr>
          <a:xfrm>
            <a:off x="9921698" y="4214651"/>
            <a:ext cx="868079" cy="982917"/>
          </a:xfrm>
          <a:prstGeom prst="rect">
            <a:avLst/>
          </a:prstGeom>
        </p:spPr>
      </p:pic>
      <p:pic>
        <p:nvPicPr>
          <p:cNvPr id="46" name="Grafik 45">
            <a:extLst>
              <a:ext uri="{FF2B5EF4-FFF2-40B4-BE49-F238E27FC236}">
                <a16:creationId xmlns:a16="http://schemas.microsoft.com/office/drawing/2014/main" id="{7A554BF9-6A30-4870-8FE4-063B0ED01CB2}"/>
              </a:ext>
            </a:extLst>
          </p:cNvPr>
          <p:cNvPicPr>
            <a:picLocks noChangeAspect="1"/>
          </p:cNvPicPr>
          <p:nvPr/>
        </p:nvPicPr>
        <p:blipFill>
          <a:blip r:embed="rId12"/>
          <a:stretch>
            <a:fillRect/>
          </a:stretch>
        </p:blipFill>
        <p:spPr>
          <a:xfrm>
            <a:off x="8239496" y="2420179"/>
            <a:ext cx="861616" cy="1023257"/>
          </a:xfrm>
          <a:prstGeom prst="rect">
            <a:avLst/>
          </a:prstGeom>
        </p:spPr>
      </p:pic>
      <p:pic>
        <p:nvPicPr>
          <p:cNvPr id="48" name="Grafik 47">
            <a:extLst>
              <a:ext uri="{FF2B5EF4-FFF2-40B4-BE49-F238E27FC236}">
                <a16:creationId xmlns:a16="http://schemas.microsoft.com/office/drawing/2014/main" id="{0AB148F2-2841-4EDB-90AA-83973AFEC242}"/>
              </a:ext>
            </a:extLst>
          </p:cNvPr>
          <p:cNvPicPr>
            <a:picLocks noChangeAspect="1"/>
          </p:cNvPicPr>
          <p:nvPr/>
        </p:nvPicPr>
        <p:blipFill>
          <a:blip r:embed="rId13"/>
          <a:stretch>
            <a:fillRect/>
          </a:stretch>
        </p:blipFill>
        <p:spPr>
          <a:xfrm>
            <a:off x="1402223" y="4318351"/>
            <a:ext cx="1016083" cy="328659"/>
          </a:xfrm>
          <a:prstGeom prst="rect">
            <a:avLst/>
          </a:prstGeom>
        </p:spPr>
      </p:pic>
      <p:pic>
        <p:nvPicPr>
          <p:cNvPr id="50" name="Grafik 49">
            <a:extLst>
              <a:ext uri="{FF2B5EF4-FFF2-40B4-BE49-F238E27FC236}">
                <a16:creationId xmlns:a16="http://schemas.microsoft.com/office/drawing/2014/main" id="{199A9BD3-B1E5-4411-A151-79509B340024}"/>
              </a:ext>
            </a:extLst>
          </p:cNvPr>
          <p:cNvPicPr>
            <a:picLocks noChangeAspect="1"/>
          </p:cNvPicPr>
          <p:nvPr/>
        </p:nvPicPr>
        <p:blipFill>
          <a:blip r:embed="rId14"/>
          <a:stretch>
            <a:fillRect/>
          </a:stretch>
        </p:blipFill>
        <p:spPr>
          <a:xfrm>
            <a:off x="8239496" y="4361763"/>
            <a:ext cx="928316" cy="657737"/>
          </a:xfrm>
          <a:prstGeom prst="rect">
            <a:avLst/>
          </a:prstGeom>
        </p:spPr>
      </p:pic>
      <p:pic>
        <p:nvPicPr>
          <p:cNvPr id="52" name="Grafik 51">
            <a:extLst>
              <a:ext uri="{FF2B5EF4-FFF2-40B4-BE49-F238E27FC236}">
                <a16:creationId xmlns:a16="http://schemas.microsoft.com/office/drawing/2014/main" id="{F57E25F2-C12E-4AE4-8980-4ED23CE17B1B}"/>
              </a:ext>
            </a:extLst>
          </p:cNvPr>
          <p:cNvPicPr>
            <a:picLocks noChangeAspect="1"/>
          </p:cNvPicPr>
          <p:nvPr/>
        </p:nvPicPr>
        <p:blipFill>
          <a:blip r:embed="rId15"/>
          <a:stretch>
            <a:fillRect/>
          </a:stretch>
        </p:blipFill>
        <p:spPr>
          <a:xfrm>
            <a:off x="10155435" y="2972765"/>
            <a:ext cx="1025072" cy="755316"/>
          </a:xfrm>
          <a:prstGeom prst="rect">
            <a:avLst/>
          </a:prstGeom>
        </p:spPr>
      </p:pic>
    </p:spTree>
    <p:extLst>
      <p:ext uri="{BB962C8B-B14F-4D97-AF65-F5344CB8AC3E}">
        <p14:creationId xmlns:p14="http://schemas.microsoft.com/office/powerpoint/2010/main" val="3574159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EA136D-E179-4AE2-B2B9-924D7B01C923}"/>
              </a:ext>
            </a:extLst>
          </p:cNvPr>
          <p:cNvSpPr>
            <a:spLocks noGrp="1"/>
          </p:cNvSpPr>
          <p:nvPr>
            <p:ph type="title"/>
          </p:nvPr>
        </p:nvSpPr>
        <p:spPr/>
        <p:txBody>
          <a:bodyPr/>
          <a:lstStyle/>
          <a:p>
            <a:r>
              <a:rPr lang="de-DE"/>
              <a:t>Maßnahmenplanung</a:t>
            </a:r>
          </a:p>
        </p:txBody>
      </p:sp>
      <p:sp>
        <p:nvSpPr>
          <p:cNvPr id="3" name="Inhaltsplatzhalter 2">
            <a:extLst>
              <a:ext uri="{FF2B5EF4-FFF2-40B4-BE49-F238E27FC236}">
                <a16:creationId xmlns:a16="http://schemas.microsoft.com/office/drawing/2014/main" id="{B5789B8B-2318-468B-AF23-C8FD65C6D488}"/>
              </a:ext>
            </a:extLst>
          </p:cNvPr>
          <p:cNvSpPr>
            <a:spLocks noGrp="1"/>
          </p:cNvSpPr>
          <p:nvPr>
            <p:ph idx="1"/>
          </p:nvPr>
        </p:nvSpPr>
        <p:spPr>
          <a:xfrm>
            <a:off x="371481" y="1785938"/>
            <a:ext cx="11631833" cy="4019550"/>
          </a:xfrm>
        </p:spPr>
        <p:txBody>
          <a:bodyPr/>
          <a:lstStyle/>
          <a:p>
            <a:pPr marL="0" indent="0">
              <a:buNone/>
            </a:pPr>
            <a:r>
              <a:rPr lang="de-DE" sz="2000" dirty="0"/>
              <a:t>Inspirationen für nährstoffoptimierte Speisepläne je Zielgruppe gibt es beispielsweise bei der DGE unter folgenden Links in der Rubrik Rezepte:</a:t>
            </a:r>
          </a:p>
          <a:p>
            <a:endParaRPr lang="de-DE" sz="2000" dirty="0"/>
          </a:p>
          <a:p>
            <a:r>
              <a:rPr lang="de-DE" sz="2000" dirty="0"/>
              <a:t>    KiTa-Verpflegung: </a:t>
            </a:r>
            <a:r>
              <a:rPr lang="de-DE" sz="2000" dirty="0">
                <a:hlinkClick r:id="rId3"/>
              </a:rPr>
              <a:t>www.fitkid-aktion.de</a:t>
            </a:r>
            <a:r>
              <a:rPr lang="de-DE" sz="2000" dirty="0"/>
              <a:t> </a:t>
            </a:r>
          </a:p>
          <a:p>
            <a:r>
              <a:rPr lang="de-DE" sz="2000" dirty="0"/>
              <a:t>    Schulverpflegung: </a:t>
            </a:r>
            <a:r>
              <a:rPr lang="de-DE" sz="2000" dirty="0">
                <a:hlinkClick r:id="rId4"/>
              </a:rPr>
              <a:t>www.schuleplusessen.de</a:t>
            </a:r>
            <a:r>
              <a:rPr lang="de-DE" sz="2000" dirty="0"/>
              <a:t> </a:t>
            </a:r>
          </a:p>
          <a:p>
            <a:r>
              <a:rPr lang="de-DE" sz="2000" dirty="0"/>
              <a:t>    Betriebsverpflegung: </a:t>
            </a:r>
            <a:r>
              <a:rPr lang="de-DE" sz="2000" dirty="0">
                <a:hlinkClick r:id="rId5"/>
              </a:rPr>
              <a:t>www.jobundfit.de</a:t>
            </a:r>
            <a:r>
              <a:rPr lang="de-DE" sz="2000" dirty="0"/>
              <a:t> </a:t>
            </a:r>
          </a:p>
          <a:p>
            <a:r>
              <a:rPr lang="de-DE" sz="2000" dirty="0"/>
              <a:t>    Verpflegung in Kliniken: </a:t>
            </a:r>
            <a:r>
              <a:rPr lang="de-DE" sz="2000" dirty="0">
                <a:hlinkClick r:id="rId6"/>
              </a:rPr>
              <a:t>www.station-ernaehrung.de</a:t>
            </a:r>
            <a:r>
              <a:rPr lang="de-DE" sz="2000" dirty="0"/>
              <a:t> </a:t>
            </a:r>
          </a:p>
          <a:p>
            <a:r>
              <a:rPr lang="de-DE" sz="2000" dirty="0"/>
              <a:t>    Verpflegung mit „Essen auf Rädern“ und in Senioreneinrichtungen: </a:t>
            </a:r>
            <a:r>
              <a:rPr lang="de-DE" sz="2000" dirty="0">
                <a:hlinkClick r:id="rId7"/>
              </a:rPr>
              <a:t>www.fitimalter-dge.de</a:t>
            </a:r>
            <a:r>
              <a:rPr lang="de-DE" sz="2000" dirty="0"/>
              <a:t> &amp; </a:t>
            </a:r>
            <a:r>
              <a:rPr lang="de-DE" sz="2000" dirty="0">
                <a:hlinkClick r:id="rId8"/>
              </a:rPr>
              <a:t>https://vernetzungsstellesenioren-dge-ni.de/rezepte/</a:t>
            </a:r>
            <a:r>
              <a:rPr lang="de-DE" sz="2000" dirty="0"/>
              <a:t> </a:t>
            </a:r>
          </a:p>
          <a:p>
            <a:endParaRPr lang="de-DE" sz="2000" dirty="0"/>
          </a:p>
        </p:txBody>
      </p:sp>
      <p:sp>
        <p:nvSpPr>
          <p:cNvPr id="4" name="Textplatzhalter 3">
            <a:extLst>
              <a:ext uri="{FF2B5EF4-FFF2-40B4-BE49-F238E27FC236}">
                <a16:creationId xmlns:a16="http://schemas.microsoft.com/office/drawing/2014/main" id="{9AF50026-FC5E-4B35-A74B-275393F7185D}"/>
              </a:ext>
            </a:extLst>
          </p:cNvPr>
          <p:cNvSpPr>
            <a:spLocks noGrp="1"/>
          </p:cNvSpPr>
          <p:nvPr>
            <p:ph type="body" sz="quarter" idx="13"/>
          </p:nvPr>
        </p:nvSpPr>
        <p:spPr/>
        <p:txBody>
          <a:bodyPr/>
          <a:lstStyle/>
          <a:p>
            <a:r>
              <a:rPr lang="de-DE"/>
              <a:t>Menü-Zusammenstellung</a:t>
            </a:r>
          </a:p>
        </p:txBody>
      </p:sp>
    </p:spTree>
    <p:extLst>
      <p:ext uri="{BB962C8B-B14F-4D97-AF65-F5344CB8AC3E}">
        <p14:creationId xmlns:p14="http://schemas.microsoft.com/office/powerpoint/2010/main" val="1131624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8F0E0-C55E-469E-9B70-776B0C6D0137}"/>
              </a:ext>
            </a:extLst>
          </p:cNvPr>
          <p:cNvSpPr>
            <a:spLocks noGrp="1"/>
          </p:cNvSpPr>
          <p:nvPr>
            <p:ph type="title"/>
          </p:nvPr>
        </p:nvSpPr>
        <p:spPr/>
        <p:txBody>
          <a:bodyPr/>
          <a:lstStyle/>
          <a:p>
            <a:r>
              <a:rPr lang="de-DE" dirty="0"/>
              <a:t>Maßnahmenplanung</a:t>
            </a:r>
          </a:p>
        </p:txBody>
      </p:sp>
      <p:sp>
        <p:nvSpPr>
          <p:cNvPr id="3" name="Inhaltsplatzhalter 2">
            <a:extLst>
              <a:ext uri="{FF2B5EF4-FFF2-40B4-BE49-F238E27FC236}">
                <a16:creationId xmlns:a16="http://schemas.microsoft.com/office/drawing/2014/main" id="{115D5E5D-6027-4A79-9955-FD3CC70205CE}"/>
              </a:ext>
            </a:extLst>
          </p:cNvPr>
          <p:cNvSpPr>
            <a:spLocks noGrp="1"/>
          </p:cNvSpPr>
          <p:nvPr>
            <p:ph idx="1"/>
          </p:nvPr>
        </p:nvSpPr>
        <p:spPr>
          <a:xfrm>
            <a:off x="371481" y="2394774"/>
            <a:ext cx="11416328" cy="3410713"/>
          </a:xfrm>
        </p:spPr>
        <p:txBody>
          <a:bodyPr/>
          <a:lstStyle/>
          <a:p>
            <a:endParaRPr lang="de-DE" sz="1800" dirty="0"/>
          </a:p>
          <a:p>
            <a:r>
              <a:rPr lang="de-DE" sz="1800" dirty="0"/>
              <a:t>Nahezu alle Obst- und Gemüsearten sind zur Erntezeit im heimischen Freilandanbau der Obst- oder Gemüseart besonders reichlich im Handel verfügbar</a:t>
            </a:r>
          </a:p>
          <a:p>
            <a:endParaRPr lang="de-DE" sz="1800" dirty="0"/>
          </a:p>
          <a:p>
            <a:r>
              <a:rPr lang="de-DE" sz="1800" dirty="0"/>
              <a:t>möglichst viele regionale Saisonware – Nutzung eines Saisonkalenders der Region</a:t>
            </a:r>
          </a:p>
          <a:p>
            <a:pPr lvl="1"/>
            <a:r>
              <a:rPr lang="de-DE" sz="1800" dirty="0"/>
              <a:t>Speiseplan jahreszeitlich ausrichten und/oder </a:t>
            </a:r>
          </a:p>
          <a:p>
            <a:pPr marL="628604" lvl="1" indent="0">
              <a:buNone/>
            </a:pPr>
            <a:r>
              <a:rPr lang="de-DE" sz="1800" dirty="0"/>
              <a:t>	 Rezepturen oder Komponenten saisonal </a:t>
            </a:r>
          </a:p>
          <a:p>
            <a:pPr marL="628604" lvl="1" indent="0">
              <a:buNone/>
            </a:pPr>
            <a:r>
              <a:rPr lang="de-DE" sz="1800" dirty="0"/>
              <a:t>     anpassen</a:t>
            </a:r>
          </a:p>
          <a:p>
            <a:pPr lvl="1"/>
            <a:r>
              <a:rPr lang="de-DE" sz="1800" dirty="0"/>
              <a:t>Rezepturen können von vornherein in </a:t>
            </a:r>
          </a:p>
          <a:p>
            <a:pPr marL="628604" lvl="1" indent="0">
              <a:buNone/>
            </a:pPr>
            <a:r>
              <a:rPr lang="de-DE" sz="1800" dirty="0"/>
              <a:t>      jahreszeitlichen Varianten angelegt und flexibel </a:t>
            </a:r>
          </a:p>
          <a:p>
            <a:pPr marL="628604" lvl="1" indent="0">
              <a:buNone/>
            </a:pPr>
            <a:r>
              <a:rPr lang="de-DE" sz="1800" dirty="0"/>
              <a:t>     an das saisonale Angebot regionaler Lieferanten </a:t>
            </a:r>
          </a:p>
          <a:p>
            <a:pPr marL="628604" lvl="1" indent="0">
              <a:buNone/>
            </a:pPr>
            <a:r>
              <a:rPr lang="de-DE" sz="1800" dirty="0"/>
              <a:t>     angepasst werden</a:t>
            </a:r>
          </a:p>
          <a:p>
            <a:endParaRPr lang="de-DE" sz="1800" dirty="0"/>
          </a:p>
        </p:txBody>
      </p:sp>
      <p:sp>
        <p:nvSpPr>
          <p:cNvPr id="4" name="Textplatzhalter 3">
            <a:extLst>
              <a:ext uri="{FF2B5EF4-FFF2-40B4-BE49-F238E27FC236}">
                <a16:creationId xmlns:a16="http://schemas.microsoft.com/office/drawing/2014/main" id="{3512A295-152E-4582-86FE-77E890D9901B}"/>
              </a:ext>
            </a:extLst>
          </p:cNvPr>
          <p:cNvSpPr>
            <a:spLocks noGrp="1"/>
          </p:cNvSpPr>
          <p:nvPr>
            <p:ph type="body" sz="quarter" idx="13"/>
          </p:nvPr>
        </p:nvSpPr>
        <p:spPr/>
        <p:txBody>
          <a:bodyPr/>
          <a:lstStyle/>
          <a:p>
            <a:r>
              <a:rPr lang="de-DE" dirty="0"/>
              <a:t>Speiseplan optimieren</a:t>
            </a:r>
          </a:p>
        </p:txBody>
      </p:sp>
      <p:sp>
        <p:nvSpPr>
          <p:cNvPr id="6" name="Ellipse 5">
            <a:extLst>
              <a:ext uri="{FF2B5EF4-FFF2-40B4-BE49-F238E27FC236}">
                <a16:creationId xmlns:a16="http://schemas.microsoft.com/office/drawing/2014/main" id="{194AA592-1926-4A21-BB6B-55994544F10F}"/>
              </a:ext>
            </a:extLst>
          </p:cNvPr>
          <p:cNvSpPr/>
          <p:nvPr/>
        </p:nvSpPr>
        <p:spPr>
          <a:xfrm>
            <a:off x="3801796" y="1523348"/>
            <a:ext cx="4555697" cy="724851"/>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Saisonal und Regional</a:t>
            </a:r>
          </a:p>
        </p:txBody>
      </p:sp>
      <p:sp>
        <p:nvSpPr>
          <p:cNvPr id="9" name="Textfeld 8">
            <a:extLst>
              <a:ext uri="{FF2B5EF4-FFF2-40B4-BE49-F238E27FC236}">
                <a16:creationId xmlns:a16="http://schemas.microsoft.com/office/drawing/2014/main" id="{4B47D408-F642-49BA-8906-4AA48ABE7FC3}"/>
              </a:ext>
            </a:extLst>
          </p:cNvPr>
          <p:cNvSpPr txBox="1"/>
          <p:nvPr/>
        </p:nvSpPr>
        <p:spPr>
          <a:xfrm>
            <a:off x="297582" y="6034216"/>
            <a:ext cx="1472435"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S 28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rafik 9" descr="Zuhause">
            <a:extLst>
              <a:ext uri="{FF2B5EF4-FFF2-40B4-BE49-F238E27FC236}">
                <a16:creationId xmlns:a16="http://schemas.microsoft.com/office/drawing/2014/main" id="{1C34E3DC-AC20-44F0-9D7B-61BC93C13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8042" y="5297815"/>
            <a:ext cx="530695" cy="530695"/>
          </a:xfrm>
          <a:prstGeom prst="rect">
            <a:avLst/>
          </a:prstGeom>
        </p:spPr>
      </p:pic>
      <p:pic>
        <p:nvPicPr>
          <p:cNvPr id="11" name="table">
            <a:extLst>
              <a:ext uri="{FF2B5EF4-FFF2-40B4-BE49-F238E27FC236}">
                <a16:creationId xmlns:a16="http://schemas.microsoft.com/office/drawing/2014/main" id="{61E9CEFB-AE83-4630-A9FC-2F4250ABD21B}"/>
              </a:ext>
            </a:extLst>
          </p:cNvPr>
          <p:cNvPicPr>
            <a:picLocks noChangeAspect="1"/>
          </p:cNvPicPr>
          <p:nvPr/>
        </p:nvPicPr>
        <p:blipFill>
          <a:blip r:embed="rId5"/>
          <a:stretch>
            <a:fillRect/>
          </a:stretch>
        </p:blipFill>
        <p:spPr>
          <a:xfrm>
            <a:off x="6336527" y="3918690"/>
            <a:ext cx="5483992" cy="2282435"/>
          </a:xfrm>
          <a:prstGeom prst="rect">
            <a:avLst/>
          </a:prstGeom>
        </p:spPr>
      </p:pic>
      <p:pic>
        <p:nvPicPr>
          <p:cNvPr id="12" name="Grafik 11">
            <a:extLst>
              <a:ext uri="{FF2B5EF4-FFF2-40B4-BE49-F238E27FC236}">
                <a16:creationId xmlns:a16="http://schemas.microsoft.com/office/drawing/2014/main" id="{2C2639EE-978A-4651-B77E-B6E7D467426D}"/>
              </a:ext>
            </a:extLst>
          </p:cNvPr>
          <p:cNvPicPr>
            <a:picLocks noChangeAspect="1"/>
          </p:cNvPicPr>
          <p:nvPr/>
        </p:nvPicPr>
        <p:blipFill>
          <a:blip r:embed="rId6"/>
          <a:stretch>
            <a:fillRect/>
          </a:stretch>
        </p:blipFill>
        <p:spPr>
          <a:xfrm>
            <a:off x="8310361" y="5884539"/>
            <a:ext cx="115634" cy="275718"/>
          </a:xfrm>
          <a:prstGeom prst="rect">
            <a:avLst/>
          </a:prstGeom>
        </p:spPr>
      </p:pic>
      <p:pic>
        <p:nvPicPr>
          <p:cNvPr id="13" name="Grafik 12">
            <a:extLst>
              <a:ext uri="{FF2B5EF4-FFF2-40B4-BE49-F238E27FC236}">
                <a16:creationId xmlns:a16="http://schemas.microsoft.com/office/drawing/2014/main" id="{D8294E64-E527-4195-A4EB-6256F0508975}"/>
              </a:ext>
            </a:extLst>
          </p:cNvPr>
          <p:cNvPicPr>
            <a:picLocks noChangeAspect="1"/>
          </p:cNvPicPr>
          <p:nvPr/>
        </p:nvPicPr>
        <p:blipFill>
          <a:blip r:embed="rId7"/>
          <a:stretch>
            <a:fillRect/>
          </a:stretch>
        </p:blipFill>
        <p:spPr>
          <a:xfrm>
            <a:off x="8143564" y="3991784"/>
            <a:ext cx="371826" cy="365955"/>
          </a:xfrm>
          <a:prstGeom prst="rect">
            <a:avLst/>
          </a:prstGeom>
        </p:spPr>
      </p:pic>
      <p:sp>
        <p:nvSpPr>
          <p:cNvPr id="14" name="Rechteck 13">
            <a:extLst>
              <a:ext uri="{FF2B5EF4-FFF2-40B4-BE49-F238E27FC236}">
                <a16:creationId xmlns:a16="http://schemas.microsoft.com/office/drawing/2014/main" id="{4A5AFB39-CF3E-4E6E-B158-AE9157708241}"/>
              </a:ext>
            </a:extLst>
          </p:cNvPr>
          <p:cNvSpPr/>
          <p:nvPr/>
        </p:nvSpPr>
        <p:spPr>
          <a:xfrm>
            <a:off x="8253346" y="5562274"/>
            <a:ext cx="200086" cy="195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0000"/>
              </a:lnSpc>
            </a:pPr>
            <a:endParaRPr lang="de-DE" sz="1900">
              <a:solidFill>
                <a:schemeClr val="tx1"/>
              </a:solidFill>
            </a:endParaRPr>
          </a:p>
        </p:txBody>
      </p:sp>
      <p:pic>
        <p:nvPicPr>
          <p:cNvPr id="15" name="Grafik 14">
            <a:extLst>
              <a:ext uri="{FF2B5EF4-FFF2-40B4-BE49-F238E27FC236}">
                <a16:creationId xmlns:a16="http://schemas.microsoft.com/office/drawing/2014/main" id="{579D37EB-B49D-424E-9567-EB7BF62BAA9E}"/>
              </a:ext>
            </a:extLst>
          </p:cNvPr>
          <p:cNvPicPr>
            <a:picLocks noChangeAspect="1"/>
          </p:cNvPicPr>
          <p:nvPr/>
        </p:nvPicPr>
        <p:blipFill>
          <a:blip r:embed="rId8"/>
          <a:stretch>
            <a:fillRect/>
          </a:stretch>
        </p:blipFill>
        <p:spPr>
          <a:xfrm flipH="1">
            <a:off x="8294683" y="5520342"/>
            <a:ext cx="131312" cy="258703"/>
          </a:xfrm>
          <a:prstGeom prst="rect">
            <a:avLst/>
          </a:prstGeom>
        </p:spPr>
      </p:pic>
      <p:pic>
        <p:nvPicPr>
          <p:cNvPr id="16" name="Grafik 15" descr="Silo">
            <a:extLst>
              <a:ext uri="{FF2B5EF4-FFF2-40B4-BE49-F238E27FC236}">
                <a16:creationId xmlns:a16="http://schemas.microsoft.com/office/drawing/2014/main" id="{CADBE5AD-FA72-4A95-B185-A88D3C6637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34950" y="4880857"/>
            <a:ext cx="430664" cy="430664"/>
          </a:xfrm>
          <a:prstGeom prst="rect">
            <a:avLst/>
          </a:prstGeom>
        </p:spPr>
      </p:pic>
      <p:sp>
        <p:nvSpPr>
          <p:cNvPr id="17" name="Rechteck 16">
            <a:extLst>
              <a:ext uri="{FF2B5EF4-FFF2-40B4-BE49-F238E27FC236}">
                <a16:creationId xmlns:a16="http://schemas.microsoft.com/office/drawing/2014/main" id="{A5A74494-56F4-4F0B-BAA9-8285BFE0F584}"/>
              </a:ext>
            </a:extLst>
          </p:cNvPr>
          <p:cNvSpPr/>
          <p:nvPr/>
        </p:nvSpPr>
        <p:spPr>
          <a:xfrm>
            <a:off x="8077586" y="4797126"/>
            <a:ext cx="232775" cy="103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0000"/>
              </a:lnSpc>
            </a:pPr>
            <a:endParaRPr lang="de-DE" sz="1900">
              <a:solidFill>
                <a:schemeClr val="tx1"/>
              </a:solidFill>
            </a:endParaRPr>
          </a:p>
        </p:txBody>
      </p:sp>
      <p:sp>
        <p:nvSpPr>
          <p:cNvPr id="18" name="Flussdiagramm: Verzögerung 17">
            <a:extLst>
              <a:ext uri="{FF2B5EF4-FFF2-40B4-BE49-F238E27FC236}">
                <a16:creationId xmlns:a16="http://schemas.microsoft.com/office/drawing/2014/main" id="{6783B435-CAF8-4223-9BD4-5F9CCCBEDCDA}"/>
              </a:ext>
            </a:extLst>
          </p:cNvPr>
          <p:cNvSpPr/>
          <p:nvPr/>
        </p:nvSpPr>
        <p:spPr>
          <a:xfrm rot="16200000">
            <a:off x="8194289" y="4501303"/>
            <a:ext cx="318202" cy="296314"/>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0000"/>
              </a:lnSpc>
            </a:pPr>
            <a:endParaRPr lang="de-DE" sz="1900">
              <a:solidFill>
                <a:schemeClr val="tx1"/>
              </a:solidFill>
            </a:endParaRPr>
          </a:p>
        </p:txBody>
      </p:sp>
      <p:pic>
        <p:nvPicPr>
          <p:cNvPr id="19" name="Grafik 18">
            <a:extLst>
              <a:ext uri="{FF2B5EF4-FFF2-40B4-BE49-F238E27FC236}">
                <a16:creationId xmlns:a16="http://schemas.microsoft.com/office/drawing/2014/main" id="{C3AF26D9-35CB-467C-B27F-15180A6F07BC}"/>
              </a:ext>
            </a:extLst>
          </p:cNvPr>
          <p:cNvPicPr>
            <a:picLocks noChangeAspect="1"/>
          </p:cNvPicPr>
          <p:nvPr/>
        </p:nvPicPr>
        <p:blipFill>
          <a:blip r:embed="rId8"/>
          <a:stretch>
            <a:fillRect/>
          </a:stretch>
        </p:blipFill>
        <p:spPr>
          <a:xfrm flipH="1">
            <a:off x="8294683" y="4538341"/>
            <a:ext cx="131312" cy="258703"/>
          </a:xfrm>
          <a:prstGeom prst="rect">
            <a:avLst/>
          </a:prstGeom>
        </p:spPr>
      </p:pic>
      <p:sp>
        <p:nvSpPr>
          <p:cNvPr id="20" name="Rechteck 19">
            <a:extLst>
              <a:ext uri="{FF2B5EF4-FFF2-40B4-BE49-F238E27FC236}">
                <a16:creationId xmlns:a16="http://schemas.microsoft.com/office/drawing/2014/main" id="{AB57A09F-8E49-4C4F-A389-6E4746E3D980}"/>
              </a:ext>
            </a:extLst>
          </p:cNvPr>
          <p:cNvSpPr/>
          <p:nvPr/>
        </p:nvSpPr>
        <p:spPr>
          <a:xfrm>
            <a:off x="8102061" y="4784700"/>
            <a:ext cx="508797"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0000"/>
              </a:lnSpc>
            </a:pPr>
            <a:endParaRPr lang="de-DE" sz="1900">
              <a:solidFill>
                <a:schemeClr val="tx1"/>
              </a:solidFill>
            </a:endParaRPr>
          </a:p>
        </p:txBody>
      </p:sp>
      <p:cxnSp>
        <p:nvCxnSpPr>
          <p:cNvPr id="21" name="Gerader Verbinder 20">
            <a:extLst>
              <a:ext uri="{FF2B5EF4-FFF2-40B4-BE49-F238E27FC236}">
                <a16:creationId xmlns:a16="http://schemas.microsoft.com/office/drawing/2014/main" id="{DD5F8037-397C-4FF0-99BB-A43F07D62585}"/>
              </a:ext>
            </a:extLst>
          </p:cNvPr>
          <p:cNvCxnSpPr>
            <a:stCxn id="10" idx="2"/>
            <a:endCxn id="10" idx="2"/>
          </p:cNvCxnSpPr>
          <p:nvPr/>
        </p:nvCxnSpPr>
        <p:spPr>
          <a:xfrm>
            <a:off x="8353390" y="5828510"/>
            <a:ext cx="0" cy="0"/>
          </a:xfrm>
          <a:prstGeom prst="line">
            <a:avLst/>
          </a:prstGeom>
          <a:ln/>
        </p:spPr>
        <p:style>
          <a:lnRef idx="1">
            <a:schemeClr val="dk1"/>
          </a:lnRef>
          <a:fillRef idx="0">
            <a:schemeClr val="dk1"/>
          </a:fillRef>
          <a:effectRef idx="0">
            <a:schemeClr val="dk1"/>
          </a:effectRef>
          <a:fontRef idx="minor">
            <a:schemeClr val="tx1"/>
          </a:fontRef>
        </p:style>
      </p:cxnSp>
      <p:cxnSp>
        <p:nvCxnSpPr>
          <p:cNvPr id="22" name="Gerader Verbinder 21">
            <a:extLst>
              <a:ext uri="{FF2B5EF4-FFF2-40B4-BE49-F238E27FC236}">
                <a16:creationId xmlns:a16="http://schemas.microsoft.com/office/drawing/2014/main" id="{8304F566-BC6A-46E6-957E-A197B1A309C6}"/>
              </a:ext>
            </a:extLst>
          </p:cNvPr>
          <p:cNvCxnSpPr>
            <a:cxnSpLocks/>
          </p:cNvCxnSpPr>
          <p:nvPr/>
        </p:nvCxnSpPr>
        <p:spPr>
          <a:xfrm flipH="1">
            <a:off x="8287340" y="5761438"/>
            <a:ext cx="1231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3200BBF2-EF0A-43B6-9613-E07C6819BF0E}"/>
              </a:ext>
            </a:extLst>
          </p:cNvPr>
          <p:cNvSpPr/>
          <p:nvPr/>
        </p:nvSpPr>
        <p:spPr>
          <a:xfrm>
            <a:off x="7697649" y="6243057"/>
            <a:ext cx="4207436" cy="230832"/>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chemeClr val="bg1">
                    <a:lumMod val="65000"/>
                  </a:schemeClr>
                </a:solidFill>
              </a:rPr>
              <a:t>eigene Darstellung nach Verbraucherzentralen Nordrhein-Westfalen et al. 2022</a:t>
            </a:r>
          </a:p>
        </p:txBody>
      </p:sp>
    </p:spTree>
    <p:extLst>
      <p:ext uri="{BB962C8B-B14F-4D97-AF65-F5344CB8AC3E}">
        <p14:creationId xmlns:p14="http://schemas.microsoft.com/office/powerpoint/2010/main" val="3980443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91CE7-BCF8-407C-913A-1A20FD2DF4AA}"/>
              </a:ext>
            </a:extLst>
          </p:cNvPr>
          <p:cNvSpPr>
            <a:spLocks noGrp="1"/>
          </p:cNvSpPr>
          <p:nvPr>
            <p:ph type="title"/>
          </p:nvPr>
        </p:nvSpPr>
        <p:spPr/>
        <p:txBody>
          <a:bodyPr/>
          <a:lstStyle/>
          <a:p>
            <a:r>
              <a:rPr lang="de-DE"/>
              <a:t>Maßnahmenplanung</a:t>
            </a:r>
          </a:p>
        </p:txBody>
      </p:sp>
      <p:sp>
        <p:nvSpPr>
          <p:cNvPr id="3" name="Inhaltsplatzhalter 2">
            <a:extLst>
              <a:ext uri="{FF2B5EF4-FFF2-40B4-BE49-F238E27FC236}">
                <a16:creationId xmlns:a16="http://schemas.microsoft.com/office/drawing/2014/main" id="{626E1FF1-AEC8-4B82-B007-332B8942655E}"/>
              </a:ext>
            </a:extLst>
          </p:cNvPr>
          <p:cNvSpPr>
            <a:spLocks noGrp="1"/>
          </p:cNvSpPr>
          <p:nvPr>
            <p:ph idx="1"/>
          </p:nvPr>
        </p:nvSpPr>
        <p:spPr>
          <a:xfrm>
            <a:off x="371481" y="2394774"/>
            <a:ext cx="11422954" cy="3410713"/>
          </a:xfrm>
        </p:spPr>
        <p:txBody>
          <a:bodyPr/>
          <a:lstStyle/>
          <a:p>
            <a:r>
              <a:rPr lang="de-DE" sz="1800"/>
              <a:t>Rezepte erstellen, verschriftlichen und pflegen + systematisch ablegen</a:t>
            </a:r>
          </a:p>
          <a:p>
            <a:pPr lvl="1"/>
            <a:r>
              <a:rPr lang="de-DE" sz="1800"/>
              <a:t>rechtssichere Deklaration der Allergene und Zusatzstoffe </a:t>
            </a:r>
          </a:p>
          <a:p>
            <a:pPr lvl="1"/>
            <a:r>
              <a:rPr lang="de-DE" sz="1800"/>
              <a:t>gleichbleibende Qualität der Speisen </a:t>
            </a:r>
          </a:p>
          <a:p>
            <a:pPr lvl="1"/>
            <a:r>
              <a:rPr lang="de-DE" sz="1800"/>
              <a:t>Wissensmanagement</a:t>
            </a:r>
          </a:p>
          <a:p>
            <a:pPr marL="0" indent="0">
              <a:buNone/>
            </a:pPr>
            <a:endParaRPr lang="de-DE" sz="1800"/>
          </a:p>
          <a:p>
            <a:r>
              <a:rPr lang="de-DE" sz="1800"/>
              <a:t>Warenwirtschaftssysteme vs. eigenes Rezeptverwaltungssystem</a:t>
            </a:r>
          </a:p>
          <a:p>
            <a:pPr marL="0" indent="0">
              <a:buNone/>
            </a:pPr>
            <a:r>
              <a:rPr lang="de-DE" sz="1800"/>
              <a:t>                                                                                                                                                                                                                                                                                                                                                                                                                                                                                                                                                                                                                                                                                                                                                                                                                                                                                                                                                                                                                                                                                                                                                                                                                                                                                                                                                                                                                                                                                                                                                                                                                                                                                                                                                                                                                                                                                                                                                                                                                                                                                       </a:t>
            </a:r>
          </a:p>
          <a:p>
            <a:r>
              <a:rPr lang="de-DE" sz="1800"/>
              <a:t>Beachten Sie bei der Auswahl der Rezepturen die Kriterien für den Speiseplan. Prüfen Sie, wie sich die Auswahl der Rezepturen auf die weiteren Prozesse auswirkt. Beispielhaft sind hier Veränderungen in den Artikeln und Spezifikationen bei der Beschaffung zu nennen.</a:t>
            </a:r>
          </a:p>
          <a:p>
            <a:endParaRPr lang="de-DE" sz="1800"/>
          </a:p>
        </p:txBody>
      </p:sp>
      <p:sp>
        <p:nvSpPr>
          <p:cNvPr id="4" name="Textplatzhalter 3">
            <a:extLst>
              <a:ext uri="{FF2B5EF4-FFF2-40B4-BE49-F238E27FC236}">
                <a16:creationId xmlns:a16="http://schemas.microsoft.com/office/drawing/2014/main" id="{AE31D952-5BD2-4ABC-8BC7-F22EE8DF4802}"/>
              </a:ext>
            </a:extLst>
          </p:cNvPr>
          <p:cNvSpPr>
            <a:spLocks noGrp="1"/>
          </p:cNvSpPr>
          <p:nvPr>
            <p:ph type="body" sz="quarter" idx="13"/>
          </p:nvPr>
        </p:nvSpPr>
        <p:spPr/>
        <p:txBody>
          <a:bodyPr/>
          <a:lstStyle/>
          <a:p>
            <a:r>
              <a:rPr lang="de-DE"/>
              <a:t>Management der Rezepturen</a:t>
            </a:r>
          </a:p>
          <a:p>
            <a:endParaRPr lang="de-DE"/>
          </a:p>
        </p:txBody>
      </p:sp>
      <p:sp>
        <p:nvSpPr>
          <p:cNvPr id="6" name="Ellipse 5">
            <a:extLst>
              <a:ext uri="{FF2B5EF4-FFF2-40B4-BE49-F238E27FC236}">
                <a16:creationId xmlns:a16="http://schemas.microsoft.com/office/drawing/2014/main" id="{D26BF9D4-5539-497E-AC3D-00C2F9B490FB}"/>
              </a:ext>
            </a:extLst>
          </p:cNvPr>
          <p:cNvSpPr/>
          <p:nvPr/>
        </p:nvSpPr>
        <p:spPr>
          <a:xfrm>
            <a:off x="3801796" y="1523348"/>
            <a:ext cx="4555697" cy="724851"/>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Rezeptverwaltungssystem</a:t>
            </a:r>
          </a:p>
        </p:txBody>
      </p:sp>
      <p:sp>
        <p:nvSpPr>
          <p:cNvPr id="7" name="Textfeld 6">
            <a:extLst>
              <a:ext uri="{FF2B5EF4-FFF2-40B4-BE49-F238E27FC236}">
                <a16:creationId xmlns:a16="http://schemas.microsoft.com/office/drawing/2014/main" id="{810D5474-3FA7-42D0-A548-32F90B0C4484}"/>
              </a:ext>
            </a:extLst>
          </p:cNvPr>
          <p:cNvSpPr txBox="1"/>
          <p:nvPr/>
        </p:nvSpPr>
        <p:spPr>
          <a:xfrm>
            <a:off x="10617239" y="5986911"/>
            <a:ext cx="1296087"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2190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91CE7-BCF8-407C-913A-1A20FD2DF4AA}"/>
              </a:ext>
            </a:extLst>
          </p:cNvPr>
          <p:cNvSpPr>
            <a:spLocks noGrp="1"/>
          </p:cNvSpPr>
          <p:nvPr>
            <p:ph type="title"/>
          </p:nvPr>
        </p:nvSpPr>
        <p:spPr/>
        <p:txBody>
          <a:bodyPr/>
          <a:lstStyle/>
          <a:p>
            <a:r>
              <a:rPr lang="de-DE"/>
              <a:t>Maßnahmenplanung</a:t>
            </a:r>
          </a:p>
        </p:txBody>
      </p:sp>
      <p:sp>
        <p:nvSpPr>
          <p:cNvPr id="3" name="Inhaltsplatzhalter 2">
            <a:extLst>
              <a:ext uri="{FF2B5EF4-FFF2-40B4-BE49-F238E27FC236}">
                <a16:creationId xmlns:a16="http://schemas.microsoft.com/office/drawing/2014/main" id="{626E1FF1-AEC8-4B82-B007-332B8942655E}"/>
              </a:ext>
            </a:extLst>
          </p:cNvPr>
          <p:cNvSpPr>
            <a:spLocks noGrp="1"/>
          </p:cNvSpPr>
          <p:nvPr>
            <p:ph idx="1"/>
          </p:nvPr>
        </p:nvSpPr>
        <p:spPr>
          <a:xfrm>
            <a:off x="371481" y="2394774"/>
            <a:ext cx="11422954" cy="3410713"/>
          </a:xfrm>
        </p:spPr>
        <p:txBody>
          <a:bodyPr/>
          <a:lstStyle/>
          <a:p>
            <a:r>
              <a:rPr lang="de-DE" sz="1800"/>
              <a:t>Rezepte erstellen, verschriftlichen und pflegen + systematisch ablegen</a:t>
            </a:r>
          </a:p>
          <a:p>
            <a:pPr lvl="1"/>
            <a:r>
              <a:rPr lang="de-DE" sz="1800"/>
              <a:t>rechtssichere Deklaration der Allergene und Zusatzstoffe </a:t>
            </a:r>
          </a:p>
          <a:p>
            <a:pPr lvl="1"/>
            <a:r>
              <a:rPr lang="de-DE" sz="1800"/>
              <a:t>gleichbleibende Qualität der Speisen </a:t>
            </a:r>
          </a:p>
          <a:p>
            <a:pPr lvl="1"/>
            <a:r>
              <a:rPr lang="de-DE" sz="1800"/>
              <a:t>Wissensmanagement</a:t>
            </a:r>
          </a:p>
          <a:p>
            <a:pPr marL="0" indent="0">
              <a:buNone/>
            </a:pPr>
            <a:endParaRPr lang="de-DE" sz="1800"/>
          </a:p>
          <a:p>
            <a:r>
              <a:rPr lang="de-DE" sz="1800"/>
              <a:t>Warenwirtschaftssysteme vs. eigenes Rezeptverwaltungssystem</a:t>
            </a:r>
          </a:p>
          <a:p>
            <a:pPr marL="0" indent="0">
              <a:buNone/>
            </a:pPr>
            <a:r>
              <a:rPr lang="de-DE" sz="1800"/>
              <a:t>                                                                                                                                                                                                                                                                                                                                                                                                                                                                                                                                                                                                                                                                                                                                                                                                                                                                                                                                                                                                                                                                                                                                                                                                                                                                                                                                                                                                                                                                                                                                                                                                                                                                                                                                                                                                                                                                                                                                                                                                                                                                                       </a:t>
            </a:r>
          </a:p>
          <a:p>
            <a:r>
              <a:rPr lang="de-DE" sz="1800"/>
              <a:t>Beachten Sie bei der Auswahl der Rezepturen die Kriterien für den Speiseplan. Prüfen Sie, wie sich die Auswahl der Rezepturen auf die weiteren Prozesse auswirkt. Beispielhaft sind hier Veränderungen in den Artikeln und Spezifikationen bei der Beschaffung zu nennen.</a:t>
            </a:r>
          </a:p>
          <a:p>
            <a:endParaRPr lang="de-DE" sz="1800"/>
          </a:p>
        </p:txBody>
      </p:sp>
      <p:sp>
        <p:nvSpPr>
          <p:cNvPr id="4" name="Textplatzhalter 3">
            <a:extLst>
              <a:ext uri="{FF2B5EF4-FFF2-40B4-BE49-F238E27FC236}">
                <a16:creationId xmlns:a16="http://schemas.microsoft.com/office/drawing/2014/main" id="{AE31D952-5BD2-4ABC-8BC7-F22EE8DF4802}"/>
              </a:ext>
            </a:extLst>
          </p:cNvPr>
          <p:cNvSpPr>
            <a:spLocks noGrp="1"/>
          </p:cNvSpPr>
          <p:nvPr>
            <p:ph type="body" sz="quarter" idx="13"/>
          </p:nvPr>
        </p:nvSpPr>
        <p:spPr/>
        <p:txBody>
          <a:bodyPr/>
          <a:lstStyle/>
          <a:p>
            <a:r>
              <a:rPr lang="de-DE"/>
              <a:t>Management der Rezepturen</a:t>
            </a:r>
          </a:p>
          <a:p>
            <a:endParaRPr lang="de-DE"/>
          </a:p>
        </p:txBody>
      </p:sp>
      <p:sp>
        <p:nvSpPr>
          <p:cNvPr id="6" name="Ellipse 5">
            <a:extLst>
              <a:ext uri="{FF2B5EF4-FFF2-40B4-BE49-F238E27FC236}">
                <a16:creationId xmlns:a16="http://schemas.microsoft.com/office/drawing/2014/main" id="{D26BF9D4-5539-497E-AC3D-00C2F9B490FB}"/>
              </a:ext>
            </a:extLst>
          </p:cNvPr>
          <p:cNvSpPr/>
          <p:nvPr/>
        </p:nvSpPr>
        <p:spPr>
          <a:xfrm>
            <a:off x="3801796" y="1523348"/>
            <a:ext cx="4555697" cy="724851"/>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Rezeptverwaltungssystem</a:t>
            </a:r>
          </a:p>
        </p:txBody>
      </p:sp>
      <p:sp>
        <p:nvSpPr>
          <p:cNvPr id="9" name="Textfeld 8">
            <a:extLst>
              <a:ext uri="{FF2B5EF4-FFF2-40B4-BE49-F238E27FC236}">
                <a16:creationId xmlns:a16="http://schemas.microsoft.com/office/drawing/2014/main" id="{900F4289-77D6-4C53-B8F5-44DBB8BE3287}"/>
              </a:ext>
            </a:extLst>
          </p:cNvPr>
          <p:cNvSpPr txBox="1"/>
          <p:nvPr/>
        </p:nvSpPr>
        <p:spPr>
          <a:xfrm>
            <a:off x="10617239" y="5986911"/>
            <a:ext cx="1296087"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C1D474D9-CDF7-476D-B43E-587296E46D2D}"/>
              </a:ext>
            </a:extLst>
          </p:cNvPr>
          <p:cNvSpPr txBox="1"/>
          <p:nvPr/>
        </p:nvSpPr>
        <p:spPr>
          <a:xfrm rot="1206183">
            <a:off x="1557780" y="3155544"/>
            <a:ext cx="7930634" cy="841834"/>
          </a:xfrm>
          <a:prstGeom prst="rect">
            <a:avLst/>
          </a:prstGeom>
          <a:solidFill>
            <a:schemeClr val="accent4">
              <a:lumMod val="50000"/>
            </a:schemeClr>
          </a:solidFill>
        </p:spPr>
        <p:txBody>
          <a:bodyPr wrap="square" rtlCol="0">
            <a:spAutoFit/>
          </a:bodyPr>
          <a:lstStyle/>
          <a:p>
            <a:pPr algn="ctr">
              <a:lnSpc>
                <a:spcPct val="110000"/>
              </a:lnSpc>
            </a:pPr>
            <a:r>
              <a:rPr lang="de-DE" sz="4800" b="1" dirty="0">
                <a:solidFill>
                  <a:schemeClr val="bg1"/>
                </a:solidFill>
              </a:rPr>
              <a:t>Der NAHGAST-Rechner!</a:t>
            </a:r>
          </a:p>
        </p:txBody>
      </p:sp>
    </p:spTree>
    <p:extLst>
      <p:ext uri="{BB962C8B-B14F-4D97-AF65-F5344CB8AC3E}">
        <p14:creationId xmlns:p14="http://schemas.microsoft.com/office/powerpoint/2010/main" val="1704847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1D5283-F272-4F9C-BB13-59306ADA6665}"/>
              </a:ext>
            </a:extLst>
          </p:cNvPr>
          <p:cNvSpPr>
            <a:spLocks noGrp="1"/>
          </p:cNvSpPr>
          <p:nvPr>
            <p:ph type="title"/>
          </p:nvPr>
        </p:nvSpPr>
        <p:spPr/>
        <p:txBody>
          <a:bodyPr/>
          <a:lstStyle/>
          <a:p>
            <a:r>
              <a:rPr lang="de-DE"/>
              <a:t>Maßnahmenplanung</a:t>
            </a:r>
          </a:p>
        </p:txBody>
      </p:sp>
      <p:sp>
        <p:nvSpPr>
          <p:cNvPr id="3" name="Inhaltsplatzhalter 2">
            <a:extLst>
              <a:ext uri="{FF2B5EF4-FFF2-40B4-BE49-F238E27FC236}">
                <a16:creationId xmlns:a16="http://schemas.microsoft.com/office/drawing/2014/main" id="{8ED0D3DC-45C6-4539-A2BC-5EAC653A9B44}"/>
              </a:ext>
            </a:extLst>
          </p:cNvPr>
          <p:cNvSpPr>
            <a:spLocks noGrp="1"/>
          </p:cNvSpPr>
          <p:nvPr>
            <p:ph idx="1"/>
          </p:nvPr>
        </p:nvSpPr>
        <p:spPr>
          <a:xfrm>
            <a:off x="371481" y="2394774"/>
            <a:ext cx="11376571" cy="3410713"/>
          </a:xfrm>
        </p:spPr>
        <p:txBody>
          <a:bodyPr/>
          <a:lstStyle/>
          <a:p>
            <a:pPr>
              <a:lnSpc>
                <a:spcPct val="200000"/>
              </a:lnSpc>
            </a:pPr>
            <a:r>
              <a:rPr lang="de-DE" sz="1600" dirty="0"/>
              <a:t>Gerichte, die nicht mit traditionellen Erwartungshaltungen verbunden sind</a:t>
            </a:r>
          </a:p>
          <a:p>
            <a:pPr>
              <a:lnSpc>
                <a:spcPct val="200000"/>
              </a:lnSpc>
            </a:pPr>
            <a:r>
              <a:rPr lang="de-DE" sz="1600" dirty="0"/>
              <a:t>Regional-saisonale Varianten des Gerichtes, die entsprechend der Verfügbarkeit angeboten werden können</a:t>
            </a:r>
          </a:p>
          <a:p>
            <a:pPr>
              <a:lnSpc>
                <a:spcPct val="200000"/>
              </a:lnSpc>
            </a:pPr>
            <a:r>
              <a:rPr lang="de-DE" sz="1600" dirty="0"/>
              <a:t>Fleisch und Milchprodukte in kleinen Mengen</a:t>
            </a:r>
          </a:p>
          <a:p>
            <a:pPr>
              <a:lnSpc>
                <a:spcPct val="200000"/>
              </a:lnSpc>
            </a:pPr>
            <a:r>
              <a:rPr lang="de-DE" sz="1600" dirty="0"/>
              <a:t>vegetarische und vegane Rezepturen prüfen</a:t>
            </a:r>
          </a:p>
        </p:txBody>
      </p:sp>
      <p:sp>
        <p:nvSpPr>
          <p:cNvPr id="4" name="Textplatzhalter 3">
            <a:extLst>
              <a:ext uri="{FF2B5EF4-FFF2-40B4-BE49-F238E27FC236}">
                <a16:creationId xmlns:a16="http://schemas.microsoft.com/office/drawing/2014/main" id="{43E10FBE-FDED-42A1-A549-20F604CE8C65}"/>
              </a:ext>
            </a:extLst>
          </p:cNvPr>
          <p:cNvSpPr>
            <a:spLocks noGrp="1"/>
          </p:cNvSpPr>
          <p:nvPr>
            <p:ph type="body" sz="quarter" idx="13"/>
          </p:nvPr>
        </p:nvSpPr>
        <p:spPr/>
        <p:txBody>
          <a:bodyPr/>
          <a:lstStyle/>
          <a:p>
            <a:r>
              <a:rPr lang="de-DE"/>
              <a:t>Produktentwicklung</a:t>
            </a:r>
          </a:p>
        </p:txBody>
      </p:sp>
      <p:sp>
        <p:nvSpPr>
          <p:cNvPr id="6" name="Ellipse 5">
            <a:extLst>
              <a:ext uri="{FF2B5EF4-FFF2-40B4-BE49-F238E27FC236}">
                <a16:creationId xmlns:a16="http://schemas.microsoft.com/office/drawing/2014/main" id="{361DAAE7-C072-47EB-9FAD-E30C45EF93C9}"/>
              </a:ext>
            </a:extLst>
          </p:cNvPr>
          <p:cNvSpPr/>
          <p:nvPr/>
        </p:nvSpPr>
        <p:spPr>
          <a:xfrm>
            <a:off x="3801796" y="1523348"/>
            <a:ext cx="4555697" cy="724851"/>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Kriterien zur Rezeptentwicklung</a:t>
            </a:r>
          </a:p>
        </p:txBody>
      </p:sp>
      <p:sp>
        <p:nvSpPr>
          <p:cNvPr id="7" name="Textfeld 6">
            <a:extLst>
              <a:ext uri="{FF2B5EF4-FFF2-40B4-BE49-F238E27FC236}">
                <a16:creationId xmlns:a16="http://schemas.microsoft.com/office/drawing/2014/main" id="{8C14A09A-6F90-4679-BCB0-8C751A3E3BA9}"/>
              </a:ext>
            </a:extLst>
          </p:cNvPr>
          <p:cNvSpPr txBox="1"/>
          <p:nvPr/>
        </p:nvSpPr>
        <p:spPr>
          <a:xfrm>
            <a:off x="10617239" y="5986911"/>
            <a:ext cx="1296087"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438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1D5283-F272-4F9C-BB13-59306ADA6665}"/>
              </a:ext>
            </a:extLst>
          </p:cNvPr>
          <p:cNvSpPr>
            <a:spLocks noGrp="1"/>
          </p:cNvSpPr>
          <p:nvPr>
            <p:ph type="title"/>
          </p:nvPr>
        </p:nvSpPr>
        <p:spPr/>
        <p:txBody>
          <a:bodyPr/>
          <a:lstStyle/>
          <a:p>
            <a:r>
              <a:rPr lang="de-DE"/>
              <a:t>Maßnahmenplanung</a:t>
            </a:r>
          </a:p>
        </p:txBody>
      </p:sp>
      <p:sp>
        <p:nvSpPr>
          <p:cNvPr id="3" name="Inhaltsplatzhalter 2">
            <a:extLst>
              <a:ext uri="{FF2B5EF4-FFF2-40B4-BE49-F238E27FC236}">
                <a16:creationId xmlns:a16="http://schemas.microsoft.com/office/drawing/2014/main" id="{8ED0D3DC-45C6-4539-A2BC-5EAC653A9B44}"/>
              </a:ext>
            </a:extLst>
          </p:cNvPr>
          <p:cNvSpPr>
            <a:spLocks noGrp="1"/>
          </p:cNvSpPr>
          <p:nvPr>
            <p:ph idx="1"/>
          </p:nvPr>
        </p:nvSpPr>
        <p:spPr>
          <a:xfrm>
            <a:off x="371481" y="2394774"/>
            <a:ext cx="11376571" cy="3410713"/>
          </a:xfrm>
        </p:spPr>
        <p:txBody>
          <a:bodyPr/>
          <a:lstStyle/>
          <a:p>
            <a:pPr>
              <a:lnSpc>
                <a:spcPct val="200000"/>
              </a:lnSpc>
            </a:pPr>
            <a:r>
              <a:rPr lang="de-DE" sz="1600" dirty="0"/>
              <a:t>Gäste in den Prozess mit einbeziehen, um die Akzeptanz der neuen Speisen zu erhöhen</a:t>
            </a:r>
          </a:p>
          <a:p>
            <a:pPr>
              <a:lnSpc>
                <a:spcPct val="200000"/>
              </a:lnSpc>
            </a:pPr>
            <a:r>
              <a:rPr lang="de-DE" sz="1600" dirty="0"/>
              <a:t>Genussvolle und bekömmliche Speisen</a:t>
            </a:r>
          </a:p>
          <a:p>
            <a:pPr lvl="1">
              <a:lnSpc>
                <a:spcPct val="200000"/>
              </a:lnSpc>
            </a:pPr>
            <a:r>
              <a:rPr lang="de-DE" sz="1600" dirty="0"/>
              <a:t>Probierphase mit einer Testgruppe durchführen, bevor neue Rezepte im Speiseplan fest verankert werden</a:t>
            </a:r>
          </a:p>
          <a:p>
            <a:pPr lvl="1">
              <a:lnSpc>
                <a:spcPct val="200000"/>
              </a:lnSpc>
            </a:pPr>
            <a:r>
              <a:rPr lang="de-DE" sz="1600" dirty="0"/>
              <a:t>Gästen Kostproben der neue Gerichte anbieten</a:t>
            </a:r>
          </a:p>
        </p:txBody>
      </p:sp>
      <p:sp>
        <p:nvSpPr>
          <p:cNvPr id="4" name="Textplatzhalter 3">
            <a:extLst>
              <a:ext uri="{FF2B5EF4-FFF2-40B4-BE49-F238E27FC236}">
                <a16:creationId xmlns:a16="http://schemas.microsoft.com/office/drawing/2014/main" id="{43E10FBE-FDED-42A1-A549-20F604CE8C65}"/>
              </a:ext>
            </a:extLst>
          </p:cNvPr>
          <p:cNvSpPr>
            <a:spLocks noGrp="1"/>
          </p:cNvSpPr>
          <p:nvPr>
            <p:ph type="body" sz="quarter" idx="13"/>
          </p:nvPr>
        </p:nvSpPr>
        <p:spPr/>
        <p:txBody>
          <a:bodyPr/>
          <a:lstStyle/>
          <a:p>
            <a:r>
              <a:rPr lang="de-DE"/>
              <a:t>Produktentwicklung</a:t>
            </a:r>
          </a:p>
        </p:txBody>
      </p:sp>
      <p:sp>
        <p:nvSpPr>
          <p:cNvPr id="6" name="Ellipse 5">
            <a:extLst>
              <a:ext uri="{FF2B5EF4-FFF2-40B4-BE49-F238E27FC236}">
                <a16:creationId xmlns:a16="http://schemas.microsoft.com/office/drawing/2014/main" id="{361DAAE7-C072-47EB-9FAD-E30C45EF93C9}"/>
              </a:ext>
            </a:extLst>
          </p:cNvPr>
          <p:cNvSpPr/>
          <p:nvPr/>
        </p:nvSpPr>
        <p:spPr>
          <a:xfrm>
            <a:off x="3801796" y="1523348"/>
            <a:ext cx="4555697" cy="724851"/>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Kriterien zur Rezeptentwicklung</a:t>
            </a:r>
          </a:p>
        </p:txBody>
      </p:sp>
      <p:sp>
        <p:nvSpPr>
          <p:cNvPr id="7" name="Textfeld 6">
            <a:extLst>
              <a:ext uri="{FF2B5EF4-FFF2-40B4-BE49-F238E27FC236}">
                <a16:creationId xmlns:a16="http://schemas.microsoft.com/office/drawing/2014/main" id="{829DB6A6-5DCB-4ED2-8F4A-79908D01132B}"/>
              </a:ext>
            </a:extLst>
          </p:cNvPr>
          <p:cNvSpPr txBox="1"/>
          <p:nvPr/>
        </p:nvSpPr>
        <p:spPr>
          <a:xfrm>
            <a:off x="10617239" y="5986911"/>
            <a:ext cx="1296087"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0614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49172-6A12-4A48-A31F-E5705B0B93F1}"/>
              </a:ext>
            </a:extLst>
          </p:cNvPr>
          <p:cNvSpPr>
            <a:spLocks noGrp="1"/>
          </p:cNvSpPr>
          <p:nvPr>
            <p:ph type="title"/>
          </p:nvPr>
        </p:nvSpPr>
        <p:spPr/>
        <p:txBody>
          <a:bodyPr/>
          <a:lstStyle/>
          <a:p>
            <a:r>
              <a:rPr lang="de-DE" dirty="0"/>
              <a:t>Übersicht</a:t>
            </a:r>
          </a:p>
        </p:txBody>
      </p:sp>
      <p:sp>
        <p:nvSpPr>
          <p:cNvPr id="3" name="Textplatzhalter 2">
            <a:extLst>
              <a:ext uri="{FF2B5EF4-FFF2-40B4-BE49-F238E27FC236}">
                <a16:creationId xmlns:a16="http://schemas.microsoft.com/office/drawing/2014/main" id="{D37AEB6A-6C25-454D-BAC7-88E78D780E90}"/>
              </a:ext>
            </a:extLst>
          </p:cNvPr>
          <p:cNvSpPr>
            <a:spLocks noGrp="1"/>
          </p:cNvSpPr>
          <p:nvPr>
            <p:ph type="body" sz="quarter" idx="13"/>
          </p:nvPr>
        </p:nvSpPr>
        <p:spPr/>
        <p:txBody>
          <a:bodyPr/>
          <a:lstStyle/>
          <a:p>
            <a:r>
              <a:rPr lang="de-DE" dirty="0"/>
              <a:t>Ablauf</a:t>
            </a:r>
          </a:p>
        </p:txBody>
      </p:sp>
      <p:graphicFrame>
        <p:nvGraphicFramePr>
          <p:cNvPr id="5" name="Tabelle 4">
            <a:extLst>
              <a:ext uri="{FF2B5EF4-FFF2-40B4-BE49-F238E27FC236}">
                <a16:creationId xmlns:a16="http://schemas.microsoft.com/office/drawing/2014/main" id="{4C3A26F4-92F5-4C4A-BFC6-081E8E801127}"/>
              </a:ext>
            </a:extLst>
          </p:cNvPr>
          <p:cNvGraphicFramePr>
            <a:graphicFrameLocks noGrp="1"/>
          </p:cNvGraphicFramePr>
          <p:nvPr>
            <p:extLst/>
          </p:nvPr>
        </p:nvGraphicFramePr>
        <p:xfrm>
          <a:off x="371357" y="1442145"/>
          <a:ext cx="11375167" cy="5232400"/>
        </p:xfrm>
        <a:graphic>
          <a:graphicData uri="http://schemas.openxmlformats.org/drawingml/2006/table">
            <a:tbl>
              <a:tblPr firstRow="1" bandRow="1">
                <a:tableStyleId>{00A15C55-8517-42AA-B614-E9B94910E393}</a:tableStyleId>
              </a:tblPr>
              <a:tblGrid>
                <a:gridCol w="800951">
                  <a:extLst>
                    <a:ext uri="{9D8B030D-6E8A-4147-A177-3AD203B41FA5}">
                      <a16:colId xmlns:a16="http://schemas.microsoft.com/office/drawing/2014/main" val="2202381272"/>
                    </a:ext>
                  </a:extLst>
                </a:gridCol>
                <a:gridCol w="1007366">
                  <a:extLst>
                    <a:ext uri="{9D8B030D-6E8A-4147-A177-3AD203B41FA5}">
                      <a16:colId xmlns:a16="http://schemas.microsoft.com/office/drawing/2014/main" val="1431896644"/>
                    </a:ext>
                  </a:extLst>
                </a:gridCol>
                <a:gridCol w="2934586">
                  <a:extLst>
                    <a:ext uri="{9D8B030D-6E8A-4147-A177-3AD203B41FA5}">
                      <a16:colId xmlns:a16="http://schemas.microsoft.com/office/drawing/2014/main" val="32570082"/>
                    </a:ext>
                  </a:extLst>
                </a:gridCol>
                <a:gridCol w="3636335">
                  <a:extLst>
                    <a:ext uri="{9D8B030D-6E8A-4147-A177-3AD203B41FA5}">
                      <a16:colId xmlns:a16="http://schemas.microsoft.com/office/drawing/2014/main" val="3551147682"/>
                    </a:ext>
                  </a:extLst>
                </a:gridCol>
                <a:gridCol w="2995929">
                  <a:extLst>
                    <a:ext uri="{9D8B030D-6E8A-4147-A177-3AD203B41FA5}">
                      <a16:colId xmlns:a16="http://schemas.microsoft.com/office/drawing/2014/main" val="1814567008"/>
                    </a:ext>
                  </a:extLst>
                </a:gridCol>
              </a:tblGrid>
              <a:tr h="370840">
                <a:tc>
                  <a:txBody>
                    <a:bodyPr/>
                    <a:lstStyle/>
                    <a:p>
                      <a:r>
                        <a:rPr lang="de-DE" sz="1200" dirty="0"/>
                        <a:t>Block</a:t>
                      </a:r>
                    </a:p>
                  </a:txBody>
                  <a:tcPr/>
                </a:tc>
                <a:tc>
                  <a:txBody>
                    <a:bodyPr/>
                    <a:lstStyle/>
                    <a:p>
                      <a:r>
                        <a:rPr lang="de-DE" sz="1200" dirty="0"/>
                        <a:t>Zeit</a:t>
                      </a:r>
                    </a:p>
                  </a:txBody>
                  <a:tcPr/>
                </a:tc>
                <a:tc>
                  <a:txBody>
                    <a:bodyPr/>
                    <a:lstStyle/>
                    <a:p>
                      <a:r>
                        <a:rPr lang="de-DE" sz="1200"/>
                        <a:t>Inhalt</a:t>
                      </a:r>
                      <a:endParaRPr lang="de-DE" sz="1200" dirty="0"/>
                    </a:p>
                  </a:txBody>
                  <a:tcPr/>
                </a:tc>
                <a:tc>
                  <a:txBody>
                    <a:bodyPr/>
                    <a:lstStyle/>
                    <a:p>
                      <a:pPr algn="ctr"/>
                      <a:r>
                        <a:rPr lang="de-DE" sz="1200"/>
                        <a:t>Methode</a:t>
                      </a:r>
                      <a:endParaRPr lang="de-DE" sz="1200" dirty="0"/>
                    </a:p>
                  </a:txBody>
                  <a:tcPr/>
                </a:tc>
                <a:tc>
                  <a:txBody>
                    <a:bodyPr/>
                    <a:lstStyle/>
                    <a:p>
                      <a:pPr algn="ctr"/>
                      <a:r>
                        <a:rPr lang="de-DE" sz="1200"/>
                        <a:t>Material</a:t>
                      </a:r>
                      <a:endParaRPr lang="de-DE" sz="1200" dirty="0"/>
                    </a:p>
                  </a:txBody>
                  <a:tcPr/>
                </a:tc>
                <a:extLst>
                  <a:ext uri="{0D108BD9-81ED-4DB2-BD59-A6C34878D82A}">
                    <a16:rowId xmlns:a16="http://schemas.microsoft.com/office/drawing/2014/main" val="356692969"/>
                  </a:ext>
                </a:extLst>
              </a:tr>
              <a:tr h="370840">
                <a:tc rowSpan="4">
                  <a:txBody>
                    <a:bodyPr/>
                    <a:lstStyle/>
                    <a:p>
                      <a:pPr algn="ctr"/>
                      <a:r>
                        <a:rPr lang="de-DE" sz="1200" dirty="0"/>
                        <a:t>1</a:t>
                      </a:r>
                    </a:p>
                  </a:txBody>
                  <a:tcPr anchor="ctr"/>
                </a:tc>
                <a:tc>
                  <a:txBody>
                    <a:bodyPr/>
                    <a:lstStyle/>
                    <a:p>
                      <a:pPr algn="ctr"/>
                      <a:r>
                        <a:rPr lang="de-DE" sz="1200" dirty="0"/>
                        <a:t>10</a:t>
                      </a:r>
                    </a:p>
                  </a:txBody>
                  <a:tcPr anchor="ctr"/>
                </a:tc>
                <a:tc>
                  <a:txBody>
                    <a:bodyPr/>
                    <a:lstStyle/>
                    <a:p>
                      <a:pPr algn="ctr"/>
                      <a:r>
                        <a:rPr lang="de-DE" sz="1200" dirty="0"/>
                        <a:t>Begrüßung, Agenda &amp; Ziele</a:t>
                      </a:r>
                    </a:p>
                  </a:txBody>
                  <a:tcPr/>
                </a:tc>
                <a:tc>
                  <a:txBody>
                    <a:bodyPr/>
                    <a:lstStyle/>
                    <a:p>
                      <a:pPr algn="ctr"/>
                      <a:r>
                        <a:rPr lang="de-DE" sz="1200" dirty="0"/>
                        <a:t>Vortrag</a:t>
                      </a:r>
                    </a:p>
                  </a:txBody>
                  <a:tcPr/>
                </a:tc>
                <a:tc>
                  <a:txBody>
                    <a:bodyPr/>
                    <a:lstStyle/>
                    <a:p>
                      <a:pPr algn="l"/>
                      <a:r>
                        <a:rPr lang="de-DE" sz="1200" dirty="0"/>
                        <a:t>Präsentation, Laptop &amp; </a:t>
                      </a:r>
                      <a:r>
                        <a:rPr lang="de-DE" sz="1200" dirty="0" err="1"/>
                        <a:t>Beamer</a:t>
                      </a:r>
                      <a:r>
                        <a:rPr lang="de-DE" sz="1200" dirty="0"/>
                        <a:t> </a:t>
                      </a:r>
                      <a:r>
                        <a:rPr lang="de-DE" sz="1100" dirty="0"/>
                        <a:t>(gesamten Workshop)</a:t>
                      </a:r>
                      <a:endParaRPr lang="de-DE" sz="1200" dirty="0"/>
                    </a:p>
                  </a:txBody>
                  <a:tcPr/>
                </a:tc>
                <a:extLst>
                  <a:ext uri="{0D108BD9-81ED-4DB2-BD59-A6C34878D82A}">
                    <a16:rowId xmlns:a16="http://schemas.microsoft.com/office/drawing/2014/main" val="525869581"/>
                  </a:ext>
                </a:extLst>
              </a:tr>
              <a:tr h="367453">
                <a:tc vMerge="1">
                  <a:txBody>
                    <a:bodyPr/>
                    <a:lstStyle/>
                    <a:p>
                      <a:endParaRPr lang="de-DE" sz="1200" dirty="0"/>
                    </a:p>
                  </a:txBody>
                  <a:tcPr/>
                </a:tc>
                <a:tc>
                  <a:txBody>
                    <a:bodyPr/>
                    <a:lstStyle/>
                    <a:p>
                      <a:pPr algn="ctr"/>
                      <a:r>
                        <a:rPr lang="de-DE" sz="1200" dirty="0"/>
                        <a:t>20</a:t>
                      </a:r>
                    </a:p>
                  </a:txBody>
                  <a:tcPr anchor="ctr"/>
                </a:tc>
                <a:tc>
                  <a:txBody>
                    <a:bodyPr/>
                    <a:lstStyle/>
                    <a:p>
                      <a:pPr algn="ctr"/>
                      <a:r>
                        <a:rPr lang="de-DE" sz="1200" dirty="0"/>
                        <a:t>Rückblick &amp; Überblick über die Ergebnisse - Speiseplanung</a:t>
                      </a:r>
                    </a:p>
                  </a:txBody>
                  <a:tcPr/>
                </a:tc>
                <a:tc>
                  <a:txBody>
                    <a:bodyPr/>
                    <a:lstStyle/>
                    <a:p>
                      <a:pPr algn="ctr"/>
                      <a:r>
                        <a:rPr lang="de-DE" sz="1200" dirty="0"/>
                        <a:t>Blitzlicht durch die Teilnehmenden</a:t>
                      </a:r>
                    </a:p>
                    <a:p>
                      <a:pPr algn="ctr"/>
                      <a:r>
                        <a:rPr lang="de-DE" sz="1200" dirty="0"/>
                        <a:t>Vortrag</a:t>
                      </a:r>
                    </a:p>
                  </a:txBody>
                  <a:tcPr/>
                </a:tc>
                <a:tc>
                  <a:txBody>
                    <a:bodyPr/>
                    <a:lstStyle/>
                    <a:p>
                      <a:pPr algn="l"/>
                      <a:r>
                        <a:rPr lang="de-DE" sz="1200" dirty="0"/>
                        <a:t>Präsentation</a:t>
                      </a:r>
                    </a:p>
                  </a:txBody>
                  <a:tcPr/>
                </a:tc>
                <a:extLst>
                  <a:ext uri="{0D108BD9-81ED-4DB2-BD59-A6C34878D82A}">
                    <a16:rowId xmlns:a16="http://schemas.microsoft.com/office/drawing/2014/main" val="791101704"/>
                  </a:ext>
                </a:extLst>
              </a:tr>
              <a:tr h="370840">
                <a:tc vMerge="1">
                  <a:txBody>
                    <a:bodyPr/>
                    <a:lstStyle/>
                    <a:p>
                      <a:endParaRPr lang="de-DE" sz="1200" dirty="0"/>
                    </a:p>
                  </a:txBody>
                  <a:tcPr/>
                </a:tc>
                <a:tc>
                  <a:txBody>
                    <a:bodyPr/>
                    <a:lstStyle/>
                    <a:p>
                      <a:pPr algn="ctr"/>
                      <a:r>
                        <a:rPr lang="de-DE" sz="1200" dirty="0"/>
                        <a:t>20</a:t>
                      </a:r>
                    </a:p>
                  </a:txBody>
                  <a:tcPr anchor="ctr"/>
                </a:tc>
                <a:tc>
                  <a:txBody>
                    <a:bodyPr/>
                    <a:lstStyle/>
                    <a:p>
                      <a:pPr algn="ctr"/>
                      <a:r>
                        <a:rPr lang="de-DE" sz="1200" dirty="0"/>
                        <a:t>Dilemmata in der Speiseplanung</a:t>
                      </a:r>
                    </a:p>
                  </a:txBody>
                  <a:tcPr/>
                </a:tc>
                <a:tc>
                  <a:txBody>
                    <a:bodyPr/>
                    <a:lstStyle/>
                    <a:p>
                      <a:pPr algn="ctr"/>
                      <a:r>
                        <a:rPr lang="de-DE" sz="1200" dirty="0"/>
                        <a:t>Diskussion zu zweit und im Plenum</a:t>
                      </a:r>
                    </a:p>
                  </a:txBody>
                  <a:tcPr/>
                </a:tc>
                <a:tc>
                  <a:txBody>
                    <a:bodyPr/>
                    <a:lstStyle/>
                    <a:p>
                      <a:r>
                        <a:rPr lang="de-DE" sz="1200" dirty="0"/>
                        <a:t>Präsentation</a:t>
                      </a:r>
                    </a:p>
                    <a:p>
                      <a:r>
                        <a:rPr lang="de-DE" sz="1200" dirty="0"/>
                        <a:t>Moderationskarten, Stifte, Stellwand, Stecknadeln</a:t>
                      </a:r>
                    </a:p>
                  </a:txBody>
                  <a:tcPr/>
                </a:tc>
                <a:extLst>
                  <a:ext uri="{0D108BD9-81ED-4DB2-BD59-A6C34878D82A}">
                    <a16:rowId xmlns:a16="http://schemas.microsoft.com/office/drawing/2014/main" val="2462647292"/>
                  </a:ext>
                </a:extLst>
              </a:tr>
              <a:tr h="370840">
                <a:tc vMerge="1">
                  <a:txBody>
                    <a:bodyPr/>
                    <a:lstStyle/>
                    <a:p>
                      <a:pPr algn="ctr"/>
                      <a:endParaRPr lang="de-DE" sz="1200" dirty="0"/>
                    </a:p>
                  </a:txBody>
                  <a:tcPr anchor="ctr"/>
                </a:tc>
                <a:tc>
                  <a:txBody>
                    <a:bodyPr/>
                    <a:lstStyle/>
                    <a:p>
                      <a:pPr algn="ctr"/>
                      <a:r>
                        <a:rPr lang="de-DE" sz="1200" dirty="0"/>
                        <a:t>30</a:t>
                      </a:r>
                    </a:p>
                  </a:txBody>
                  <a:tcPr anchor="ctr"/>
                </a:tc>
                <a:tc>
                  <a:txBody>
                    <a:bodyPr/>
                    <a:lstStyle/>
                    <a:p>
                      <a:pPr algn="ctr"/>
                      <a:r>
                        <a:rPr lang="de-DE" sz="1200" dirty="0"/>
                        <a:t>Maßnahmenplanung</a:t>
                      </a:r>
                    </a:p>
                  </a:txBody>
                  <a:tcPr/>
                </a:tc>
                <a:tc>
                  <a:txBody>
                    <a:bodyPr/>
                    <a:lstStyle/>
                    <a:p>
                      <a:pPr algn="ctr"/>
                      <a:r>
                        <a:rPr lang="de-DE" sz="1200" dirty="0"/>
                        <a:t>Vortrag</a:t>
                      </a:r>
                    </a:p>
                    <a:p>
                      <a:pPr algn="ctr"/>
                      <a:r>
                        <a:rPr lang="de-DE" sz="1200" dirty="0"/>
                        <a:t>Kleingruppenarbeit</a:t>
                      </a:r>
                    </a:p>
                    <a:p>
                      <a:pPr algn="ctr"/>
                      <a:r>
                        <a:rPr lang="de-DE" sz="1200" dirty="0"/>
                        <a:t>Plenum</a:t>
                      </a:r>
                    </a:p>
                  </a:txBody>
                  <a:tcPr/>
                </a:tc>
                <a:tc>
                  <a:txBody>
                    <a:bodyPr/>
                    <a:lstStyle/>
                    <a:p>
                      <a:r>
                        <a:rPr lang="de-DE" sz="1200" dirty="0"/>
                        <a:t>Präsentation</a:t>
                      </a:r>
                    </a:p>
                    <a:p>
                      <a:r>
                        <a:rPr lang="de-DE" sz="1200" dirty="0"/>
                        <a:t>Flip Chart, Stifte</a:t>
                      </a:r>
                    </a:p>
                  </a:txBody>
                  <a:tcPr/>
                </a:tc>
                <a:extLst>
                  <a:ext uri="{0D108BD9-81ED-4DB2-BD59-A6C34878D82A}">
                    <a16:rowId xmlns:a16="http://schemas.microsoft.com/office/drawing/2014/main" val="2775728762"/>
                  </a:ext>
                </a:extLst>
              </a:tr>
              <a:tr h="370840">
                <a:tc>
                  <a:txBody>
                    <a:bodyPr/>
                    <a:lstStyle/>
                    <a:p>
                      <a:pPr algn="ctr"/>
                      <a:endParaRPr lang="de-DE" sz="1200" dirty="0"/>
                    </a:p>
                  </a:txBody>
                  <a:tcPr anchor="ctr"/>
                </a:tc>
                <a:tc>
                  <a:txBody>
                    <a:bodyPr/>
                    <a:lstStyle/>
                    <a:p>
                      <a:pPr algn="ctr"/>
                      <a:r>
                        <a:rPr lang="de-DE" sz="1200" dirty="0"/>
                        <a:t>10</a:t>
                      </a:r>
                    </a:p>
                  </a:txBody>
                  <a:tcPr anchor="ctr"/>
                </a:tc>
                <a:tc>
                  <a:txBody>
                    <a:bodyPr/>
                    <a:lstStyle/>
                    <a:p>
                      <a:pPr algn="ctr"/>
                      <a:r>
                        <a:rPr lang="de-DE" sz="1200" dirty="0"/>
                        <a:t>Weiterführende Aufgabe</a:t>
                      </a:r>
                    </a:p>
                  </a:txBody>
                  <a:tcPr/>
                </a:tc>
                <a:tc>
                  <a:txBody>
                    <a:bodyPr/>
                    <a:lstStyle/>
                    <a:p>
                      <a:pPr algn="ctr"/>
                      <a:r>
                        <a:rPr lang="de-DE" sz="1200" dirty="0"/>
                        <a:t>Vortrag</a:t>
                      </a:r>
                    </a:p>
                  </a:txBody>
                  <a:tcPr/>
                </a:tc>
                <a:tc>
                  <a:txBody>
                    <a:bodyPr/>
                    <a:lstStyle/>
                    <a:p>
                      <a:r>
                        <a:rPr lang="de-DE" sz="1200" dirty="0"/>
                        <a:t>Präsentation</a:t>
                      </a:r>
                    </a:p>
                  </a:txBody>
                  <a:tcPr/>
                </a:tc>
                <a:extLst>
                  <a:ext uri="{0D108BD9-81ED-4DB2-BD59-A6C34878D82A}">
                    <a16:rowId xmlns:a16="http://schemas.microsoft.com/office/drawing/2014/main" val="1006258939"/>
                  </a:ext>
                </a:extLst>
              </a:tr>
              <a:tr h="370840">
                <a:tc gridSpan="5">
                  <a:txBody>
                    <a:bodyPr/>
                    <a:lstStyle/>
                    <a:p>
                      <a:pPr algn="ctr"/>
                      <a:r>
                        <a:rPr lang="de-DE" sz="1200" dirty="0"/>
                        <a:t>PAUSE (30min)</a:t>
                      </a:r>
                    </a:p>
                  </a:txBody>
                  <a:tcPr anchor="ctr"/>
                </a:tc>
                <a:tc hMerge="1">
                  <a:txBody>
                    <a:bodyPr/>
                    <a:lstStyle/>
                    <a:p>
                      <a:pPr algn="ctr"/>
                      <a:endParaRPr lang="de-DE" sz="1200" dirty="0"/>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876097315"/>
                  </a:ext>
                </a:extLst>
              </a:tr>
              <a:tr h="370840">
                <a:tc rowSpan="5">
                  <a:txBody>
                    <a:bodyPr/>
                    <a:lstStyle/>
                    <a:p>
                      <a:pPr algn="ctr"/>
                      <a:r>
                        <a:rPr lang="de-DE" sz="1200" dirty="0"/>
                        <a:t>2</a:t>
                      </a:r>
                    </a:p>
                  </a:txBody>
                  <a:tcPr anchor="ctr"/>
                </a:tc>
                <a:tc>
                  <a:txBody>
                    <a:bodyPr/>
                    <a:lstStyle/>
                    <a:p>
                      <a:pPr algn="ctr"/>
                      <a:r>
                        <a:rPr lang="de-DE" sz="1200" dirty="0"/>
                        <a:t>20</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t>Rückblick &amp; Überblick über die Ergebnisse - Gästekommunikation</a:t>
                      </a:r>
                    </a:p>
                  </a:txBody>
                  <a:tcPr/>
                </a:tc>
                <a:tc>
                  <a:txBody>
                    <a:bodyPr/>
                    <a:lstStyle/>
                    <a:p>
                      <a:pPr algn="ctr"/>
                      <a:r>
                        <a:rPr lang="de-DE" sz="1200" dirty="0"/>
                        <a:t>Blitzlicht durch die Teilnehmenden</a:t>
                      </a:r>
                    </a:p>
                    <a:p>
                      <a:pPr algn="ctr"/>
                      <a:r>
                        <a:rPr lang="de-DE" sz="1200" dirty="0"/>
                        <a:t>Vortrag</a:t>
                      </a:r>
                    </a:p>
                  </a:txBody>
                  <a:tcPr/>
                </a:tc>
                <a:tc>
                  <a:txBody>
                    <a:bodyPr/>
                    <a:lstStyle/>
                    <a:p>
                      <a:r>
                        <a:rPr lang="de-DE" sz="1200" dirty="0"/>
                        <a:t>Präsentation</a:t>
                      </a:r>
                    </a:p>
                  </a:txBody>
                  <a:tcPr/>
                </a:tc>
                <a:extLst>
                  <a:ext uri="{0D108BD9-81ED-4DB2-BD59-A6C34878D82A}">
                    <a16:rowId xmlns:a16="http://schemas.microsoft.com/office/drawing/2014/main" val="3422921826"/>
                  </a:ext>
                </a:extLst>
              </a:tr>
              <a:tr h="370840">
                <a:tc vMerge="1">
                  <a:txBody>
                    <a:bodyPr/>
                    <a:lstStyle/>
                    <a:p>
                      <a:endParaRPr lang="de-DE" sz="1200" dirty="0"/>
                    </a:p>
                  </a:txBody>
                  <a:tcPr/>
                </a:tc>
                <a:tc>
                  <a:txBody>
                    <a:bodyPr/>
                    <a:lstStyle/>
                    <a:p>
                      <a:pPr algn="ctr"/>
                      <a:r>
                        <a:rPr lang="de-DE" sz="1200" dirty="0"/>
                        <a:t>15</a:t>
                      </a:r>
                    </a:p>
                  </a:txBody>
                  <a:tcPr anchor="ctr"/>
                </a:tc>
                <a:tc>
                  <a:txBody>
                    <a:bodyPr/>
                    <a:lstStyle/>
                    <a:p>
                      <a:pPr algn="ctr"/>
                      <a:r>
                        <a:rPr lang="de-DE" sz="1200" dirty="0"/>
                        <a:t>Veränderungsprozesse</a:t>
                      </a:r>
                    </a:p>
                  </a:txBody>
                  <a:tcPr/>
                </a:tc>
                <a:tc>
                  <a:txBody>
                    <a:bodyPr/>
                    <a:lstStyle/>
                    <a:p>
                      <a:pPr algn="ctr"/>
                      <a:r>
                        <a:rPr lang="de-DE" sz="1200" dirty="0"/>
                        <a:t>Vortrag</a:t>
                      </a:r>
                    </a:p>
                  </a:txBody>
                  <a:tcPr/>
                </a:tc>
                <a:tc>
                  <a:txBody>
                    <a:bodyPr/>
                    <a:lstStyle/>
                    <a:p>
                      <a:r>
                        <a:rPr lang="de-DE" sz="1200" dirty="0"/>
                        <a:t>Präsentation</a:t>
                      </a:r>
                    </a:p>
                  </a:txBody>
                  <a:tcPr/>
                </a:tc>
                <a:extLst>
                  <a:ext uri="{0D108BD9-81ED-4DB2-BD59-A6C34878D82A}">
                    <a16:rowId xmlns:a16="http://schemas.microsoft.com/office/drawing/2014/main" val="1966661705"/>
                  </a:ext>
                </a:extLst>
              </a:tr>
              <a:tr h="370840">
                <a:tc vMerge="1">
                  <a:txBody>
                    <a:bodyPr/>
                    <a:lstStyle/>
                    <a:p>
                      <a:endParaRPr lang="de-DE"/>
                    </a:p>
                  </a:txBody>
                  <a:tcPr/>
                </a:tc>
                <a:tc>
                  <a:txBody>
                    <a:bodyPr/>
                    <a:lstStyle/>
                    <a:p>
                      <a:pPr algn="ctr"/>
                      <a:r>
                        <a:rPr lang="de-DE" sz="1200" dirty="0"/>
                        <a:t>30</a:t>
                      </a:r>
                    </a:p>
                  </a:txBody>
                  <a:tcPr anchor="ctr"/>
                </a:tc>
                <a:tc>
                  <a:txBody>
                    <a:bodyPr/>
                    <a:lstStyle/>
                    <a:p>
                      <a:pPr algn="ctr"/>
                      <a:r>
                        <a:rPr lang="de-DE" sz="1200" dirty="0" err="1"/>
                        <a:t>Nudging</a:t>
                      </a:r>
                      <a:r>
                        <a:rPr lang="de-DE" sz="1200" dirty="0"/>
                        <a:t>, Partizipation, Information</a:t>
                      </a:r>
                    </a:p>
                  </a:txBody>
                  <a:tcPr/>
                </a:tc>
                <a:tc>
                  <a:txBody>
                    <a:bodyPr/>
                    <a:lstStyle/>
                    <a:p>
                      <a:pPr algn="ctr"/>
                      <a:r>
                        <a:rPr lang="de-DE" sz="1200" dirty="0"/>
                        <a:t>Interaktiver Vortrag</a:t>
                      </a:r>
                    </a:p>
                  </a:txBody>
                  <a:tcPr/>
                </a:tc>
                <a:tc>
                  <a:txBody>
                    <a:bodyPr/>
                    <a:lstStyle/>
                    <a:p>
                      <a:r>
                        <a:rPr lang="de-DE" sz="1200" dirty="0"/>
                        <a:t>Präsentation</a:t>
                      </a:r>
                    </a:p>
                  </a:txBody>
                  <a:tcPr/>
                </a:tc>
                <a:extLst>
                  <a:ext uri="{0D108BD9-81ED-4DB2-BD59-A6C34878D82A}">
                    <a16:rowId xmlns:a16="http://schemas.microsoft.com/office/drawing/2014/main" val="1598495921"/>
                  </a:ext>
                </a:extLst>
              </a:tr>
              <a:tr h="370840">
                <a:tc vMerge="1">
                  <a:txBody>
                    <a:bodyPr/>
                    <a:lstStyle/>
                    <a:p>
                      <a:endParaRPr lang="de-DE"/>
                    </a:p>
                  </a:txBody>
                  <a:tcPr/>
                </a:tc>
                <a:tc>
                  <a:txBody>
                    <a:bodyPr/>
                    <a:lstStyle/>
                    <a:p>
                      <a:pPr algn="ctr"/>
                      <a:r>
                        <a:rPr lang="de-DE" sz="1200" dirty="0"/>
                        <a:t>10</a:t>
                      </a:r>
                    </a:p>
                  </a:txBody>
                  <a:tcPr anchor="ctr"/>
                </a:tc>
                <a:tc>
                  <a:txBody>
                    <a:bodyPr/>
                    <a:lstStyle/>
                    <a:p>
                      <a:pPr algn="ctr"/>
                      <a:r>
                        <a:rPr lang="de-DE" sz="1200" dirty="0"/>
                        <a:t>Weiterführende Aufgabe</a:t>
                      </a:r>
                    </a:p>
                  </a:txBody>
                  <a:tcPr anchor="ctr"/>
                </a:tc>
                <a:tc>
                  <a:txBody>
                    <a:bodyPr/>
                    <a:lstStyle/>
                    <a:p>
                      <a:pPr algn="ctr"/>
                      <a:r>
                        <a:rPr lang="de-DE" sz="1200" dirty="0"/>
                        <a:t>Vortrag</a:t>
                      </a:r>
                    </a:p>
                  </a:txBody>
                  <a:tcPr/>
                </a:tc>
                <a:tc>
                  <a:txBody>
                    <a:bodyPr/>
                    <a:lstStyle/>
                    <a:p>
                      <a:pPr algn="l"/>
                      <a:r>
                        <a:rPr lang="de-DE" sz="1200" dirty="0"/>
                        <a:t>Präsentation</a:t>
                      </a:r>
                    </a:p>
                  </a:txBody>
                  <a:tcPr/>
                </a:tc>
                <a:extLst>
                  <a:ext uri="{0D108BD9-81ED-4DB2-BD59-A6C34878D82A}">
                    <a16:rowId xmlns:a16="http://schemas.microsoft.com/office/drawing/2014/main" val="1353180835"/>
                  </a:ext>
                </a:extLst>
              </a:tr>
              <a:tr h="370840">
                <a:tc vMerge="1">
                  <a:txBody>
                    <a:bodyPr/>
                    <a:lstStyle/>
                    <a:p>
                      <a:endParaRPr lang="de-DE" sz="1200" dirty="0"/>
                    </a:p>
                  </a:txBody>
                  <a:tcPr/>
                </a:tc>
                <a:tc>
                  <a:txBody>
                    <a:bodyPr/>
                    <a:lstStyle/>
                    <a:p>
                      <a:pPr algn="ctr"/>
                      <a:r>
                        <a:rPr lang="de-DE" sz="1200" dirty="0"/>
                        <a:t>15</a:t>
                      </a:r>
                    </a:p>
                  </a:txBody>
                  <a:tcPr anchor="ctr"/>
                </a:tc>
                <a:tc>
                  <a:txBody>
                    <a:bodyPr/>
                    <a:lstStyle/>
                    <a:p>
                      <a:pPr algn="ctr"/>
                      <a:r>
                        <a:rPr lang="de-DE" sz="1200" dirty="0"/>
                        <a:t>Abschluss</a:t>
                      </a:r>
                    </a:p>
                  </a:txBody>
                  <a:tcPr/>
                </a:tc>
                <a:tc>
                  <a:txBody>
                    <a:bodyPr/>
                    <a:lstStyle/>
                    <a:p>
                      <a:pPr algn="ctr"/>
                      <a:r>
                        <a:rPr lang="de-DE" sz="1200" dirty="0"/>
                        <a:t>Blitzlicht</a:t>
                      </a:r>
                    </a:p>
                  </a:txBody>
                  <a:tcPr/>
                </a:tc>
                <a:tc>
                  <a:txBody>
                    <a:bodyPr/>
                    <a:lstStyle/>
                    <a:p>
                      <a:r>
                        <a:rPr lang="de-DE" sz="1200" dirty="0"/>
                        <a:t>/</a:t>
                      </a:r>
                    </a:p>
                  </a:txBody>
                  <a:tcPr/>
                </a:tc>
                <a:extLst>
                  <a:ext uri="{0D108BD9-81ED-4DB2-BD59-A6C34878D82A}">
                    <a16:rowId xmlns:a16="http://schemas.microsoft.com/office/drawing/2014/main" val="1677809749"/>
                  </a:ext>
                </a:extLst>
              </a:tr>
            </a:tbl>
          </a:graphicData>
        </a:graphic>
      </p:graphicFrame>
    </p:spTree>
    <p:extLst>
      <p:ext uri="{BB962C8B-B14F-4D97-AF65-F5344CB8AC3E}">
        <p14:creationId xmlns:p14="http://schemas.microsoft.com/office/powerpoint/2010/main" val="2494411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8F0E0-C55E-469E-9B70-776B0C6D0137}"/>
              </a:ext>
            </a:extLst>
          </p:cNvPr>
          <p:cNvSpPr>
            <a:spLocks noGrp="1"/>
          </p:cNvSpPr>
          <p:nvPr>
            <p:ph type="title"/>
          </p:nvPr>
        </p:nvSpPr>
        <p:spPr/>
        <p:txBody>
          <a:bodyPr/>
          <a:lstStyle/>
          <a:p>
            <a:r>
              <a:rPr lang="de-DE"/>
              <a:t>Maßnahmenplanung</a:t>
            </a:r>
          </a:p>
        </p:txBody>
      </p:sp>
      <p:sp>
        <p:nvSpPr>
          <p:cNvPr id="3" name="Inhaltsplatzhalter 2">
            <a:extLst>
              <a:ext uri="{FF2B5EF4-FFF2-40B4-BE49-F238E27FC236}">
                <a16:creationId xmlns:a16="http://schemas.microsoft.com/office/drawing/2014/main" id="{115D5E5D-6027-4A79-9955-FD3CC70205CE}"/>
              </a:ext>
            </a:extLst>
          </p:cNvPr>
          <p:cNvSpPr>
            <a:spLocks noGrp="1"/>
          </p:cNvSpPr>
          <p:nvPr>
            <p:ph idx="1"/>
          </p:nvPr>
        </p:nvSpPr>
        <p:spPr>
          <a:xfrm>
            <a:off x="371481" y="2394774"/>
            <a:ext cx="11416328" cy="3410713"/>
          </a:xfrm>
        </p:spPr>
        <p:txBody>
          <a:bodyPr/>
          <a:lstStyle/>
          <a:p>
            <a:endParaRPr lang="de-DE" sz="1800" dirty="0"/>
          </a:p>
          <a:p>
            <a:r>
              <a:rPr lang="de-DE" sz="1800" dirty="0"/>
              <a:t>zwei Möglichkeiten:</a:t>
            </a:r>
          </a:p>
          <a:p>
            <a:pPr lvl="1"/>
            <a:r>
              <a:rPr lang="de-DE" sz="1800" dirty="0"/>
              <a:t>Mehr vegetarische und vegane Gerichte in das bestehende Angebot/in die bestehenden Menülinien integrieren </a:t>
            </a:r>
          </a:p>
          <a:p>
            <a:pPr lvl="1"/>
            <a:r>
              <a:rPr lang="de-DE" sz="1800" dirty="0"/>
              <a:t>Entwicklung einer vegetarischen oder veganen Menülinie</a:t>
            </a:r>
          </a:p>
          <a:p>
            <a:pPr lvl="1"/>
            <a:endParaRPr lang="de-DE" sz="1800" dirty="0"/>
          </a:p>
          <a:p>
            <a:r>
              <a:rPr lang="de-DE" sz="1800" dirty="0"/>
              <a:t>Tipps und Tricks zur stärkeren Einbindung  und Inspirationen zu vegetarischen und veganen Gerichten:</a:t>
            </a:r>
          </a:p>
          <a:p>
            <a:pPr lvl="1"/>
            <a:r>
              <a:rPr lang="de-DE" sz="1800" dirty="0"/>
              <a:t>Institut für nachhaltige Ernährung: </a:t>
            </a:r>
            <a:r>
              <a:rPr lang="de-DE" sz="1800" dirty="0">
                <a:hlinkClick r:id="rId3"/>
              </a:rPr>
              <a:t>https://www.ernaehrung-nachhaltig.de/node/368#anker-368</a:t>
            </a:r>
            <a:r>
              <a:rPr lang="de-DE" sz="1800" dirty="0"/>
              <a:t> </a:t>
            </a:r>
          </a:p>
          <a:p>
            <a:pPr lvl="1"/>
            <a:r>
              <a:rPr lang="de-DE" sz="1800" dirty="0"/>
              <a:t>Vegane Rezepturen von </a:t>
            </a:r>
            <a:r>
              <a:rPr lang="de-DE" sz="1800" dirty="0" err="1"/>
              <a:t>proveg</a:t>
            </a:r>
            <a:r>
              <a:rPr lang="de-DE" sz="1800" dirty="0"/>
              <a:t>: </a:t>
            </a:r>
            <a:r>
              <a:rPr lang="de-DE" sz="1800" dirty="0">
                <a:hlinkClick r:id="rId4"/>
              </a:rPr>
              <a:t>https://proveg.com/de/ernaehrung/vegane-rezepte/</a:t>
            </a:r>
            <a:r>
              <a:rPr lang="de-DE" sz="1800" dirty="0"/>
              <a:t> </a:t>
            </a:r>
          </a:p>
          <a:p>
            <a:endParaRPr lang="de-DE" sz="1800" dirty="0"/>
          </a:p>
          <a:p>
            <a:endParaRPr lang="de-DE" sz="1800" dirty="0"/>
          </a:p>
        </p:txBody>
      </p:sp>
      <p:sp>
        <p:nvSpPr>
          <p:cNvPr id="4" name="Textplatzhalter 3">
            <a:extLst>
              <a:ext uri="{FF2B5EF4-FFF2-40B4-BE49-F238E27FC236}">
                <a16:creationId xmlns:a16="http://schemas.microsoft.com/office/drawing/2014/main" id="{3512A295-152E-4582-86FE-77E890D9901B}"/>
              </a:ext>
            </a:extLst>
          </p:cNvPr>
          <p:cNvSpPr>
            <a:spLocks noGrp="1"/>
          </p:cNvSpPr>
          <p:nvPr>
            <p:ph type="body" sz="quarter" idx="13"/>
          </p:nvPr>
        </p:nvSpPr>
        <p:spPr/>
        <p:txBody>
          <a:bodyPr/>
          <a:lstStyle/>
          <a:p>
            <a:r>
              <a:rPr lang="de-DE"/>
              <a:t>Rezepturen optimieren</a:t>
            </a:r>
          </a:p>
        </p:txBody>
      </p:sp>
      <p:sp>
        <p:nvSpPr>
          <p:cNvPr id="6" name="Ellipse 5">
            <a:extLst>
              <a:ext uri="{FF2B5EF4-FFF2-40B4-BE49-F238E27FC236}">
                <a16:creationId xmlns:a16="http://schemas.microsoft.com/office/drawing/2014/main" id="{194AA592-1926-4A21-BB6B-55994544F10F}"/>
              </a:ext>
            </a:extLst>
          </p:cNvPr>
          <p:cNvSpPr/>
          <p:nvPr/>
        </p:nvSpPr>
        <p:spPr>
          <a:xfrm>
            <a:off x="3801796" y="1523348"/>
            <a:ext cx="4555697" cy="724851"/>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Vegetarisch und Vegan</a:t>
            </a:r>
          </a:p>
        </p:txBody>
      </p:sp>
      <p:sp>
        <p:nvSpPr>
          <p:cNvPr id="7" name="Textfeld 6">
            <a:extLst>
              <a:ext uri="{FF2B5EF4-FFF2-40B4-BE49-F238E27FC236}">
                <a16:creationId xmlns:a16="http://schemas.microsoft.com/office/drawing/2014/main" id="{F32F8738-5A3E-41D2-B56F-CCF11FFCE63C}"/>
              </a:ext>
            </a:extLst>
          </p:cNvPr>
          <p:cNvSpPr txBox="1"/>
          <p:nvPr/>
        </p:nvSpPr>
        <p:spPr>
          <a:xfrm>
            <a:off x="10617239" y="5986911"/>
            <a:ext cx="1296087"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50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F1E04-C8E4-4A9D-81B1-FA6B24082B3E}"/>
              </a:ext>
            </a:extLst>
          </p:cNvPr>
          <p:cNvSpPr>
            <a:spLocks noGrp="1"/>
          </p:cNvSpPr>
          <p:nvPr>
            <p:ph type="title"/>
          </p:nvPr>
        </p:nvSpPr>
        <p:spPr/>
        <p:txBody>
          <a:bodyPr/>
          <a:lstStyle/>
          <a:p>
            <a:r>
              <a:rPr lang="de-DE"/>
              <a:t>Maßnahmenplanung</a:t>
            </a:r>
          </a:p>
        </p:txBody>
      </p:sp>
      <p:sp>
        <p:nvSpPr>
          <p:cNvPr id="4" name="Textplatzhalter 3">
            <a:extLst>
              <a:ext uri="{FF2B5EF4-FFF2-40B4-BE49-F238E27FC236}">
                <a16:creationId xmlns:a16="http://schemas.microsoft.com/office/drawing/2014/main" id="{B072FF78-034A-4994-9369-CC58189DEFF7}"/>
              </a:ext>
            </a:extLst>
          </p:cNvPr>
          <p:cNvSpPr>
            <a:spLocks noGrp="1"/>
          </p:cNvSpPr>
          <p:nvPr>
            <p:ph type="body" sz="quarter" idx="13"/>
          </p:nvPr>
        </p:nvSpPr>
        <p:spPr>
          <a:xfrm>
            <a:off x="371357" y="872232"/>
            <a:ext cx="8820993" cy="504540"/>
          </a:xfrm>
        </p:spPr>
        <p:txBody>
          <a:bodyPr/>
          <a:lstStyle/>
          <a:p>
            <a:r>
              <a:rPr lang="de-DE"/>
              <a:t>Rezepturen optimieren</a:t>
            </a:r>
          </a:p>
        </p:txBody>
      </p:sp>
      <p:sp>
        <p:nvSpPr>
          <p:cNvPr id="6" name="Google Shape;591;g1dca1ca2c72_0_99">
            <a:extLst>
              <a:ext uri="{FF2B5EF4-FFF2-40B4-BE49-F238E27FC236}">
                <a16:creationId xmlns:a16="http://schemas.microsoft.com/office/drawing/2014/main" id="{46E9029E-5086-409A-A205-F46A25A5021E}"/>
              </a:ext>
            </a:extLst>
          </p:cNvPr>
          <p:cNvSpPr txBox="1">
            <a:spLocks/>
          </p:cNvSpPr>
          <p:nvPr/>
        </p:nvSpPr>
        <p:spPr bwMode="auto">
          <a:xfrm>
            <a:off x="784225" y="1501860"/>
            <a:ext cx="9435000" cy="53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0" tIns="0" rIns="0" bIns="0" numCol="1" anchor="t" anchorCtr="0" compatLnSpc="1">
            <a:prstTxWarp prst="textNoShape">
              <a:avLst/>
            </a:prstTxWarp>
            <a:no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lnSpc>
                <a:spcPct val="200000"/>
              </a:lnSpc>
              <a:spcBef>
                <a:spcPts val="1000"/>
              </a:spcBef>
              <a:spcAft>
                <a:spcPts val="0"/>
              </a:spcAft>
              <a:buSzPts val="1440"/>
              <a:buFont typeface="Arial" charset="0"/>
              <a:buNone/>
            </a:pPr>
            <a:r>
              <a:rPr lang="de-DE" sz="2100" b="1" dirty="0">
                <a:solidFill>
                  <a:schemeClr val="accent5">
                    <a:lumMod val="75000"/>
                  </a:schemeClr>
                </a:solidFill>
              </a:rPr>
              <a:t>Bevorzugung pflanzlicher Lebensmittel</a:t>
            </a:r>
            <a:endParaRPr lang="de-DE" dirty="0">
              <a:solidFill>
                <a:schemeClr val="accent5">
                  <a:lumMod val="75000"/>
                </a:schemeClr>
              </a:solidFill>
            </a:endParaRPr>
          </a:p>
          <a:p>
            <a:pPr marL="457200" indent="0">
              <a:lnSpc>
                <a:spcPct val="200000"/>
              </a:lnSpc>
              <a:spcBef>
                <a:spcPts val="1000"/>
              </a:spcBef>
              <a:spcAft>
                <a:spcPts val="0"/>
              </a:spcAft>
              <a:buSzPts val="1440"/>
              <a:buFont typeface="Arial" charset="0"/>
              <a:buNone/>
            </a:pPr>
            <a:endParaRPr lang="de-DE" dirty="0">
              <a:solidFill>
                <a:schemeClr val="accent5">
                  <a:lumMod val="75000"/>
                </a:schemeClr>
              </a:solidFill>
            </a:endParaRPr>
          </a:p>
        </p:txBody>
      </p:sp>
      <p:pic>
        <p:nvPicPr>
          <p:cNvPr id="7" name="Google Shape;594;g1dca1ca2c72_0_99">
            <a:extLst>
              <a:ext uri="{FF2B5EF4-FFF2-40B4-BE49-F238E27FC236}">
                <a16:creationId xmlns:a16="http://schemas.microsoft.com/office/drawing/2014/main" id="{D9324EFD-5CDF-49EE-83F2-59B7D7A2DC16}"/>
              </a:ext>
            </a:extLst>
          </p:cNvPr>
          <p:cNvPicPr preferRelativeResize="0"/>
          <p:nvPr/>
        </p:nvPicPr>
        <p:blipFill rotWithShape="1">
          <a:blip r:embed="rId3">
            <a:alphaModFix/>
          </a:blip>
          <a:srcRect/>
          <a:stretch/>
        </p:blipFill>
        <p:spPr>
          <a:xfrm>
            <a:off x="537300" y="1437285"/>
            <a:ext cx="476700" cy="476700"/>
          </a:xfrm>
          <a:prstGeom prst="rect">
            <a:avLst/>
          </a:prstGeom>
          <a:noFill/>
          <a:ln>
            <a:noFill/>
          </a:ln>
        </p:spPr>
      </p:pic>
      <p:sp>
        <p:nvSpPr>
          <p:cNvPr id="8" name="Google Shape;595;g1dca1ca2c72_0_99">
            <a:extLst>
              <a:ext uri="{FF2B5EF4-FFF2-40B4-BE49-F238E27FC236}">
                <a16:creationId xmlns:a16="http://schemas.microsoft.com/office/drawing/2014/main" id="{EDC6A0F9-6E4C-48B6-8788-889CD188BFBF}"/>
              </a:ext>
            </a:extLst>
          </p:cNvPr>
          <p:cNvSpPr txBox="1">
            <a:spLocks/>
          </p:cNvSpPr>
          <p:nvPr/>
        </p:nvSpPr>
        <p:spPr>
          <a:xfrm>
            <a:off x="1091188" y="2038560"/>
            <a:ext cx="2661600" cy="2955000"/>
          </a:xfrm>
          <a:prstGeom prst="rect">
            <a:avLst/>
          </a:prstGeom>
          <a:noFill/>
          <a:ln>
            <a:noFill/>
          </a:ln>
        </p:spPr>
        <p:txBody>
          <a:bodyPr spcFirstLastPara="1" wrap="square" lIns="0" tIns="288000" rIns="0" bIns="216000" anchor="t" anchorCtr="0">
            <a:sp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SzPts val="1440"/>
              <a:buFont typeface="Arial" charset="0"/>
              <a:buNone/>
            </a:pPr>
            <a:r>
              <a:rPr lang="de-DE" b="1">
                <a:solidFill>
                  <a:schemeClr val="dk1"/>
                </a:solidFill>
              </a:rPr>
              <a:t>Zutaten austauschen</a:t>
            </a:r>
          </a:p>
          <a:p>
            <a:pPr marL="0" indent="0" algn="ctr">
              <a:spcBef>
                <a:spcPts val="0"/>
              </a:spcBef>
              <a:spcAft>
                <a:spcPts val="0"/>
              </a:spcAft>
              <a:buSzPts val="1440"/>
              <a:buFont typeface="Arial" charset="0"/>
              <a:buNone/>
            </a:pPr>
            <a:r>
              <a:rPr lang="de-DE">
                <a:solidFill>
                  <a:schemeClr val="dk1"/>
                </a:solidFill>
              </a:rPr>
              <a:t>eher klimaschädliche durch vergleichbare klimafreundliche Zutaten ersetzen</a:t>
            </a:r>
          </a:p>
          <a:p>
            <a:pPr marL="0" indent="0" algn="ctr">
              <a:spcBef>
                <a:spcPts val="0"/>
              </a:spcBef>
              <a:spcAft>
                <a:spcPts val="0"/>
              </a:spcAft>
              <a:buSzPts val="1440"/>
              <a:buFont typeface="Arial" charset="0"/>
              <a:buNone/>
            </a:pPr>
            <a:r>
              <a:rPr lang="de-DE" sz="1700">
                <a:solidFill>
                  <a:schemeClr val="dk1"/>
                </a:solidFill>
              </a:rPr>
              <a:t>(z.B. Hackfleisch durch Linsen, Butter durch pflanzliche Fette)</a:t>
            </a:r>
          </a:p>
        </p:txBody>
      </p:sp>
      <p:sp>
        <p:nvSpPr>
          <p:cNvPr id="9" name="Google Shape;596;g1dca1ca2c72_0_99">
            <a:extLst>
              <a:ext uri="{FF2B5EF4-FFF2-40B4-BE49-F238E27FC236}">
                <a16:creationId xmlns:a16="http://schemas.microsoft.com/office/drawing/2014/main" id="{EBDA34D6-D039-4401-8F29-A7DE1C00700F}"/>
              </a:ext>
            </a:extLst>
          </p:cNvPr>
          <p:cNvSpPr txBox="1">
            <a:spLocks/>
          </p:cNvSpPr>
          <p:nvPr/>
        </p:nvSpPr>
        <p:spPr>
          <a:xfrm>
            <a:off x="4324951" y="2038548"/>
            <a:ext cx="2943300" cy="2624886"/>
          </a:xfrm>
          <a:prstGeom prst="rect">
            <a:avLst/>
          </a:prstGeom>
          <a:noFill/>
          <a:ln>
            <a:noFill/>
          </a:ln>
        </p:spPr>
        <p:txBody>
          <a:bodyPr spcFirstLastPara="1" wrap="square" lIns="0" tIns="288000" rIns="0" bIns="216000" anchor="t" anchorCtr="0">
            <a:sp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SzPts val="1440"/>
              <a:buFont typeface="Arial" charset="0"/>
              <a:buNone/>
            </a:pPr>
            <a:r>
              <a:rPr lang="de-DE" b="1">
                <a:solidFill>
                  <a:schemeClr val="dk1"/>
                </a:solidFill>
              </a:rPr>
              <a:t>Zutaten reduzieren</a:t>
            </a:r>
          </a:p>
          <a:p>
            <a:pPr marL="0" indent="0" algn="ctr">
              <a:spcBef>
                <a:spcPts val="0"/>
              </a:spcBef>
              <a:spcAft>
                <a:spcPts val="0"/>
              </a:spcAft>
              <a:buSzPts val="1440"/>
              <a:buFont typeface="Arial" charset="0"/>
              <a:buNone/>
            </a:pPr>
            <a:r>
              <a:rPr lang="de-DE">
                <a:solidFill>
                  <a:schemeClr val="dk1"/>
                </a:solidFill>
              </a:rPr>
              <a:t>eher klimaschädliche Komponenten verringern</a:t>
            </a:r>
          </a:p>
          <a:p>
            <a:pPr marL="0" indent="0" algn="ctr">
              <a:spcBef>
                <a:spcPts val="0"/>
              </a:spcBef>
              <a:spcAft>
                <a:spcPts val="0"/>
              </a:spcAft>
              <a:buClr>
                <a:schemeClr val="dk1"/>
              </a:buClr>
              <a:buSzPts val="1100"/>
              <a:buFont typeface="Arial"/>
              <a:buNone/>
            </a:pPr>
            <a:r>
              <a:rPr lang="de-DE" sz="1700">
                <a:solidFill>
                  <a:schemeClr val="dk1"/>
                </a:solidFill>
              </a:rPr>
              <a:t>(z.B. Fleischportion reduzieren und Gemüseanteil erhöhen, statt 250 g Kotelett, zwei kleinere a 100 g)</a:t>
            </a:r>
          </a:p>
        </p:txBody>
      </p:sp>
      <p:sp>
        <p:nvSpPr>
          <p:cNvPr id="10" name="Google Shape;597;g1dca1ca2c72_0_99">
            <a:extLst>
              <a:ext uri="{FF2B5EF4-FFF2-40B4-BE49-F238E27FC236}">
                <a16:creationId xmlns:a16="http://schemas.microsoft.com/office/drawing/2014/main" id="{3FAE071E-8294-4C1D-A26B-6811B2328A1C}"/>
              </a:ext>
            </a:extLst>
          </p:cNvPr>
          <p:cNvSpPr txBox="1">
            <a:spLocks/>
          </p:cNvSpPr>
          <p:nvPr/>
        </p:nvSpPr>
        <p:spPr>
          <a:xfrm>
            <a:off x="7985852" y="2020860"/>
            <a:ext cx="3171900" cy="2438681"/>
          </a:xfrm>
          <a:prstGeom prst="rect">
            <a:avLst/>
          </a:prstGeom>
          <a:noFill/>
          <a:ln>
            <a:noFill/>
          </a:ln>
        </p:spPr>
        <p:txBody>
          <a:bodyPr spcFirstLastPara="1" wrap="square" lIns="0" tIns="288000" rIns="0" bIns="216000" anchor="t" anchorCtr="0">
            <a:sp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SzPts val="1440"/>
              <a:buFont typeface="Arial" charset="0"/>
              <a:buNone/>
            </a:pPr>
            <a:r>
              <a:rPr lang="de-DE" b="1">
                <a:solidFill>
                  <a:schemeClr val="dk1"/>
                </a:solidFill>
              </a:rPr>
              <a:t>Zusammensetzung ändern </a:t>
            </a:r>
          </a:p>
          <a:p>
            <a:pPr marL="0" indent="0" algn="ctr">
              <a:spcBef>
                <a:spcPts val="0"/>
              </a:spcBef>
              <a:spcAft>
                <a:spcPts val="0"/>
              </a:spcAft>
              <a:buSzPts val="1440"/>
              <a:buFont typeface="Arial" charset="0"/>
              <a:buNone/>
            </a:pPr>
            <a:r>
              <a:rPr lang="de-DE">
                <a:solidFill>
                  <a:schemeClr val="dk1"/>
                </a:solidFill>
              </a:rPr>
              <a:t>Minimale Mengen Fleisch als geschmacksgebende Komponente </a:t>
            </a:r>
          </a:p>
          <a:p>
            <a:pPr marL="0" indent="0" algn="ctr">
              <a:spcBef>
                <a:spcPts val="0"/>
              </a:spcBef>
              <a:spcAft>
                <a:spcPts val="0"/>
              </a:spcAft>
              <a:buSzPts val="1440"/>
              <a:buFont typeface="Arial" charset="0"/>
              <a:buNone/>
            </a:pPr>
            <a:r>
              <a:rPr lang="de-DE">
                <a:solidFill>
                  <a:schemeClr val="dk1"/>
                </a:solidFill>
              </a:rPr>
              <a:t>(z.B. Speckwürfel statt kompletter Fleischbeilage)</a:t>
            </a:r>
          </a:p>
        </p:txBody>
      </p:sp>
      <p:cxnSp>
        <p:nvCxnSpPr>
          <p:cNvPr id="13" name="Google Shape;600;g1dca1ca2c72_0_99">
            <a:extLst>
              <a:ext uri="{FF2B5EF4-FFF2-40B4-BE49-F238E27FC236}">
                <a16:creationId xmlns:a16="http://schemas.microsoft.com/office/drawing/2014/main" id="{5CE136F2-D7D9-4FC2-B0F0-02B15CA33845}"/>
              </a:ext>
            </a:extLst>
          </p:cNvPr>
          <p:cNvCxnSpPr>
            <a:cxnSpLocks/>
          </p:cNvCxnSpPr>
          <p:nvPr/>
        </p:nvCxnSpPr>
        <p:spPr>
          <a:xfrm>
            <a:off x="2091300" y="5353561"/>
            <a:ext cx="562800" cy="0"/>
          </a:xfrm>
          <a:prstGeom prst="straightConnector1">
            <a:avLst/>
          </a:prstGeom>
          <a:noFill/>
          <a:ln w="38100" cap="flat" cmpd="sng">
            <a:solidFill>
              <a:schemeClr val="dk2"/>
            </a:solidFill>
            <a:prstDash val="solid"/>
            <a:round/>
            <a:headEnd type="none" w="sm" len="sm"/>
            <a:tailEnd type="triangle" w="med" len="med"/>
          </a:ln>
        </p:spPr>
      </p:cxnSp>
      <p:cxnSp>
        <p:nvCxnSpPr>
          <p:cNvPr id="20" name="Google Shape;607;g1dca1ca2c72_0_99">
            <a:extLst>
              <a:ext uri="{FF2B5EF4-FFF2-40B4-BE49-F238E27FC236}">
                <a16:creationId xmlns:a16="http://schemas.microsoft.com/office/drawing/2014/main" id="{22EFDDDD-62C7-4E52-863D-5CDA6D72C7FB}"/>
              </a:ext>
            </a:extLst>
          </p:cNvPr>
          <p:cNvCxnSpPr/>
          <p:nvPr/>
        </p:nvCxnSpPr>
        <p:spPr>
          <a:xfrm>
            <a:off x="5520100" y="5202698"/>
            <a:ext cx="628500" cy="0"/>
          </a:xfrm>
          <a:prstGeom prst="straightConnector1">
            <a:avLst/>
          </a:prstGeom>
          <a:noFill/>
          <a:ln w="38100" cap="flat" cmpd="sng">
            <a:solidFill>
              <a:schemeClr val="dk2"/>
            </a:solidFill>
            <a:prstDash val="solid"/>
            <a:round/>
            <a:headEnd type="none" w="sm" len="sm"/>
            <a:tailEnd type="triangle" w="med" len="med"/>
          </a:ln>
        </p:spPr>
      </p:cxnSp>
      <p:cxnSp>
        <p:nvCxnSpPr>
          <p:cNvPr id="27" name="Google Shape;614;g1dca1ca2c72_0_99">
            <a:extLst>
              <a:ext uri="{FF2B5EF4-FFF2-40B4-BE49-F238E27FC236}">
                <a16:creationId xmlns:a16="http://schemas.microsoft.com/office/drawing/2014/main" id="{D87935B2-8079-4B41-9399-38800499791E}"/>
              </a:ext>
            </a:extLst>
          </p:cNvPr>
          <p:cNvCxnSpPr/>
          <p:nvPr/>
        </p:nvCxnSpPr>
        <p:spPr>
          <a:xfrm>
            <a:off x="9528600" y="5353548"/>
            <a:ext cx="628500" cy="0"/>
          </a:xfrm>
          <a:prstGeom prst="straightConnector1">
            <a:avLst/>
          </a:prstGeom>
          <a:noFill/>
          <a:ln w="38100" cap="flat" cmpd="sng">
            <a:solidFill>
              <a:schemeClr val="dk2"/>
            </a:solidFill>
            <a:prstDash val="solid"/>
            <a:round/>
            <a:headEnd type="none" w="sm" len="sm"/>
            <a:tailEnd type="triangle" w="med" len="med"/>
          </a:ln>
        </p:spPr>
      </p:cxnSp>
      <p:sp>
        <p:nvSpPr>
          <p:cNvPr id="28" name="Google Shape;615;g1dca1ca2c72_0_99">
            <a:extLst>
              <a:ext uri="{FF2B5EF4-FFF2-40B4-BE49-F238E27FC236}">
                <a16:creationId xmlns:a16="http://schemas.microsoft.com/office/drawing/2014/main" id="{D81FA053-7840-4DBE-881B-87E5DD7F8779}"/>
              </a:ext>
            </a:extLst>
          </p:cNvPr>
          <p:cNvSpPr txBox="1"/>
          <p:nvPr/>
        </p:nvSpPr>
        <p:spPr>
          <a:xfrm>
            <a:off x="313300" y="5986199"/>
            <a:ext cx="50133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de-DE" sz="900" b="0" i="0" u="none" strike="noStrike" cap="none" dirty="0">
                <a:solidFill>
                  <a:srgbClr val="7F7F7F"/>
                </a:solidFill>
                <a:latin typeface="Arial" panose="020B0604020202020204" pitchFamily="34" charset="0"/>
                <a:ea typeface="Tahoma"/>
                <a:cs typeface="Arial" panose="020B0604020202020204" pitchFamily="34" charset="0"/>
                <a:sym typeface="Tahoma"/>
              </a:rPr>
              <a:t>Forschungsergebnisse aus NAHGAST</a:t>
            </a:r>
            <a:endParaRPr sz="900" b="0" i="0" u="none" strike="noStrike" cap="none" dirty="0">
              <a:solidFill>
                <a:srgbClr val="7F7F7F"/>
              </a:solidFill>
              <a:latin typeface="Arial" panose="020B0604020202020204" pitchFamily="34" charset="0"/>
              <a:ea typeface="Tahoma"/>
              <a:cs typeface="Arial" panose="020B0604020202020204" pitchFamily="34" charset="0"/>
              <a:sym typeface="Tahoma"/>
            </a:endParaRPr>
          </a:p>
        </p:txBody>
      </p:sp>
      <p:cxnSp>
        <p:nvCxnSpPr>
          <p:cNvPr id="29" name="Google Shape;600;g1dca1ca2c72_0_99">
            <a:extLst>
              <a:ext uri="{FF2B5EF4-FFF2-40B4-BE49-F238E27FC236}">
                <a16:creationId xmlns:a16="http://schemas.microsoft.com/office/drawing/2014/main" id="{915B9C21-E0C2-48CE-A1C0-2ED52E771C71}"/>
              </a:ext>
            </a:extLst>
          </p:cNvPr>
          <p:cNvCxnSpPr>
            <a:cxnSpLocks/>
          </p:cNvCxnSpPr>
          <p:nvPr/>
        </p:nvCxnSpPr>
        <p:spPr>
          <a:xfrm>
            <a:off x="2091300" y="5353561"/>
            <a:ext cx="562800" cy="0"/>
          </a:xfrm>
          <a:prstGeom prst="straightConnector1">
            <a:avLst/>
          </a:prstGeom>
          <a:noFill/>
          <a:ln w="38100" cap="flat" cmpd="sng">
            <a:solidFill>
              <a:schemeClr val="dk2"/>
            </a:solidFill>
            <a:prstDash val="solid"/>
            <a:round/>
            <a:headEnd type="none" w="sm" len="sm"/>
            <a:tailEnd type="triangle" w="med" len="med"/>
          </a:ln>
        </p:spPr>
      </p:cxnSp>
      <p:cxnSp>
        <p:nvCxnSpPr>
          <p:cNvPr id="30" name="Google Shape;607;g1dca1ca2c72_0_99">
            <a:extLst>
              <a:ext uri="{FF2B5EF4-FFF2-40B4-BE49-F238E27FC236}">
                <a16:creationId xmlns:a16="http://schemas.microsoft.com/office/drawing/2014/main" id="{D382BABF-A54B-4863-A965-69B3DE132B54}"/>
              </a:ext>
            </a:extLst>
          </p:cNvPr>
          <p:cNvCxnSpPr/>
          <p:nvPr/>
        </p:nvCxnSpPr>
        <p:spPr>
          <a:xfrm>
            <a:off x="5520100" y="5202698"/>
            <a:ext cx="628500" cy="0"/>
          </a:xfrm>
          <a:prstGeom prst="straightConnector1">
            <a:avLst/>
          </a:prstGeom>
          <a:noFill/>
          <a:ln w="38100" cap="flat" cmpd="sng">
            <a:solidFill>
              <a:schemeClr val="dk2"/>
            </a:solidFill>
            <a:prstDash val="solid"/>
            <a:round/>
            <a:headEnd type="none" w="sm" len="sm"/>
            <a:tailEnd type="triangle" w="med" len="med"/>
          </a:ln>
        </p:spPr>
      </p:cxnSp>
      <p:cxnSp>
        <p:nvCxnSpPr>
          <p:cNvPr id="31" name="Google Shape;614;g1dca1ca2c72_0_99">
            <a:extLst>
              <a:ext uri="{FF2B5EF4-FFF2-40B4-BE49-F238E27FC236}">
                <a16:creationId xmlns:a16="http://schemas.microsoft.com/office/drawing/2014/main" id="{CC17E7CB-B513-422F-A094-50617E6EB2B4}"/>
              </a:ext>
            </a:extLst>
          </p:cNvPr>
          <p:cNvCxnSpPr/>
          <p:nvPr/>
        </p:nvCxnSpPr>
        <p:spPr>
          <a:xfrm>
            <a:off x="9528600" y="5353548"/>
            <a:ext cx="628500" cy="0"/>
          </a:xfrm>
          <a:prstGeom prst="straightConnector1">
            <a:avLst/>
          </a:prstGeom>
          <a:noFill/>
          <a:ln w="38100" cap="flat" cmpd="sng">
            <a:solidFill>
              <a:schemeClr val="dk2"/>
            </a:solidFill>
            <a:prstDash val="solid"/>
            <a:round/>
            <a:headEnd type="none" w="sm" len="sm"/>
            <a:tailEnd type="triangle" w="med" len="med"/>
          </a:ln>
        </p:spPr>
      </p:cxnSp>
      <p:pic>
        <p:nvPicPr>
          <p:cNvPr id="32" name="Grafik 31">
            <a:extLst>
              <a:ext uri="{FF2B5EF4-FFF2-40B4-BE49-F238E27FC236}">
                <a16:creationId xmlns:a16="http://schemas.microsoft.com/office/drawing/2014/main" id="{DA9B1700-550D-42A8-B711-13A585531D8F}"/>
              </a:ext>
            </a:extLst>
          </p:cNvPr>
          <p:cNvPicPr>
            <a:picLocks noChangeAspect="1"/>
          </p:cNvPicPr>
          <p:nvPr/>
        </p:nvPicPr>
        <p:blipFill>
          <a:blip r:embed="rId4"/>
          <a:stretch>
            <a:fillRect/>
          </a:stretch>
        </p:blipFill>
        <p:spPr>
          <a:xfrm>
            <a:off x="1297150" y="4872621"/>
            <a:ext cx="683992" cy="1121352"/>
          </a:xfrm>
          <a:prstGeom prst="rect">
            <a:avLst/>
          </a:prstGeom>
        </p:spPr>
      </p:pic>
      <p:pic>
        <p:nvPicPr>
          <p:cNvPr id="33" name="Grafik 32">
            <a:extLst>
              <a:ext uri="{FF2B5EF4-FFF2-40B4-BE49-F238E27FC236}">
                <a16:creationId xmlns:a16="http://schemas.microsoft.com/office/drawing/2014/main" id="{FF0A32C7-2502-4422-9E31-6F92D9146125}"/>
              </a:ext>
            </a:extLst>
          </p:cNvPr>
          <p:cNvPicPr>
            <a:picLocks noChangeAspect="1"/>
          </p:cNvPicPr>
          <p:nvPr/>
        </p:nvPicPr>
        <p:blipFill>
          <a:blip r:embed="rId4"/>
          <a:stretch>
            <a:fillRect/>
          </a:stretch>
        </p:blipFill>
        <p:spPr>
          <a:xfrm>
            <a:off x="2793050" y="4888891"/>
            <a:ext cx="683992" cy="1121352"/>
          </a:xfrm>
          <a:prstGeom prst="rect">
            <a:avLst/>
          </a:prstGeom>
        </p:spPr>
      </p:pic>
      <p:sp>
        <p:nvSpPr>
          <p:cNvPr id="34" name="Rechteck: abgerundete Ecken 33">
            <a:extLst>
              <a:ext uri="{FF2B5EF4-FFF2-40B4-BE49-F238E27FC236}">
                <a16:creationId xmlns:a16="http://schemas.microsoft.com/office/drawing/2014/main" id="{00C95480-9283-4A3A-94F7-E66302226FCB}"/>
              </a:ext>
            </a:extLst>
          </p:cNvPr>
          <p:cNvSpPr/>
          <p:nvPr/>
        </p:nvSpPr>
        <p:spPr>
          <a:xfrm>
            <a:off x="3110542" y="5313083"/>
            <a:ext cx="309381" cy="487438"/>
          </a:xfrm>
          <a:prstGeom prst="round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35" name="Grafik 34">
            <a:extLst>
              <a:ext uri="{FF2B5EF4-FFF2-40B4-BE49-F238E27FC236}">
                <a16:creationId xmlns:a16="http://schemas.microsoft.com/office/drawing/2014/main" id="{661FBD9D-3527-43FC-942F-984865490DC0}"/>
              </a:ext>
            </a:extLst>
          </p:cNvPr>
          <p:cNvPicPr>
            <a:picLocks noChangeAspect="1"/>
          </p:cNvPicPr>
          <p:nvPr/>
        </p:nvPicPr>
        <p:blipFill>
          <a:blip r:embed="rId5"/>
          <a:stretch>
            <a:fillRect/>
          </a:stretch>
        </p:blipFill>
        <p:spPr>
          <a:xfrm>
            <a:off x="3164363" y="5391748"/>
            <a:ext cx="233912" cy="344025"/>
          </a:xfrm>
          <a:prstGeom prst="rect">
            <a:avLst/>
          </a:prstGeom>
        </p:spPr>
      </p:pic>
      <p:pic>
        <p:nvPicPr>
          <p:cNvPr id="36" name="Grafik 35">
            <a:extLst>
              <a:ext uri="{FF2B5EF4-FFF2-40B4-BE49-F238E27FC236}">
                <a16:creationId xmlns:a16="http://schemas.microsoft.com/office/drawing/2014/main" id="{62F6B3BC-C830-41DC-939F-E4ACF6C87E3D}"/>
              </a:ext>
            </a:extLst>
          </p:cNvPr>
          <p:cNvPicPr>
            <a:picLocks noChangeAspect="1"/>
          </p:cNvPicPr>
          <p:nvPr/>
        </p:nvPicPr>
        <p:blipFill>
          <a:blip r:embed="rId6"/>
          <a:stretch>
            <a:fillRect/>
          </a:stretch>
        </p:blipFill>
        <p:spPr>
          <a:xfrm>
            <a:off x="4597581" y="4683801"/>
            <a:ext cx="333413" cy="1121353"/>
          </a:xfrm>
          <a:prstGeom prst="rect">
            <a:avLst/>
          </a:prstGeom>
        </p:spPr>
      </p:pic>
      <p:pic>
        <p:nvPicPr>
          <p:cNvPr id="37" name="Grafik 36">
            <a:extLst>
              <a:ext uri="{FF2B5EF4-FFF2-40B4-BE49-F238E27FC236}">
                <a16:creationId xmlns:a16="http://schemas.microsoft.com/office/drawing/2014/main" id="{B7AD959D-812C-43AF-B004-EEE5B92C0410}"/>
              </a:ext>
            </a:extLst>
          </p:cNvPr>
          <p:cNvPicPr>
            <a:picLocks noChangeAspect="1"/>
          </p:cNvPicPr>
          <p:nvPr/>
        </p:nvPicPr>
        <p:blipFill>
          <a:blip r:embed="rId7">
            <a:biLevel thresh="25000"/>
          </a:blip>
          <a:stretch>
            <a:fillRect/>
          </a:stretch>
        </p:blipFill>
        <p:spPr>
          <a:xfrm>
            <a:off x="4494084" y="5054490"/>
            <a:ext cx="987426" cy="723738"/>
          </a:xfrm>
          <a:prstGeom prst="rect">
            <a:avLst/>
          </a:prstGeom>
        </p:spPr>
      </p:pic>
      <p:pic>
        <p:nvPicPr>
          <p:cNvPr id="38" name="Grafik 37">
            <a:extLst>
              <a:ext uri="{FF2B5EF4-FFF2-40B4-BE49-F238E27FC236}">
                <a16:creationId xmlns:a16="http://schemas.microsoft.com/office/drawing/2014/main" id="{7E85CDC5-5E6D-415D-B0C3-FDBF0B61E4E8}"/>
              </a:ext>
            </a:extLst>
          </p:cNvPr>
          <p:cNvPicPr>
            <a:picLocks noChangeAspect="1"/>
          </p:cNvPicPr>
          <p:nvPr/>
        </p:nvPicPr>
        <p:blipFill>
          <a:blip r:embed="rId6"/>
          <a:stretch>
            <a:fillRect/>
          </a:stretch>
        </p:blipFill>
        <p:spPr>
          <a:xfrm>
            <a:off x="6336886" y="4532977"/>
            <a:ext cx="373606" cy="1256532"/>
          </a:xfrm>
          <a:prstGeom prst="rect">
            <a:avLst/>
          </a:prstGeom>
        </p:spPr>
      </p:pic>
      <p:pic>
        <p:nvPicPr>
          <p:cNvPr id="39" name="Grafik 38">
            <a:extLst>
              <a:ext uri="{FF2B5EF4-FFF2-40B4-BE49-F238E27FC236}">
                <a16:creationId xmlns:a16="http://schemas.microsoft.com/office/drawing/2014/main" id="{37DD48F0-11C8-4D57-8DE6-56453438C2CF}"/>
              </a:ext>
            </a:extLst>
          </p:cNvPr>
          <p:cNvPicPr>
            <a:picLocks noChangeAspect="1"/>
          </p:cNvPicPr>
          <p:nvPr/>
        </p:nvPicPr>
        <p:blipFill>
          <a:blip r:embed="rId7">
            <a:biLevel thresh="25000"/>
          </a:blip>
          <a:stretch>
            <a:fillRect/>
          </a:stretch>
        </p:blipFill>
        <p:spPr>
          <a:xfrm>
            <a:off x="6327293" y="5239155"/>
            <a:ext cx="717246" cy="525708"/>
          </a:xfrm>
          <a:prstGeom prst="rect">
            <a:avLst/>
          </a:prstGeom>
        </p:spPr>
      </p:pic>
      <p:pic>
        <p:nvPicPr>
          <p:cNvPr id="40" name="Grafik 39">
            <a:extLst>
              <a:ext uri="{FF2B5EF4-FFF2-40B4-BE49-F238E27FC236}">
                <a16:creationId xmlns:a16="http://schemas.microsoft.com/office/drawing/2014/main" id="{744E0036-685C-444D-B54D-31A73646FDED}"/>
              </a:ext>
            </a:extLst>
          </p:cNvPr>
          <p:cNvPicPr>
            <a:picLocks noChangeAspect="1"/>
          </p:cNvPicPr>
          <p:nvPr/>
        </p:nvPicPr>
        <p:blipFill>
          <a:blip r:embed="rId8"/>
          <a:stretch>
            <a:fillRect/>
          </a:stretch>
        </p:blipFill>
        <p:spPr>
          <a:xfrm>
            <a:off x="8485059" y="4888891"/>
            <a:ext cx="1001274" cy="730805"/>
          </a:xfrm>
          <a:prstGeom prst="rect">
            <a:avLst/>
          </a:prstGeom>
        </p:spPr>
      </p:pic>
      <p:pic>
        <p:nvPicPr>
          <p:cNvPr id="41" name="Grafik 40">
            <a:extLst>
              <a:ext uri="{FF2B5EF4-FFF2-40B4-BE49-F238E27FC236}">
                <a16:creationId xmlns:a16="http://schemas.microsoft.com/office/drawing/2014/main" id="{43299C62-C845-48A8-A9AB-AB133462BB4E}"/>
              </a:ext>
            </a:extLst>
          </p:cNvPr>
          <p:cNvPicPr>
            <a:picLocks noChangeAspect="1"/>
          </p:cNvPicPr>
          <p:nvPr/>
        </p:nvPicPr>
        <p:blipFill>
          <a:blip r:embed="rId7">
            <a:biLevel thresh="25000"/>
          </a:blip>
          <a:stretch>
            <a:fillRect/>
          </a:stretch>
        </p:blipFill>
        <p:spPr>
          <a:xfrm>
            <a:off x="7984262" y="5090694"/>
            <a:ext cx="717246" cy="525708"/>
          </a:xfrm>
          <a:prstGeom prst="rect">
            <a:avLst/>
          </a:prstGeom>
        </p:spPr>
      </p:pic>
      <p:pic>
        <p:nvPicPr>
          <p:cNvPr id="42" name="Grafik 41">
            <a:extLst>
              <a:ext uri="{FF2B5EF4-FFF2-40B4-BE49-F238E27FC236}">
                <a16:creationId xmlns:a16="http://schemas.microsoft.com/office/drawing/2014/main" id="{6724E03D-EE56-4BE1-A6EA-BFA310719F61}"/>
              </a:ext>
            </a:extLst>
          </p:cNvPr>
          <p:cNvPicPr>
            <a:picLocks noChangeAspect="1"/>
          </p:cNvPicPr>
          <p:nvPr/>
        </p:nvPicPr>
        <p:blipFill>
          <a:blip r:embed="rId8"/>
          <a:stretch>
            <a:fillRect/>
          </a:stretch>
        </p:blipFill>
        <p:spPr>
          <a:xfrm>
            <a:off x="10503721" y="4944624"/>
            <a:ext cx="1001274" cy="730805"/>
          </a:xfrm>
          <a:prstGeom prst="rect">
            <a:avLst/>
          </a:prstGeom>
        </p:spPr>
      </p:pic>
      <p:pic>
        <p:nvPicPr>
          <p:cNvPr id="43" name="Grafik 42">
            <a:extLst>
              <a:ext uri="{FF2B5EF4-FFF2-40B4-BE49-F238E27FC236}">
                <a16:creationId xmlns:a16="http://schemas.microsoft.com/office/drawing/2014/main" id="{CB78DCE8-96E5-4D72-A6C7-2D76AB925A91}"/>
              </a:ext>
            </a:extLst>
          </p:cNvPr>
          <p:cNvPicPr>
            <a:picLocks noChangeAspect="1"/>
          </p:cNvPicPr>
          <p:nvPr/>
        </p:nvPicPr>
        <p:blipFill>
          <a:blip r:embed="rId9"/>
          <a:stretch>
            <a:fillRect/>
          </a:stretch>
        </p:blipFill>
        <p:spPr>
          <a:xfrm rot="21055475">
            <a:off x="10179106" y="5383851"/>
            <a:ext cx="796833" cy="342276"/>
          </a:xfrm>
          <a:prstGeom prst="rect">
            <a:avLst/>
          </a:prstGeom>
        </p:spPr>
      </p:pic>
    </p:spTree>
    <p:extLst>
      <p:ext uri="{BB962C8B-B14F-4D97-AF65-F5344CB8AC3E}">
        <p14:creationId xmlns:p14="http://schemas.microsoft.com/office/powerpoint/2010/main" val="4289898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F1E04-C8E4-4A9D-81B1-FA6B24082B3E}"/>
              </a:ext>
            </a:extLst>
          </p:cNvPr>
          <p:cNvSpPr>
            <a:spLocks noGrp="1"/>
          </p:cNvSpPr>
          <p:nvPr>
            <p:ph type="title"/>
          </p:nvPr>
        </p:nvSpPr>
        <p:spPr/>
        <p:txBody>
          <a:bodyPr/>
          <a:lstStyle/>
          <a:p>
            <a:r>
              <a:rPr lang="de-DE"/>
              <a:t>Maßnahmenplanung</a:t>
            </a:r>
          </a:p>
        </p:txBody>
      </p:sp>
      <p:sp>
        <p:nvSpPr>
          <p:cNvPr id="4" name="Textplatzhalter 3">
            <a:extLst>
              <a:ext uri="{FF2B5EF4-FFF2-40B4-BE49-F238E27FC236}">
                <a16:creationId xmlns:a16="http://schemas.microsoft.com/office/drawing/2014/main" id="{B072FF78-034A-4994-9369-CC58189DEFF7}"/>
              </a:ext>
            </a:extLst>
          </p:cNvPr>
          <p:cNvSpPr>
            <a:spLocks noGrp="1"/>
          </p:cNvSpPr>
          <p:nvPr>
            <p:ph type="body" sz="quarter" idx="13"/>
          </p:nvPr>
        </p:nvSpPr>
        <p:spPr>
          <a:xfrm>
            <a:off x="371357" y="872232"/>
            <a:ext cx="8820993" cy="504540"/>
          </a:xfrm>
        </p:spPr>
        <p:txBody>
          <a:bodyPr/>
          <a:lstStyle/>
          <a:p>
            <a:r>
              <a:rPr lang="de-DE"/>
              <a:t>Rezepturen optimieren</a:t>
            </a:r>
          </a:p>
        </p:txBody>
      </p:sp>
      <p:sp>
        <p:nvSpPr>
          <p:cNvPr id="29" name="Google Shape;621;g17c58385aa2_1_35">
            <a:extLst>
              <a:ext uri="{FF2B5EF4-FFF2-40B4-BE49-F238E27FC236}">
                <a16:creationId xmlns:a16="http://schemas.microsoft.com/office/drawing/2014/main" id="{D71695E5-8ECF-44F5-AB7B-D447F7CE1855}"/>
              </a:ext>
            </a:extLst>
          </p:cNvPr>
          <p:cNvSpPr txBox="1">
            <a:spLocks/>
          </p:cNvSpPr>
          <p:nvPr/>
        </p:nvSpPr>
        <p:spPr bwMode="auto">
          <a:xfrm>
            <a:off x="371357" y="3039811"/>
            <a:ext cx="4920383" cy="9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0" tIns="0" rIns="0" bIns="0" numCol="1" anchor="ctr" anchorCtr="0" compatLnSpc="1">
            <a:prstTxWarp prst="textNoShape">
              <a:avLst/>
            </a:prstTxWarp>
            <a:no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lnSpc>
                <a:spcPct val="110000"/>
              </a:lnSpc>
              <a:spcBef>
                <a:spcPts val="0"/>
              </a:spcBef>
              <a:spcAft>
                <a:spcPts val="0"/>
              </a:spcAft>
              <a:buSzPts val="1400"/>
            </a:pPr>
            <a:r>
              <a:rPr lang="de-DE" sz="2800"/>
              <a:t>Beispiel: </a:t>
            </a:r>
          </a:p>
          <a:p>
            <a:pPr>
              <a:lnSpc>
                <a:spcPct val="110000"/>
              </a:lnSpc>
              <a:spcBef>
                <a:spcPts val="0"/>
              </a:spcBef>
              <a:spcAft>
                <a:spcPts val="0"/>
              </a:spcAft>
              <a:buSzPts val="1400"/>
            </a:pPr>
            <a:r>
              <a:rPr lang="de-DE" sz="2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Fleisch reduzieren</a:t>
            </a:r>
            <a:endParaRPr lang="de-DE" sz="2400"/>
          </a:p>
        </p:txBody>
      </p:sp>
      <p:graphicFrame>
        <p:nvGraphicFramePr>
          <p:cNvPr id="30" name="Google Shape;623;g17c58385aa2_1_35">
            <a:extLst>
              <a:ext uri="{FF2B5EF4-FFF2-40B4-BE49-F238E27FC236}">
                <a16:creationId xmlns:a16="http://schemas.microsoft.com/office/drawing/2014/main" id="{1A1CB207-8158-4C70-AAD7-1937BEFE2E29}"/>
              </a:ext>
            </a:extLst>
          </p:cNvPr>
          <p:cNvGraphicFramePr/>
          <p:nvPr>
            <p:extLst/>
          </p:nvPr>
        </p:nvGraphicFramePr>
        <p:xfrm>
          <a:off x="3552668" y="1416374"/>
          <a:ext cx="8267975" cy="4216774"/>
        </p:xfrm>
        <a:graphic>
          <a:graphicData uri="http://schemas.openxmlformats.org/drawingml/2006/table">
            <a:tbl>
              <a:tblPr>
                <a:noFill/>
              </a:tblPr>
              <a:tblGrid>
                <a:gridCol w="1079950">
                  <a:extLst>
                    <a:ext uri="{9D8B030D-6E8A-4147-A177-3AD203B41FA5}">
                      <a16:colId xmlns:a16="http://schemas.microsoft.com/office/drawing/2014/main" val="20000"/>
                    </a:ext>
                  </a:extLst>
                </a:gridCol>
                <a:gridCol w="1715275">
                  <a:extLst>
                    <a:ext uri="{9D8B030D-6E8A-4147-A177-3AD203B41FA5}">
                      <a16:colId xmlns:a16="http://schemas.microsoft.com/office/drawing/2014/main" val="20001"/>
                    </a:ext>
                  </a:extLst>
                </a:gridCol>
                <a:gridCol w="715625">
                  <a:extLst>
                    <a:ext uri="{9D8B030D-6E8A-4147-A177-3AD203B41FA5}">
                      <a16:colId xmlns:a16="http://schemas.microsoft.com/office/drawing/2014/main" val="20002"/>
                    </a:ext>
                  </a:extLst>
                </a:gridCol>
                <a:gridCol w="2026800">
                  <a:extLst>
                    <a:ext uri="{9D8B030D-6E8A-4147-A177-3AD203B41FA5}">
                      <a16:colId xmlns:a16="http://schemas.microsoft.com/office/drawing/2014/main" val="20003"/>
                    </a:ext>
                  </a:extLst>
                </a:gridCol>
                <a:gridCol w="827350">
                  <a:extLst>
                    <a:ext uri="{9D8B030D-6E8A-4147-A177-3AD203B41FA5}">
                      <a16:colId xmlns:a16="http://schemas.microsoft.com/office/drawing/2014/main" val="20004"/>
                    </a:ext>
                  </a:extLst>
                </a:gridCol>
                <a:gridCol w="1902975">
                  <a:extLst>
                    <a:ext uri="{9D8B030D-6E8A-4147-A177-3AD203B41FA5}">
                      <a16:colId xmlns:a16="http://schemas.microsoft.com/office/drawing/2014/main" val="20005"/>
                    </a:ext>
                  </a:extLst>
                </a:gridCol>
              </a:tblGrid>
              <a:tr h="297150">
                <a:tc gridSpan="2">
                  <a:txBody>
                    <a:bodyPr/>
                    <a:lstStyle/>
                    <a:p>
                      <a:pPr marL="0" marR="0" lvl="0" indent="0" algn="ctr" rtl="0">
                        <a:lnSpc>
                          <a:spcPct val="115000"/>
                        </a:lnSpc>
                        <a:spcBef>
                          <a:spcPts val="0"/>
                        </a:spcBef>
                        <a:spcAft>
                          <a:spcPts val="0"/>
                        </a:spcAft>
                        <a:buClr>
                          <a:srgbClr val="000000"/>
                        </a:buClr>
                        <a:buSzPts val="1600"/>
                        <a:buFont typeface="Arial"/>
                        <a:buNone/>
                      </a:pPr>
                      <a:r>
                        <a:rPr lang="de-DE" sz="1600" b="1" u="none" strike="noStrike" cap="none">
                          <a:solidFill>
                            <a:schemeClr val="lt1"/>
                          </a:solidFill>
                          <a:latin typeface="Tahoma"/>
                          <a:ea typeface="Tahoma"/>
                          <a:cs typeface="Tahoma"/>
                          <a:sym typeface="Tahoma"/>
                        </a:rPr>
                        <a:t>Herkömmliche Bolognese</a:t>
                      </a:r>
                      <a:endParaRPr sz="1600" b="1" u="none" strike="noStrike" cap="none">
                        <a:solidFill>
                          <a:schemeClr val="lt1"/>
                        </a:solidFill>
                        <a:latin typeface="Tahoma"/>
                        <a:ea typeface="Tahoma"/>
                        <a:cs typeface="Tahoma"/>
                        <a:sym typeface="Tahoma"/>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4">
                        <a:lumMod val="75000"/>
                      </a:schemeClr>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0:0"/>
                      </a:ext>
                    </a:extLst>
                  </a:tcPr>
                </a:tc>
                <a:tc hMerge="1">
                  <a:txBody>
                    <a:bodyPr/>
                    <a:lstStyle/>
                    <a:p>
                      <a:endParaRPr lang="de-DE"/>
                    </a:p>
                  </a:txBody>
                  <a:tcPr/>
                </a:tc>
                <a:tc gridSpan="2">
                  <a:txBody>
                    <a:bodyPr/>
                    <a:lstStyle/>
                    <a:p>
                      <a:pPr marL="0" marR="0" lvl="0" indent="0" algn="ctr" rtl="0">
                        <a:lnSpc>
                          <a:spcPct val="115000"/>
                        </a:lnSpc>
                        <a:spcBef>
                          <a:spcPts val="0"/>
                        </a:spcBef>
                        <a:spcAft>
                          <a:spcPts val="0"/>
                        </a:spcAft>
                        <a:buClr>
                          <a:srgbClr val="000000"/>
                        </a:buClr>
                        <a:buSzPts val="1600"/>
                        <a:buFont typeface="Arial"/>
                        <a:buNone/>
                      </a:pPr>
                      <a:r>
                        <a:rPr lang="de-DE" sz="1600" b="1" u="none" strike="noStrike" cap="none">
                          <a:solidFill>
                            <a:schemeClr val="lt1"/>
                          </a:solidFill>
                          <a:latin typeface="Tahoma"/>
                          <a:ea typeface="Tahoma"/>
                          <a:cs typeface="Tahoma"/>
                          <a:sym typeface="Tahoma"/>
                        </a:rPr>
                        <a:t>Linsen-Fleisch-Bolognese</a:t>
                      </a:r>
                      <a:endParaRPr sz="1600" b="1" u="none" strike="noStrike" cap="none">
                        <a:solidFill>
                          <a:schemeClr val="lt1"/>
                        </a:solidFill>
                        <a:latin typeface="Tahoma"/>
                        <a:ea typeface="Tahoma"/>
                        <a:cs typeface="Tahoma"/>
                        <a:sym typeface="Tahoma"/>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4">
                        <a:lumMod val="75000"/>
                      </a:schemeClr>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0:2"/>
                      </a:ext>
                    </a:extLst>
                  </a:tcPr>
                </a:tc>
                <a:tc hMerge="1">
                  <a:txBody>
                    <a:bodyPr/>
                    <a:lstStyle/>
                    <a:p>
                      <a:endParaRPr lang="de-DE"/>
                    </a:p>
                  </a:txBody>
                  <a:tcPr/>
                </a:tc>
                <a:tc gridSpan="2">
                  <a:txBody>
                    <a:bodyPr/>
                    <a:lstStyle/>
                    <a:p>
                      <a:pPr marL="0" marR="0" lvl="0" indent="0" algn="ctr" rtl="0">
                        <a:lnSpc>
                          <a:spcPct val="115000"/>
                        </a:lnSpc>
                        <a:spcBef>
                          <a:spcPts val="0"/>
                        </a:spcBef>
                        <a:spcAft>
                          <a:spcPts val="0"/>
                        </a:spcAft>
                        <a:buClr>
                          <a:srgbClr val="000000"/>
                        </a:buClr>
                        <a:buSzPts val="1600"/>
                        <a:buFont typeface="Arial"/>
                        <a:buNone/>
                      </a:pPr>
                      <a:r>
                        <a:rPr lang="de-DE" sz="1600" b="1" u="none" strike="noStrike" cap="none">
                          <a:solidFill>
                            <a:schemeClr val="lt1"/>
                          </a:solidFill>
                          <a:latin typeface="Tahoma"/>
                          <a:ea typeface="Tahoma"/>
                          <a:cs typeface="Tahoma"/>
                          <a:sym typeface="Tahoma"/>
                        </a:rPr>
                        <a:t>Reine Linsenbolognese</a:t>
                      </a:r>
                      <a:endParaRPr sz="1600" b="1" u="none" strike="noStrike" cap="none">
                        <a:solidFill>
                          <a:schemeClr val="lt1"/>
                        </a:solidFill>
                        <a:latin typeface="Tahoma"/>
                        <a:ea typeface="Tahoma"/>
                        <a:cs typeface="Tahoma"/>
                        <a:sym typeface="Tahoma"/>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4">
                        <a:lumMod val="75000"/>
                      </a:schemeClr>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0:4"/>
                      </a:ext>
                    </a:extLst>
                  </a:tcPr>
                </a:tc>
                <a:tc hMerge="1">
                  <a:txBody>
                    <a:bodyPr/>
                    <a:lstStyle/>
                    <a:p>
                      <a:endParaRPr lang="de-DE"/>
                    </a:p>
                  </a:txBody>
                  <a:tcPr/>
                </a:tc>
                <a:extLst>
                  <a:ext uri="{0D108BD9-81ED-4DB2-BD59-A6C34878D82A}">
                    <a16:rowId xmlns:a16="http://schemas.microsoft.com/office/drawing/2014/main" val="10000"/>
                  </a:ext>
                </a:extLst>
              </a:tr>
              <a:tr h="274125">
                <a:tc gridSpan="6">
                  <a:txBody>
                    <a:bodyPr/>
                    <a:lstStyle/>
                    <a:p>
                      <a:pPr marL="0" marR="0" lvl="0" indent="0" algn="ctr"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pro Portion</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1:0"/>
                      </a:ext>
                    </a:extLst>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1"/>
                  </a:ext>
                </a:extLst>
              </a:tr>
              <a:tr h="283650">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125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2:0"/>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Nudeln</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2:1"/>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125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2:2"/>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Nudeln</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2:3"/>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125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2:4"/>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Nudeln</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2:5"/>
                      </a:ext>
                    </a:extLst>
                  </a:tcPr>
                </a:tc>
                <a:extLst>
                  <a:ext uri="{0D108BD9-81ED-4DB2-BD59-A6C34878D82A}">
                    <a16:rowId xmlns:a16="http://schemas.microsoft.com/office/drawing/2014/main" val="10002"/>
                  </a:ext>
                </a:extLst>
              </a:tr>
              <a:tr h="245550">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10 ml</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3:0"/>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Rapsöl</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3:1"/>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10 ml</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3:2"/>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Rapsöl</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3:3"/>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10 ml</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3:4"/>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Rapsöl</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3:5"/>
                      </a:ext>
                    </a:extLst>
                  </a:tcPr>
                </a:tc>
                <a:extLst>
                  <a:ext uri="{0D108BD9-81ED-4DB2-BD59-A6C34878D82A}">
                    <a16:rowId xmlns:a16="http://schemas.microsoft.com/office/drawing/2014/main" val="10003"/>
                  </a:ext>
                </a:extLst>
              </a:tr>
              <a:tr h="0">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30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4:0"/>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Zwiebeln</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4:1"/>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30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4:2"/>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Zwiebeln</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4:3"/>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30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4:4"/>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Zwiebeln</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4:5"/>
                      </a:ext>
                    </a:extLst>
                  </a:tcPr>
                </a:tc>
                <a:extLst>
                  <a:ext uri="{0D108BD9-81ED-4DB2-BD59-A6C34878D82A}">
                    <a16:rowId xmlns:a16="http://schemas.microsoft.com/office/drawing/2014/main" val="10004"/>
                  </a:ext>
                </a:extLst>
              </a:tr>
              <a:tr h="0">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50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5:0"/>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Versch. Gemüse</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5:1"/>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50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5:2"/>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Versch. Gemüse</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5:3"/>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50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5:4"/>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Versch. Gemüse</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5:5"/>
                      </a:ext>
                    </a:extLst>
                  </a:tcPr>
                </a:tc>
                <a:extLst>
                  <a:ext uri="{0D108BD9-81ED-4DB2-BD59-A6C34878D82A}">
                    <a16:rowId xmlns:a16="http://schemas.microsoft.com/office/drawing/2014/main" val="10005"/>
                  </a:ext>
                </a:extLst>
              </a:tr>
              <a:tr h="0">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100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6:0"/>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passierte Tomaten</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6:1"/>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100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6:2"/>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passierte Tomaten</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6:3"/>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100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6:4"/>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passierte Tomaten</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6:5"/>
                      </a:ext>
                    </a:extLst>
                  </a:tcPr>
                </a:tc>
                <a:extLst>
                  <a:ext uri="{0D108BD9-81ED-4DB2-BD59-A6C34878D82A}">
                    <a16:rowId xmlns:a16="http://schemas.microsoft.com/office/drawing/2014/main" val="10006"/>
                  </a:ext>
                </a:extLst>
              </a:tr>
              <a:tr h="255075">
                <a:tc>
                  <a:txBody>
                    <a:bodyPr/>
                    <a:lstStyle/>
                    <a:p>
                      <a:pPr marL="0" marR="0" lvl="0" indent="0" algn="l" rtl="0">
                        <a:lnSpc>
                          <a:spcPct val="115000"/>
                        </a:lnSpc>
                        <a:spcBef>
                          <a:spcPts val="0"/>
                        </a:spcBef>
                        <a:spcAft>
                          <a:spcPts val="0"/>
                        </a:spcAft>
                        <a:buClr>
                          <a:srgbClr val="000000"/>
                        </a:buClr>
                        <a:buSzPts val="1200"/>
                        <a:buFont typeface="Arial"/>
                        <a:buNone/>
                      </a:pPr>
                      <a:r>
                        <a:rPr lang="de-DE" sz="1200" b="1" u="none" strike="noStrike" cap="none">
                          <a:latin typeface="Tahoma"/>
                          <a:ea typeface="Tahoma"/>
                          <a:cs typeface="Tahoma"/>
                          <a:sym typeface="Tahoma"/>
                        </a:rPr>
                        <a:t>120 g</a:t>
                      </a:r>
                      <a:endParaRPr sz="1200" b="1"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7:0"/>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b="1" u="none" strike="noStrike" cap="none">
                          <a:latin typeface="Tahoma"/>
                          <a:ea typeface="Tahoma"/>
                          <a:cs typeface="Tahoma"/>
                          <a:sym typeface="Tahoma"/>
                        </a:rPr>
                        <a:t>Rinderhackfleisch</a:t>
                      </a:r>
                      <a:endParaRPr sz="1200" b="1"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7:1"/>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b="1" u="none" strike="noStrike" cap="none">
                          <a:latin typeface="Tahoma"/>
                          <a:ea typeface="Tahoma"/>
                          <a:cs typeface="Tahoma"/>
                          <a:sym typeface="Tahom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60</a:t>
                      </a:r>
                      <a:r>
                        <a:rPr lang="de-DE" sz="1200" b="1" u="none" strike="noStrike" cap="none">
                          <a:latin typeface="Tahoma"/>
                          <a:ea typeface="Tahoma"/>
                          <a:cs typeface="Tahoma"/>
                          <a:sym typeface="Tahoma"/>
                        </a:rPr>
                        <a:t> g</a:t>
                      </a:r>
                      <a:endParaRPr sz="1200" b="1"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7:2"/>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b="1" u="none" strike="noStrike" cap="none">
                          <a:latin typeface="Tahoma"/>
                          <a:ea typeface="Tahoma"/>
                          <a:cs typeface="Tahoma"/>
                          <a:sym typeface="Tahoma"/>
                        </a:rPr>
                        <a:t>Rinderhackfleisch</a:t>
                      </a:r>
                      <a:endParaRPr sz="1200" b="1"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7:3"/>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b="1" u="none" strike="noStrike" cap="none">
                          <a:latin typeface="Tahoma"/>
                          <a:ea typeface="Tahoma"/>
                          <a:cs typeface="Tahoma"/>
                          <a:sym typeface="Tahoma"/>
                        </a:rPr>
                        <a:t>120 g</a:t>
                      </a:r>
                      <a:endParaRPr sz="1200" b="1"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7:4"/>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b="1" u="none" strike="noStrike" cap="none">
                          <a:latin typeface="Tahoma"/>
                          <a:ea typeface="Tahoma"/>
                          <a:cs typeface="Tahoma"/>
                          <a:sym typeface="Tahoma"/>
                        </a:rPr>
                        <a:t>gek. Linsen</a:t>
                      </a:r>
                      <a:endParaRPr sz="1200" b="1"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7:5"/>
                      </a:ext>
                    </a:extLst>
                  </a:tcPr>
                </a:tc>
                <a:extLst>
                  <a:ext uri="{0D108BD9-81ED-4DB2-BD59-A6C34878D82A}">
                    <a16:rowId xmlns:a16="http://schemas.microsoft.com/office/drawing/2014/main" val="10007"/>
                  </a:ext>
                </a:extLst>
              </a:tr>
              <a:tr h="0">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2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8:0"/>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Salz</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8:1"/>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b="1" u="none" strike="noStrike" cap="none">
                          <a:latin typeface="Tahoma"/>
                          <a:ea typeface="Tahoma"/>
                          <a:cs typeface="Tahoma"/>
                          <a:sym typeface="Tahoma"/>
                        </a:rPr>
                        <a:t>60 g</a:t>
                      </a:r>
                      <a:endParaRPr sz="1200" b="1"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8:2"/>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b="1" u="none" strike="noStrike" cap="none">
                          <a:latin typeface="Tahoma"/>
                          <a:ea typeface="Tahoma"/>
                          <a:cs typeface="Tahoma"/>
                          <a:sym typeface="Tahoma"/>
                        </a:rPr>
                        <a:t>gek. Linsen</a:t>
                      </a:r>
                      <a:endParaRPr sz="1200" b="1"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8:3"/>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2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8:4"/>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Salz</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8:5"/>
                      </a:ext>
                    </a:extLst>
                  </a:tcPr>
                </a:tc>
                <a:extLst>
                  <a:ext uri="{0D108BD9-81ED-4DB2-BD59-A6C34878D82A}">
                    <a16:rowId xmlns:a16="http://schemas.microsoft.com/office/drawing/2014/main" val="10008"/>
                  </a:ext>
                </a:extLst>
              </a:tr>
              <a:tr h="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9:0"/>
                      </a:ext>
                    </a:extLst>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9:1"/>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2 g</a:t>
                      </a:r>
                      <a:endParaRPr sz="1200" u="none" strike="noStrike" cap="none">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9:2"/>
                      </a:ext>
                    </a:extLst>
                  </a:tcPr>
                </a:tc>
                <a:tc>
                  <a:txBody>
                    <a:bodyPr/>
                    <a:lstStyle/>
                    <a:p>
                      <a:pPr marL="0" marR="0" lvl="0" indent="0" algn="l" rtl="0">
                        <a:lnSpc>
                          <a:spcPct val="115000"/>
                        </a:lnSpc>
                        <a:spcBef>
                          <a:spcPts val="0"/>
                        </a:spcBef>
                        <a:spcAft>
                          <a:spcPts val="0"/>
                        </a:spcAft>
                        <a:buClr>
                          <a:srgbClr val="000000"/>
                        </a:buClr>
                        <a:buSzPts val="1200"/>
                        <a:buFont typeface="Arial"/>
                        <a:buNone/>
                      </a:pPr>
                      <a:r>
                        <a:rPr lang="de-DE" sz="1200" u="none" strike="noStrike" cap="none">
                          <a:latin typeface="Tahoma"/>
                          <a:ea typeface="Tahoma"/>
                          <a:cs typeface="Tahoma"/>
                          <a:sym typeface="Tahoma"/>
                        </a:rPr>
                        <a:t>Salz</a:t>
                      </a:r>
                      <a:endParaRPr sz="1200" u="none" strike="noStrike" cap="none">
                        <a:latin typeface="Tahoma"/>
                        <a:ea typeface="Tahoma"/>
                        <a:cs typeface="Tahoma"/>
                        <a:sym typeface="Tahoma"/>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9:3"/>
                      </a:ext>
                    </a:extLst>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28575" marR="28575" marT="91425" marB="91425"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9:4"/>
                      </a:ext>
                    </a:extLst>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9:5"/>
                      </a:ext>
                    </a:extLst>
                  </a:tcPr>
                </a:tc>
                <a:extLst>
                  <a:ext uri="{0D108BD9-81ED-4DB2-BD59-A6C34878D82A}">
                    <a16:rowId xmlns:a16="http://schemas.microsoft.com/office/drawing/2014/main" val="10009"/>
                  </a:ext>
                </a:extLst>
              </a:tr>
              <a:tr h="211425">
                <a:tc gridSpan="2">
                  <a:txBody>
                    <a:bodyPr/>
                    <a:lstStyle/>
                    <a:p>
                      <a:pPr marL="0" marR="0" lvl="0" indent="0" algn="l" rtl="0">
                        <a:lnSpc>
                          <a:spcPct val="115000"/>
                        </a:lnSpc>
                        <a:spcBef>
                          <a:spcPts val="0"/>
                        </a:spcBef>
                        <a:spcAft>
                          <a:spcPts val="0"/>
                        </a:spcAft>
                        <a:buClr>
                          <a:srgbClr val="000000"/>
                        </a:buClr>
                        <a:buSzPts val="1600"/>
                        <a:buFont typeface="Arial"/>
                        <a:buNone/>
                      </a:pPr>
                      <a:r>
                        <a:rPr lang="de-DE" sz="1600" b="1" u="none" strike="noStrike" cap="none">
                          <a:solidFill>
                            <a:srgbClr val="E06666"/>
                          </a:solidFill>
                          <a:latin typeface="Tahoma"/>
                          <a:ea typeface="Tahoma"/>
                          <a:cs typeface="Tahoma"/>
                          <a:sym typeface="Tahom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1.</a:t>
                      </a:r>
                      <a:r>
                        <a:rPr lang="de-DE" sz="1600" b="1">
                          <a:solidFill>
                            <a:srgbClr val="E06666"/>
                          </a:solidFill>
                          <a:latin typeface="Tahoma"/>
                          <a:ea typeface="Tahoma"/>
                          <a:cs typeface="Tahoma"/>
                          <a:sym typeface="Tahom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3</a:t>
                      </a:r>
                      <a:r>
                        <a:rPr lang="de-DE" sz="1600" b="1" u="none" strike="noStrike" cap="none">
                          <a:solidFill>
                            <a:srgbClr val="E06666"/>
                          </a:solidFill>
                          <a:latin typeface="Tahoma"/>
                          <a:ea typeface="Tahoma"/>
                          <a:cs typeface="Tahoma"/>
                          <a:sym typeface="Tahom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00</a:t>
                      </a:r>
                      <a:r>
                        <a:rPr lang="de-DE" sz="1600" b="1" u="none" strike="noStrike" cap="none">
                          <a:solidFill>
                            <a:srgbClr val="E06666"/>
                          </a:solidFill>
                          <a:latin typeface="Tahoma"/>
                          <a:ea typeface="Tahoma"/>
                          <a:cs typeface="Tahoma"/>
                          <a:sym typeface="Tahom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g CO</a:t>
                      </a:r>
                      <a:r>
                        <a:rPr lang="de-DE" sz="1600" b="1" u="none" strike="noStrike" cap="none" baseline="-25000">
                          <a:solidFill>
                            <a:srgbClr val="E06666"/>
                          </a:solidFill>
                          <a:latin typeface="Tahoma"/>
                          <a:ea typeface="Tahoma"/>
                          <a:cs typeface="Tahoma"/>
                          <a:sym typeface="Tahom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2</a:t>
                      </a:r>
                      <a:r>
                        <a:rPr lang="de-DE" sz="1600" b="1" u="none" strike="noStrike" cap="none">
                          <a:solidFill>
                            <a:srgbClr val="E06666"/>
                          </a:solidFill>
                          <a:latin typeface="Tahoma"/>
                          <a:ea typeface="Tahoma"/>
                          <a:cs typeface="Tahoma"/>
                          <a:sym typeface="Tahom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e  </a:t>
                      </a:r>
                      <a:endParaRPr sz="1600" b="1" u="none" strike="noStrike" cap="none">
                        <a:solidFill>
                          <a:srgbClr val="E06666"/>
                        </a:solidFill>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EBE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10:0"/>
                      </a:ext>
                    </a:extLst>
                  </a:tcPr>
                </a:tc>
                <a:tc hMerge="1">
                  <a:txBody>
                    <a:bodyPr/>
                    <a:lstStyle/>
                    <a:p>
                      <a:endParaRPr lang="de-DE"/>
                    </a:p>
                  </a:txBody>
                  <a:tcPr/>
                </a:tc>
                <a:tc gridSpan="2">
                  <a:txBody>
                    <a:bodyPr/>
                    <a:lstStyle/>
                    <a:p>
                      <a:pPr marL="0" marR="0" lvl="0" indent="0" algn="l" rtl="0">
                        <a:lnSpc>
                          <a:spcPct val="115000"/>
                        </a:lnSpc>
                        <a:spcBef>
                          <a:spcPts val="0"/>
                        </a:spcBef>
                        <a:spcAft>
                          <a:spcPts val="0"/>
                        </a:spcAft>
                        <a:buClr>
                          <a:srgbClr val="000000"/>
                        </a:buClr>
                        <a:buSzPts val="1600"/>
                        <a:buFont typeface="Arial"/>
                        <a:buNone/>
                      </a:pPr>
                      <a:r>
                        <a:rPr lang="de-DE" sz="1600" b="1" u="none" strike="noStrike" cap="none">
                          <a:solidFill>
                            <a:srgbClr val="F1C232"/>
                          </a:solidFill>
                          <a:latin typeface="Tahoma"/>
                          <a:ea typeface="Tahoma"/>
                          <a:cs typeface="Tahoma"/>
                          <a:sym typeface="Tahoma"/>
                        </a:rPr>
                        <a:t>900 g CO</a:t>
                      </a:r>
                      <a:r>
                        <a:rPr lang="de-DE" sz="1600" b="1" u="none" strike="noStrike" cap="none" baseline="-25000">
                          <a:solidFill>
                            <a:srgbClr val="F1C232"/>
                          </a:solidFill>
                          <a:latin typeface="Tahoma"/>
                          <a:ea typeface="Tahoma"/>
                          <a:cs typeface="Tahoma"/>
                          <a:sym typeface="Tahoma"/>
                        </a:rPr>
                        <a:t>2</a:t>
                      </a:r>
                      <a:r>
                        <a:rPr lang="de-DE" sz="1600" b="1" u="none" strike="noStrike" cap="none">
                          <a:solidFill>
                            <a:srgbClr val="F1C232"/>
                          </a:solidFill>
                          <a:latin typeface="Tahoma"/>
                          <a:ea typeface="Tahoma"/>
                          <a:cs typeface="Tahoma"/>
                          <a:sym typeface="Tahoma"/>
                        </a:rPr>
                        <a:t>e  (- 25 %)</a:t>
                      </a:r>
                      <a:endParaRPr sz="1600" b="1" u="none" strike="noStrike" cap="none">
                        <a:solidFill>
                          <a:srgbClr val="F1C232"/>
                        </a:solidFill>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EBE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10:2"/>
                      </a:ext>
                    </a:extLst>
                  </a:tcPr>
                </a:tc>
                <a:tc hMerge="1">
                  <a:txBody>
                    <a:bodyPr/>
                    <a:lstStyle/>
                    <a:p>
                      <a:endParaRPr lang="de-DE"/>
                    </a:p>
                  </a:txBody>
                  <a:tcPr/>
                </a:tc>
                <a:tc gridSpan="2">
                  <a:txBody>
                    <a:bodyPr/>
                    <a:lstStyle/>
                    <a:p>
                      <a:pPr marL="0" marR="0" lvl="0" indent="0" algn="l" rtl="0">
                        <a:lnSpc>
                          <a:spcPct val="115000"/>
                        </a:lnSpc>
                        <a:spcBef>
                          <a:spcPts val="0"/>
                        </a:spcBef>
                        <a:spcAft>
                          <a:spcPts val="0"/>
                        </a:spcAft>
                        <a:buClr>
                          <a:srgbClr val="000000"/>
                        </a:buClr>
                        <a:buSzPts val="1600"/>
                        <a:buFont typeface="Arial"/>
                        <a:buNone/>
                      </a:pPr>
                      <a:r>
                        <a:rPr lang="de-DE" sz="1600" b="1" u="none" strike="noStrike" cap="none">
                          <a:solidFill>
                            <a:srgbClr val="6AA84F"/>
                          </a:solidFill>
                          <a:latin typeface="Tahoma"/>
                          <a:ea typeface="Tahoma"/>
                          <a:cs typeface="Tahoma"/>
                          <a:sym typeface="Tahoma"/>
                        </a:rPr>
                        <a:t>500 g CO</a:t>
                      </a:r>
                      <a:r>
                        <a:rPr lang="de-DE" sz="1600" b="1" u="none" strike="noStrike" cap="none" baseline="-25000">
                          <a:solidFill>
                            <a:srgbClr val="6AA84F"/>
                          </a:solidFill>
                          <a:latin typeface="Tahoma"/>
                          <a:ea typeface="Tahoma"/>
                          <a:cs typeface="Tahoma"/>
                          <a:sym typeface="Tahoma"/>
                        </a:rPr>
                        <a:t>2</a:t>
                      </a:r>
                      <a:r>
                        <a:rPr lang="de-DE" sz="1600" b="1" u="none" strike="noStrike" cap="none">
                          <a:solidFill>
                            <a:srgbClr val="6AA84F"/>
                          </a:solidFill>
                          <a:latin typeface="Tahoma"/>
                          <a:ea typeface="Tahoma"/>
                          <a:cs typeface="Tahoma"/>
                          <a:sym typeface="Tahoma"/>
                        </a:rPr>
                        <a:t>e (- 60 %)</a:t>
                      </a:r>
                      <a:endParaRPr sz="1600" b="1" u="none" strike="noStrike" cap="none">
                        <a:solidFill>
                          <a:srgbClr val="6AA84F"/>
                        </a:solidFill>
                        <a:latin typeface="Tahoma"/>
                        <a:ea typeface="Tahoma"/>
                        <a:cs typeface="Tahoma"/>
                        <a:sym typeface="Tahom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EBE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23:10:4"/>
                      </a:ext>
                    </a:extLst>
                  </a:tcPr>
                </a:tc>
                <a:tc hMerge="1">
                  <a:txBody>
                    <a:bodyPr/>
                    <a:lstStyle/>
                    <a:p>
                      <a:endParaRPr lang="de-DE"/>
                    </a:p>
                  </a:txBody>
                  <a:tcPr/>
                </a:tc>
                <a:extLst>
                  <a:ext uri="{0D108BD9-81ED-4DB2-BD59-A6C34878D82A}">
                    <a16:rowId xmlns:a16="http://schemas.microsoft.com/office/drawing/2014/main" val="10010"/>
                  </a:ext>
                </a:extLst>
              </a:tr>
            </a:tbl>
          </a:graphicData>
        </a:graphic>
      </p:graphicFrame>
      <p:sp>
        <p:nvSpPr>
          <p:cNvPr id="31" name="Google Shape;625;g17c58385aa2_1_35">
            <a:extLst>
              <a:ext uri="{FF2B5EF4-FFF2-40B4-BE49-F238E27FC236}">
                <a16:creationId xmlns:a16="http://schemas.microsoft.com/office/drawing/2014/main" id="{B2B9A50A-733C-4797-BE4A-AF86C77AA25F}"/>
              </a:ext>
            </a:extLst>
          </p:cNvPr>
          <p:cNvSpPr txBox="1"/>
          <p:nvPr/>
        </p:nvSpPr>
        <p:spPr>
          <a:xfrm>
            <a:off x="8693627" y="5633148"/>
            <a:ext cx="3240466"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de-DE" sz="900" b="0" i="0" u="none" strike="noStrike" cap="none" dirty="0">
                <a:solidFill>
                  <a:schemeClr val="bg1">
                    <a:lumMod val="65000"/>
                  </a:schemeClr>
                </a:solidFill>
                <a:latin typeface="Tahoma"/>
                <a:ea typeface="Tahoma"/>
                <a:cs typeface="Tahoma"/>
                <a:sym typeface="Tahoma"/>
              </a:rPr>
              <a:t>eigene Berechnung auf Basis von www.nahgast.de/rechner</a:t>
            </a:r>
            <a:endParaRPr sz="900" b="0" i="0" u="none" strike="noStrike" cap="none" dirty="0">
              <a:solidFill>
                <a:schemeClr val="bg1">
                  <a:lumMod val="65000"/>
                </a:schemeClr>
              </a:solidFill>
              <a:latin typeface="Tahoma"/>
              <a:ea typeface="Tahoma"/>
              <a:cs typeface="Tahoma"/>
              <a:sym typeface="Tahoma"/>
            </a:endParaRPr>
          </a:p>
        </p:txBody>
      </p:sp>
    </p:spTree>
    <p:extLst>
      <p:ext uri="{BB962C8B-B14F-4D97-AF65-F5344CB8AC3E}">
        <p14:creationId xmlns:p14="http://schemas.microsoft.com/office/powerpoint/2010/main" val="1434784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1E999-4F54-379A-6530-E51B67312402}"/>
              </a:ext>
            </a:extLst>
          </p:cNvPr>
          <p:cNvSpPr>
            <a:spLocks noGrp="1"/>
          </p:cNvSpPr>
          <p:nvPr>
            <p:ph type="title"/>
          </p:nvPr>
        </p:nvSpPr>
        <p:spPr/>
        <p:txBody>
          <a:bodyPr/>
          <a:lstStyle/>
          <a:p>
            <a:r>
              <a:rPr lang="de-DE"/>
              <a:t>Weiterführende Aufgabe</a:t>
            </a:r>
          </a:p>
        </p:txBody>
      </p:sp>
      <p:sp>
        <p:nvSpPr>
          <p:cNvPr id="3" name="Inhaltsplatzhalter 2">
            <a:extLst>
              <a:ext uri="{FF2B5EF4-FFF2-40B4-BE49-F238E27FC236}">
                <a16:creationId xmlns:a16="http://schemas.microsoft.com/office/drawing/2014/main" id="{20C41A21-ABDA-F848-B755-0BABA36309DF}"/>
              </a:ext>
            </a:extLst>
          </p:cNvPr>
          <p:cNvSpPr>
            <a:spLocks noGrp="1"/>
          </p:cNvSpPr>
          <p:nvPr>
            <p:ph idx="1"/>
          </p:nvPr>
        </p:nvSpPr>
        <p:spPr>
          <a:xfrm>
            <a:off x="371481" y="1641231"/>
            <a:ext cx="11410211" cy="4164257"/>
          </a:xfrm>
        </p:spPr>
        <p:txBody>
          <a:bodyPr/>
          <a:lstStyle/>
          <a:p>
            <a:pPr marL="0" indent="0">
              <a:buNone/>
            </a:pPr>
            <a:r>
              <a:rPr lang="de-DE" sz="2000" dirty="0">
                <a:latin typeface="Arial"/>
                <a:cs typeface="Arial"/>
              </a:rPr>
              <a:t>Legen Sie Ziele und Maßnahmen für die Entwicklung Ihres Speiseangebotes fest, priorisieren Sie diese und legen diejenigen fest, die Sie zuerst durchführen wollen. Erstellen Sie für die Umsetzung einen Zeitplan. Wenn möglich beginnen Sie direkt mit der Umsetzung einzelner Maßnahmen. </a:t>
            </a:r>
          </a:p>
          <a:p>
            <a:pPr marL="0" indent="0">
              <a:buNone/>
            </a:pPr>
            <a:r>
              <a:rPr lang="de-DE" sz="2000" dirty="0">
                <a:latin typeface="Arial"/>
                <a:cs typeface="Arial"/>
              </a:rPr>
              <a:t>Dokumentieren Sie Ihre Maßnahmen und den Verlauf der Durchführung mit Hilfe des Maßnahmenplans.</a:t>
            </a: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Bitte lassen Sie uns die </a:t>
            </a:r>
            <a:r>
              <a:rPr lang="de-DE" sz="2000" b="1" dirty="0">
                <a:latin typeface="Arial" panose="020B0604020202020204" pitchFamily="34" charset="0"/>
                <a:cs typeface="Arial" panose="020B0604020202020204" pitchFamily="34" charset="0"/>
              </a:rPr>
              <a:t>Tabelle bis spätestens zum xx.xx.20xx </a:t>
            </a:r>
            <a:r>
              <a:rPr lang="de-DE" sz="2000" dirty="0">
                <a:latin typeface="Arial" panose="020B0604020202020204" pitchFamily="34" charset="0"/>
                <a:cs typeface="Arial" panose="020B0604020202020204" pitchFamily="34" charset="0"/>
              </a:rPr>
              <a:t>vor dem zweiten Termin  am xx.xx.20xx per Mail zukommen.</a:t>
            </a: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Bei Fragen oder Schwierigkeiten melden Sie sich gerne bei uns.</a:t>
            </a:r>
          </a:p>
          <a:p>
            <a:pPr marL="0" indent="0">
              <a:buNone/>
            </a:pPr>
            <a:endParaRPr lang="de-DE" sz="2000" dirty="0">
              <a:latin typeface="Arial" panose="020B0604020202020204" pitchFamily="34" charset="0"/>
              <a:cs typeface="Arial" panose="020B0604020202020204" pitchFamily="34" charset="0"/>
            </a:endParaRP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1800" dirty="0">
                <a:solidFill>
                  <a:schemeClr val="bg1">
                    <a:lumMod val="65000"/>
                  </a:schemeClr>
                </a:solidFill>
                <a:latin typeface="Arial" panose="020B0604020202020204" pitchFamily="34" charset="0"/>
                <a:cs typeface="Arial" panose="020B0604020202020204" pitchFamily="34" charset="0"/>
              </a:rPr>
              <a:t>Kontaktdaten</a:t>
            </a:r>
          </a:p>
        </p:txBody>
      </p:sp>
      <p:sp>
        <p:nvSpPr>
          <p:cNvPr id="4" name="Textplatzhalter 3">
            <a:extLst>
              <a:ext uri="{FF2B5EF4-FFF2-40B4-BE49-F238E27FC236}">
                <a16:creationId xmlns:a16="http://schemas.microsoft.com/office/drawing/2014/main" id="{2DE77138-BEEE-C285-963C-0A4DEF90861C}"/>
              </a:ext>
            </a:extLst>
          </p:cNvPr>
          <p:cNvSpPr>
            <a:spLocks noGrp="1"/>
          </p:cNvSpPr>
          <p:nvPr>
            <p:ph type="body" sz="quarter" idx="13"/>
          </p:nvPr>
        </p:nvSpPr>
        <p:spPr/>
        <p:txBody>
          <a:bodyPr/>
          <a:lstStyle/>
          <a:p>
            <a:r>
              <a:rPr lang="de-DE"/>
              <a:t>Speiseplanung</a:t>
            </a:r>
          </a:p>
        </p:txBody>
      </p:sp>
    </p:spTree>
    <p:extLst>
      <p:ext uri="{BB962C8B-B14F-4D97-AF65-F5344CB8AC3E}">
        <p14:creationId xmlns:p14="http://schemas.microsoft.com/office/powerpoint/2010/main" val="990615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1">
            <a:extLst>
              <a:ext uri="{FF2B5EF4-FFF2-40B4-BE49-F238E27FC236}">
                <a16:creationId xmlns:a16="http://schemas.microsoft.com/office/drawing/2014/main" id="{D669002D-345C-C22D-FB0D-DF3BBD16983B}"/>
              </a:ext>
            </a:extLst>
          </p:cNvPr>
          <p:cNvSpPr txBox="1">
            <a:spLocks/>
          </p:cNvSpPr>
          <p:nvPr/>
        </p:nvSpPr>
        <p:spPr bwMode="auto">
          <a:xfrm>
            <a:off x="371357" y="872232"/>
            <a:ext cx="8820993" cy="50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marL="0" indent="0" algn="l" rtl="0" eaLnBrk="0" fontAlgn="base" hangingPunct="0">
              <a:lnSpc>
                <a:spcPct val="110000"/>
              </a:lnSpc>
              <a:spcBef>
                <a:spcPct val="0"/>
              </a:spcBef>
              <a:spcAft>
                <a:spcPct val="0"/>
              </a:spcAft>
              <a:buFont typeface="Arial" charset="0"/>
              <a:buNone/>
              <a:defRPr sz="2800" kern="1200">
                <a:solidFill>
                  <a:schemeClr val="tx2"/>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de-DE"/>
              <a:t>Materialien zur Durchführung</a:t>
            </a:r>
          </a:p>
        </p:txBody>
      </p:sp>
      <p:sp>
        <p:nvSpPr>
          <p:cNvPr id="9" name="Textplatzhalter 8">
            <a:extLst>
              <a:ext uri="{FF2B5EF4-FFF2-40B4-BE49-F238E27FC236}">
                <a16:creationId xmlns:a16="http://schemas.microsoft.com/office/drawing/2014/main" id="{9EB94969-5A80-8DB0-3396-A98C0F0EA563}"/>
              </a:ext>
            </a:extLst>
          </p:cNvPr>
          <p:cNvSpPr>
            <a:spLocks noGrp="1"/>
          </p:cNvSpPr>
          <p:nvPr>
            <p:ph type="body" sz="quarter" idx="15"/>
          </p:nvPr>
        </p:nvSpPr>
        <p:spPr>
          <a:xfrm>
            <a:off x="263530" y="1520827"/>
            <a:ext cx="11788770" cy="4716463"/>
          </a:xfrm>
        </p:spPr>
        <p:txBody>
          <a:bodyPr tIns="324000"/>
          <a:lstStyle/>
          <a:p>
            <a:pPr marL="571500" indent="-571500" algn="l">
              <a:lnSpc>
                <a:spcPct val="150000"/>
              </a:lnSpc>
              <a:buFont typeface="Wingdings" panose="05000000000000000000" pitchFamily="2" charset="2"/>
              <a:buChar char="è"/>
            </a:pPr>
            <a:r>
              <a:rPr lang="de-DE" sz="2000" dirty="0"/>
              <a:t>	Maßnahmenpläne - Speiseplanung</a:t>
            </a:r>
          </a:p>
          <a:p>
            <a:pPr marL="571500" indent="-571500" algn="l">
              <a:lnSpc>
                <a:spcPct val="150000"/>
              </a:lnSpc>
              <a:buFont typeface="Wingdings" panose="05000000000000000000" pitchFamily="2" charset="2"/>
              <a:buChar char="è"/>
            </a:pPr>
            <a:r>
              <a:rPr lang="de-DE" sz="2000" dirty="0"/>
              <a:t>	Inhouse-Schulung Maßnahmenplanung	</a:t>
            </a:r>
          </a:p>
        </p:txBody>
      </p:sp>
      <p:sp>
        <p:nvSpPr>
          <p:cNvPr id="3" name="Titel 2">
            <a:extLst>
              <a:ext uri="{FF2B5EF4-FFF2-40B4-BE49-F238E27FC236}">
                <a16:creationId xmlns:a16="http://schemas.microsoft.com/office/drawing/2014/main" id="{9522092B-ACC2-52D7-37BD-6FC80A8EC596}"/>
              </a:ext>
            </a:extLst>
          </p:cNvPr>
          <p:cNvSpPr>
            <a:spLocks noGrp="1"/>
          </p:cNvSpPr>
          <p:nvPr>
            <p:ph type="title"/>
          </p:nvPr>
        </p:nvSpPr>
        <p:spPr/>
        <p:txBody>
          <a:bodyPr/>
          <a:lstStyle/>
          <a:p>
            <a:r>
              <a:rPr lang="de-DE"/>
              <a:t>weiterführende Aufgabe</a:t>
            </a:r>
          </a:p>
        </p:txBody>
      </p:sp>
      <p:sp>
        <p:nvSpPr>
          <p:cNvPr id="7" name="Inhaltsplatzhalter 2">
            <a:extLst>
              <a:ext uri="{FF2B5EF4-FFF2-40B4-BE49-F238E27FC236}">
                <a16:creationId xmlns:a16="http://schemas.microsoft.com/office/drawing/2014/main" id="{CD6C79A0-10F3-2B99-F3F6-0D85AD1F4154}"/>
              </a:ext>
            </a:extLst>
          </p:cNvPr>
          <p:cNvSpPr txBox="1">
            <a:spLocks/>
          </p:cNvSpPr>
          <p:nvPr/>
        </p:nvSpPr>
        <p:spPr>
          <a:xfrm>
            <a:off x="371481" y="1785938"/>
            <a:ext cx="10689809"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accent4"/>
              </a:buClr>
            </a:pPr>
            <a:endParaRPr lang="de-DE" sz="1600" b="1" dirty="0"/>
          </a:p>
        </p:txBody>
      </p:sp>
      <p:pic>
        <p:nvPicPr>
          <p:cNvPr id="2" name="Grafik 1" descr="Ein Bild, das Cartoon, Grafiken, Text, Entwurf enthält.&#10;&#10;Beschreibung automatisch generiert.">
            <a:extLst>
              <a:ext uri="{FF2B5EF4-FFF2-40B4-BE49-F238E27FC236}">
                <a16:creationId xmlns:a16="http://schemas.microsoft.com/office/drawing/2014/main" id="{FC3982EE-DD16-6229-949A-A90D398FB88C}"/>
              </a:ext>
            </a:extLst>
          </p:cNvPr>
          <p:cNvPicPr>
            <a:picLocks noChangeAspect="1"/>
          </p:cNvPicPr>
          <p:nvPr/>
        </p:nvPicPr>
        <p:blipFill>
          <a:blip r:embed="rId3"/>
          <a:stretch>
            <a:fillRect/>
          </a:stretch>
        </p:blipFill>
        <p:spPr>
          <a:xfrm>
            <a:off x="10692890" y="4645069"/>
            <a:ext cx="1004496" cy="1356987"/>
          </a:xfrm>
          <a:prstGeom prst="rect">
            <a:avLst/>
          </a:prstGeom>
        </p:spPr>
      </p:pic>
    </p:spTree>
    <p:extLst>
      <p:ext uri="{BB962C8B-B14F-4D97-AF65-F5344CB8AC3E}">
        <p14:creationId xmlns:p14="http://schemas.microsoft.com/office/powerpoint/2010/main" val="2316589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D2AE2AFE-59E4-40D2-A47D-C7AEAC7E48D2}"/>
              </a:ext>
            </a:extLst>
          </p:cNvPr>
          <p:cNvSpPr>
            <a:spLocks noGrp="1"/>
          </p:cNvSpPr>
          <p:nvPr>
            <p:ph type="pic" sz="quarter" idx="11"/>
          </p:nvPr>
        </p:nvSpPr>
        <p:spPr/>
      </p:sp>
      <p:sp>
        <p:nvSpPr>
          <p:cNvPr id="9" name="Rechteck 8">
            <a:extLst>
              <a:ext uri="{FF2B5EF4-FFF2-40B4-BE49-F238E27FC236}">
                <a16:creationId xmlns:a16="http://schemas.microsoft.com/office/drawing/2014/main" id="{262340BE-0FC1-47B6-AD76-392250845F91}"/>
              </a:ext>
            </a:extLst>
          </p:cNvPr>
          <p:cNvSpPr/>
          <p:nvPr/>
        </p:nvSpPr>
        <p:spPr>
          <a:xfrm>
            <a:off x="0" y="1052736"/>
            <a:ext cx="12192000" cy="5832000"/>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6" name="Titel 5">
            <a:extLst>
              <a:ext uri="{FF2B5EF4-FFF2-40B4-BE49-F238E27FC236}">
                <a16:creationId xmlns:a16="http://schemas.microsoft.com/office/drawing/2014/main" id="{6FFF65AD-7AF3-70CC-D4AB-58159D32EB8E}"/>
              </a:ext>
            </a:extLst>
          </p:cNvPr>
          <p:cNvSpPr>
            <a:spLocks noGrp="1"/>
          </p:cNvSpPr>
          <p:nvPr>
            <p:ph type="ctrTitle"/>
          </p:nvPr>
        </p:nvSpPr>
        <p:spPr>
          <a:xfrm>
            <a:off x="2824162" y="2096852"/>
            <a:ext cx="9367837" cy="1980220"/>
          </a:xfrm>
        </p:spPr>
        <p:txBody>
          <a:bodyPr/>
          <a:lstStyle/>
          <a:p>
            <a:r>
              <a:rPr lang="de-DE" sz="8800" b="1" dirty="0"/>
              <a:t>PAUSE</a:t>
            </a:r>
          </a:p>
        </p:txBody>
      </p:sp>
    </p:spTree>
    <p:extLst>
      <p:ext uri="{BB962C8B-B14F-4D97-AF65-F5344CB8AC3E}">
        <p14:creationId xmlns:p14="http://schemas.microsoft.com/office/powerpoint/2010/main" val="1531413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Rückblick Workshop 1. Gästekommunikation</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09393" cy="4019550"/>
          </a:xfrm>
        </p:spPr>
        <p:txBody>
          <a:bodyPr/>
          <a:lstStyle/>
          <a:p>
            <a:pPr marL="0" indent="0">
              <a:buNone/>
            </a:pPr>
            <a:r>
              <a:rPr lang="de-DE" dirty="0"/>
              <a:t>Der/Die Dozent*in holt die Teilnehmenden nach der Pause thematisch ab, indem er/sie die Kernaspekte zur Gästekommunikation des letzten Workshop erläutert und den Arbeitsauftrag der letzten Wochen wiederholt. </a:t>
            </a:r>
          </a:p>
          <a:p>
            <a:pPr marL="0" indent="0">
              <a:buNone/>
            </a:pPr>
            <a:r>
              <a:rPr lang="de-DE" sz="2000" dirty="0">
                <a:latin typeface="Arial" panose="020B0604020202020204" pitchFamily="34" charset="0"/>
                <a:cs typeface="Arial" panose="020B0604020202020204" pitchFamily="34" charset="0"/>
              </a:rPr>
              <a:t>Danach haben die Teilnehmenden Zeit zunächst Ihre Erfahrungen aus den letzten Wochen zu berichten.</a:t>
            </a:r>
          </a:p>
          <a:p>
            <a:pPr marL="0" indent="0">
              <a:buNone/>
            </a:pPr>
            <a:r>
              <a:rPr lang="de-DE" sz="2000" dirty="0">
                <a:latin typeface="Arial" panose="020B0604020202020204" pitchFamily="34" charset="0"/>
                <a:cs typeface="Arial" panose="020B0604020202020204" pitchFamily="34" charset="0"/>
              </a:rPr>
              <a:t>Anschließend können die Ergebnisse aus den letzten Wochen mit Hilfe der Präsentation durch den/der Dozent*in vorgestellt werden.</a:t>
            </a:r>
          </a:p>
          <a:p>
            <a:pPr marL="0" indent="0">
              <a:buNone/>
            </a:pPr>
            <a:endParaRPr lang="de-DE" dirty="0"/>
          </a:p>
          <a:p>
            <a:pPr marL="0" indent="0">
              <a:buNone/>
            </a:pPr>
            <a:r>
              <a:rPr lang="de-DE" b="1" dirty="0"/>
              <a:t>Material:</a:t>
            </a:r>
            <a:r>
              <a:rPr lang="de-DE" dirty="0"/>
              <a:t> Präsentation</a:t>
            </a:r>
          </a:p>
          <a:p>
            <a:pPr marL="0" indent="0">
              <a:buNone/>
            </a:pPr>
            <a:endParaRPr lang="de-DE" dirty="0"/>
          </a:p>
          <a:p>
            <a:pPr marL="0" indent="0">
              <a:buNone/>
            </a:pPr>
            <a:endParaRPr lang="de-DE" dirty="0"/>
          </a:p>
        </p:txBody>
      </p:sp>
    </p:spTree>
    <p:extLst>
      <p:ext uri="{BB962C8B-B14F-4D97-AF65-F5344CB8AC3E}">
        <p14:creationId xmlns:p14="http://schemas.microsoft.com/office/powerpoint/2010/main" val="3384807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Rückblick Workshop 2.</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785938"/>
            <a:ext cx="11359602" cy="4019550"/>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die wichtigsten Aspekte per Screen-Shots, Fotos o.ä. vom zweiten </a:t>
            </a:r>
            <a:r>
              <a:rPr lang="de-DE" i="1" dirty="0" err="1">
                <a:solidFill>
                  <a:schemeClr val="bg1">
                    <a:lumMod val="75000"/>
                  </a:schemeClr>
                </a:solidFill>
              </a:rPr>
              <a:t>workshop</a:t>
            </a:r>
            <a:r>
              <a:rPr lang="de-DE" i="1" dirty="0">
                <a:solidFill>
                  <a:schemeClr val="bg1">
                    <a:lumMod val="75000"/>
                  </a:schemeClr>
                </a:solidFill>
              </a:rPr>
              <a:t> eingetragen werden.</a:t>
            </a:r>
          </a:p>
        </p:txBody>
      </p:sp>
      <p:sp>
        <p:nvSpPr>
          <p:cNvPr id="4" name="Textplatzhalter 3">
            <a:extLst>
              <a:ext uri="{FF2B5EF4-FFF2-40B4-BE49-F238E27FC236}">
                <a16:creationId xmlns:a16="http://schemas.microsoft.com/office/drawing/2014/main" id="{7272E888-956E-27C1-01CF-0F0F0EC85CC5}"/>
              </a:ext>
            </a:extLst>
          </p:cNvPr>
          <p:cNvSpPr>
            <a:spLocks noGrp="1"/>
          </p:cNvSpPr>
          <p:nvPr>
            <p:ph type="body" sz="quarter" idx="13"/>
          </p:nvPr>
        </p:nvSpPr>
        <p:spPr/>
        <p:txBody>
          <a:bodyPr/>
          <a:lstStyle/>
          <a:p>
            <a:r>
              <a:rPr lang="de-DE" dirty="0"/>
              <a:t>Was wurde gemacht …</a:t>
            </a:r>
          </a:p>
        </p:txBody>
      </p:sp>
      <p:pic>
        <p:nvPicPr>
          <p:cNvPr id="8" name="Grafik 7" descr="Ein Bild, das Astronomie, Kreativität, Stern enthält.&#10;&#10;Beschreibung automatisch generiert.">
            <a:extLst>
              <a:ext uri="{FF2B5EF4-FFF2-40B4-BE49-F238E27FC236}">
                <a16:creationId xmlns:a16="http://schemas.microsoft.com/office/drawing/2014/main" id="{9C31D1A6-8507-E0EA-D3EF-AADE5F47843A}"/>
              </a:ext>
            </a:extLst>
          </p:cNvPr>
          <p:cNvPicPr>
            <a:picLocks noChangeAspect="1"/>
          </p:cNvPicPr>
          <p:nvPr/>
        </p:nvPicPr>
        <p:blipFill>
          <a:blip r:embed="rId2"/>
          <a:stretch>
            <a:fillRect/>
          </a:stretch>
        </p:blipFill>
        <p:spPr>
          <a:xfrm>
            <a:off x="10480436" y="4827936"/>
            <a:ext cx="1439841" cy="1106075"/>
          </a:xfrm>
          <a:prstGeom prst="rect">
            <a:avLst/>
          </a:prstGeom>
        </p:spPr>
      </p:pic>
    </p:spTree>
    <p:extLst>
      <p:ext uri="{BB962C8B-B14F-4D97-AF65-F5344CB8AC3E}">
        <p14:creationId xmlns:p14="http://schemas.microsoft.com/office/powerpoint/2010/main" val="2746276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242D5A93-D30C-4F6B-A6F9-E30207C3F907}"/>
              </a:ext>
            </a:extLst>
          </p:cNvPr>
          <p:cNvSpPr>
            <a:spLocks noGrp="1"/>
          </p:cNvSpPr>
          <p:nvPr>
            <p:ph type="body" sz="quarter" idx="15"/>
          </p:nvPr>
        </p:nvSpPr>
        <p:spPr>
          <a:solidFill>
            <a:schemeClr val="bg1">
              <a:lumMod val="75000"/>
            </a:schemeClr>
          </a:solidFill>
        </p:spPr>
        <p:txBody>
          <a:bodyPr/>
          <a:lstStyle/>
          <a:p>
            <a:endParaRPr lang="de-DE" dirty="0">
              <a:solidFill>
                <a:schemeClr val="accent4">
                  <a:lumMod val="50000"/>
                </a:schemeClr>
              </a:solidFill>
            </a:endParaRPr>
          </a:p>
          <a:p>
            <a:endParaRPr lang="de-DE" dirty="0">
              <a:solidFill>
                <a:schemeClr val="accent4">
                  <a:lumMod val="50000"/>
                </a:schemeClr>
              </a:solidFill>
            </a:endParaRPr>
          </a:p>
          <a:p>
            <a:r>
              <a:rPr lang="de-DE" dirty="0">
                <a:solidFill>
                  <a:schemeClr val="accent4">
                    <a:lumMod val="50000"/>
                  </a:schemeClr>
                </a:solidFill>
              </a:rPr>
              <a:t>Erfahrungen, Berichte und Erkenntnisse </a:t>
            </a:r>
          </a:p>
          <a:p>
            <a:r>
              <a:rPr lang="de-DE" dirty="0">
                <a:solidFill>
                  <a:schemeClr val="accent4">
                    <a:lumMod val="50000"/>
                  </a:schemeClr>
                </a:solidFill>
              </a:rPr>
              <a:t>aus den letzten Wochen.</a:t>
            </a:r>
          </a:p>
        </p:txBody>
      </p:sp>
      <p:sp>
        <p:nvSpPr>
          <p:cNvPr id="6" name="Titel 5">
            <a:extLst>
              <a:ext uri="{FF2B5EF4-FFF2-40B4-BE49-F238E27FC236}">
                <a16:creationId xmlns:a16="http://schemas.microsoft.com/office/drawing/2014/main" id="{A9E530D9-E7F9-4C8F-A672-D049DE7B207C}"/>
              </a:ext>
            </a:extLst>
          </p:cNvPr>
          <p:cNvSpPr>
            <a:spLocks noGrp="1"/>
          </p:cNvSpPr>
          <p:nvPr>
            <p:ph type="title"/>
          </p:nvPr>
        </p:nvSpPr>
        <p:spPr/>
        <p:txBody>
          <a:bodyPr/>
          <a:lstStyle/>
          <a:p>
            <a:r>
              <a:rPr lang="de-DE" dirty="0"/>
              <a:t>Rückblick</a:t>
            </a:r>
          </a:p>
        </p:txBody>
      </p:sp>
      <p:sp>
        <p:nvSpPr>
          <p:cNvPr id="7" name="Textplatzhalter 6">
            <a:extLst>
              <a:ext uri="{FF2B5EF4-FFF2-40B4-BE49-F238E27FC236}">
                <a16:creationId xmlns:a16="http://schemas.microsoft.com/office/drawing/2014/main" id="{72445971-4DB0-4DDB-BD90-B3611687465B}"/>
              </a:ext>
            </a:extLst>
          </p:cNvPr>
          <p:cNvSpPr>
            <a:spLocks noGrp="1"/>
          </p:cNvSpPr>
          <p:nvPr>
            <p:ph type="body" sz="quarter" idx="13"/>
          </p:nvPr>
        </p:nvSpPr>
        <p:spPr/>
        <p:txBody>
          <a:bodyPr/>
          <a:lstStyle/>
          <a:p>
            <a:r>
              <a:rPr lang="de-DE" dirty="0"/>
              <a:t>Gästekommunikation</a:t>
            </a:r>
          </a:p>
        </p:txBody>
      </p:sp>
    </p:spTree>
    <p:extLst>
      <p:ext uri="{BB962C8B-B14F-4D97-AF65-F5344CB8AC3E}">
        <p14:creationId xmlns:p14="http://schemas.microsoft.com/office/powerpoint/2010/main" val="794736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Ergebnisse: Auswertung Speiseplan</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359243"/>
            <a:ext cx="11359602" cy="4446245"/>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die Personas der Teilnehmenden aufbereitet vorgestellt werden. </a:t>
            </a:r>
            <a:r>
              <a:rPr lang="de-DE" b="1" i="1" dirty="0">
                <a:solidFill>
                  <a:schemeClr val="bg1">
                    <a:lumMod val="75000"/>
                  </a:schemeClr>
                </a:solidFill>
              </a:rPr>
              <a:t>Zum Beispiel:</a:t>
            </a:r>
          </a:p>
        </p:txBody>
      </p:sp>
      <p:sp>
        <p:nvSpPr>
          <p:cNvPr id="10" name="Textplatzhalter 3">
            <a:extLst>
              <a:ext uri="{FF2B5EF4-FFF2-40B4-BE49-F238E27FC236}">
                <a16:creationId xmlns:a16="http://schemas.microsoft.com/office/drawing/2014/main" id="{95B8A530-1C17-4443-ADCC-81BD8F6AE4F0}"/>
              </a:ext>
            </a:extLst>
          </p:cNvPr>
          <p:cNvSpPr>
            <a:spLocks noGrp="1"/>
          </p:cNvSpPr>
          <p:nvPr>
            <p:ph type="body" sz="quarter" idx="13"/>
          </p:nvPr>
        </p:nvSpPr>
        <p:spPr>
          <a:xfrm>
            <a:off x="371357" y="872232"/>
            <a:ext cx="8820993" cy="504540"/>
          </a:xfrm>
        </p:spPr>
        <p:txBody>
          <a:bodyPr/>
          <a:lstStyle/>
          <a:p>
            <a:r>
              <a:rPr lang="de-DE" dirty="0"/>
              <a:t>Name der Einrichtung</a:t>
            </a:r>
          </a:p>
        </p:txBody>
      </p:sp>
      <p:pic>
        <p:nvPicPr>
          <p:cNvPr id="8" name="Grafik 7">
            <a:extLst>
              <a:ext uri="{FF2B5EF4-FFF2-40B4-BE49-F238E27FC236}">
                <a16:creationId xmlns:a16="http://schemas.microsoft.com/office/drawing/2014/main" id="{2653386C-5E7D-44D9-A8C0-2EB74F90A112}"/>
              </a:ext>
            </a:extLst>
          </p:cNvPr>
          <p:cNvPicPr>
            <a:picLocks noChangeAspect="1"/>
          </p:cNvPicPr>
          <p:nvPr/>
        </p:nvPicPr>
        <p:blipFill rotWithShape="1">
          <a:blip r:embed="rId2"/>
          <a:srcRect b="59200"/>
          <a:stretch/>
        </p:blipFill>
        <p:spPr>
          <a:xfrm>
            <a:off x="165950" y="2421923"/>
            <a:ext cx="5462818" cy="2879106"/>
          </a:xfrm>
          <a:prstGeom prst="rect">
            <a:avLst/>
          </a:prstGeom>
        </p:spPr>
      </p:pic>
      <p:pic>
        <p:nvPicPr>
          <p:cNvPr id="11" name="Grafik 10">
            <a:extLst>
              <a:ext uri="{FF2B5EF4-FFF2-40B4-BE49-F238E27FC236}">
                <a16:creationId xmlns:a16="http://schemas.microsoft.com/office/drawing/2014/main" id="{8272A097-26B4-4B0E-B344-6380F81B18E9}"/>
              </a:ext>
            </a:extLst>
          </p:cNvPr>
          <p:cNvPicPr>
            <a:picLocks noChangeAspect="1"/>
          </p:cNvPicPr>
          <p:nvPr/>
        </p:nvPicPr>
        <p:blipFill rotWithShape="1">
          <a:blip r:embed="rId2"/>
          <a:srcRect t="40255" b="23786"/>
          <a:stretch/>
        </p:blipFill>
        <p:spPr>
          <a:xfrm>
            <a:off x="5834299" y="1936342"/>
            <a:ext cx="5886260" cy="2734208"/>
          </a:xfrm>
          <a:prstGeom prst="rect">
            <a:avLst/>
          </a:prstGeom>
        </p:spPr>
      </p:pic>
      <p:sp>
        <p:nvSpPr>
          <p:cNvPr id="13" name="Rechteck 12">
            <a:extLst>
              <a:ext uri="{FF2B5EF4-FFF2-40B4-BE49-F238E27FC236}">
                <a16:creationId xmlns:a16="http://schemas.microsoft.com/office/drawing/2014/main" id="{60489A4F-204B-4C57-BFF8-018E83A0E5BA}"/>
              </a:ext>
            </a:extLst>
          </p:cNvPr>
          <p:cNvSpPr/>
          <p:nvPr/>
        </p:nvSpPr>
        <p:spPr>
          <a:xfrm>
            <a:off x="371357" y="6077940"/>
            <a:ext cx="6651838" cy="230832"/>
          </a:xfrm>
          <a:prstGeom prst="rect">
            <a:avLst/>
          </a:prstGeom>
        </p:spPr>
        <p:txBody>
          <a:bodyPr wrap="square">
            <a:spAutoFit/>
          </a:bodyPr>
          <a:lstStyle/>
          <a:p>
            <a:r>
              <a:rPr lang="de-DE" sz="900" dirty="0">
                <a:solidFill>
                  <a:schemeClr val="bg1">
                    <a:lumMod val="65000"/>
                  </a:schemeClr>
                </a:solidFill>
              </a:rPr>
              <a:t>Persona-Beschreibung: aus dem Pilotdurchgang 2023/2024</a:t>
            </a:r>
          </a:p>
        </p:txBody>
      </p:sp>
      <p:sp>
        <p:nvSpPr>
          <p:cNvPr id="9" name="Ellipse 8">
            <a:extLst>
              <a:ext uri="{FF2B5EF4-FFF2-40B4-BE49-F238E27FC236}">
                <a16:creationId xmlns:a16="http://schemas.microsoft.com/office/drawing/2014/main" id="{13740794-3ABD-48CF-9A3A-54995DFDC9FA}"/>
              </a:ext>
            </a:extLst>
          </p:cNvPr>
          <p:cNvSpPr/>
          <p:nvPr/>
        </p:nvSpPr>
        <p:spPr>
          <a:xfrm>
            <a:off x="4781853" y="3367314"/>
            <a:ext cx="523118" cy="5442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6" name="Grafik 5">
            <a:extLst>
              <a:ext uri="{FF2B5EF4-FFF2-40B4-BE49-F238E27FC236}">
                <a16:creationId xmlns:a16="http://schemas.microsoft.com/office/drawing/2014/main" id="{04169309-77C0-485D-AFCE-762F5724B507}"/>
              </a:ext>
            </a:extLst>
          </p:cNvPr>
          <p:cNvPicPr>
            <a:picLocks noChangeAspect="1"/>
          </p:cNvPicPr>
          <p:nvPr/>
        </p:nvPicPr>
        <p:blipFill>
          <a:blip r:embed="rId3"/>
          <a:stretch>
            <a:fillRect/>
          </a:stretch>
        </p:blipFill>
        <p:spPr>
          <a:xfrm>
            <a:off x="4660465" y="3004457"/>
            <a:ext cx="734081" cy="1379990"/>
          </a:xfrm>
          <a:prstGeom prst="rect">
            <a:avLst/>
          </a:prstGeom>
        </p:spPr>
      </p:pic>
      <p:pic>
        <p:nvPicPr>
          <p:cNvPr id="12" name="Grafik 11" descr="Ein Bild, das Astronomie, Kreativität, Stern enthält.&#10;&#10;Beschreibung automatisch generiert.">
            <a:extLst>
              <a:ext uri="{FF2B5EF4-FFF2-40B4-BE49-F238E27FC236}">
                <a16:creationId xmlns:a16="http://schemas.microsoft.com/office/drawing/2014/main" id="{EC1FD81E-FAA2-49C2-81E9-DCE1105C8463}"/>
              </a:ext>
            </a:extLst>
          </p:cNvPr>
          <p:cNvPicPr>
            <a:picLocks noChangeAspect="1"/>
          </p:cNvPicPr>
          <p:nvPr/>
        </p:nvPicPr>
        <p:blipFill>
          <a:blip r:embed="rId4"/>
          <a:stretch>
            <a:fillRect/>
          </a:stretch>
        </p:blipFill>
        <p:spPr>
          <a:xfrm>
            <a:off x="10480436" y="4827936"/>
            <a:ext cx="1439841" cy="1106075"/>
          </a:xfrm>
          <a:prstGeom prst="rect">
            <a:avLst/>
          </a:prstGeom>
        </p:spPr>
      </p:pic>
    </p:spTree>
    <p:extLst>
      <p:ext uri="{BB962C8B-B14F-4D97-AF65-F5344CB8AC3E}">
        <p14:creationId xmlns:p14="http://schemas.microsoft.com/office/powerpoint/2010/main" val="92988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39473" y="1039449"/>
            <a:ext cx="10713053" cy="2027560"/>
          </a:xfrm>
        </p:spPr>
        <p:txBody>
          <a:bodyPr wrap="square" anchor="t">
            <a:noAutofit/>
          </a:bodyPr>
          <a:lstStyle/>
          <a:p>
            <a:r>
              <a:rPr lang="de-DE" sz="3200" dirty="0"/>
              <a:t>Gerechte und nachhaltige Außer-Haus-Angebote gestalten</a:t>
            </a:r>
            <a:br>
              <a:rPr lang="de-DE" sz="3200" b="1" dirty="0"/>
            </a:br>
            <a:br>
              <a:rPr lang="de-DE" sz="800" dirty="0">
                <a:effectLst/>
                <a:latin typeface="Helvetica" pitchFamily="2" charset="0"/>
              </a:rPr>
            </a:br>
            <a:br>
              <a:rPr lang="de-DE" sz="800" dirty="0">
                <a:effectLst/>
                <a:latin typeface="Helvetica" pitchFamily="2" charset="0"/>
              </a:rPr>
            </a:br>
            <a:br>
              <a:rPr lang="de-DE" sz="3200" dirty="0"/>
            </a:br>
            <a:br>
              <a:rPr lang="de-DE" sz="3200" dirty="0"/>
            </a:br>
            <a:endParaRPr lang="de-DE" sz="3200" dirty="0"/>
          </a:p>
        </p:txBody>
      </p:sp>
      <p:sp>
        <p:nvSpPr>
          <p:cNvPr id="12" name="Text Placeholder 3">
            <a:extLst>
              <a:ext uri="{FF2B5EF4-FFF2-40B4-BE49-F238E27FC236}">
                <a16:creationId xmlns:a16="http://schemas.microsoft.com/office/drawing/2014/main" id="{17F1BAA3-4691-27F9-E70C-C100408BB4AB}"/>
              </a:ext>
            </a:extLst>
          </p:cNvPr>
          <p:cNvSpPr>
            <a:spLocks noGrp="1"/>
          </p:cNvSpPr>
          <p:nvPr>
            <p:ph type="body" sz="quarter" idx="10"/>
          </p:nvPr>
        </p:nvSpPr>
        <p:spPr>
          <a:xfrm>
            <a:off x="2747681" y="4076703"/>
            <a:ext cx="6696633" cy="314510"/>
          </a:xfrm>
        </p:spPr>
        <p:txBody>
          <a:bodyPr/>
          <a:lstStyle/>
          <a:p>
            <a:r>
              <a:rPr lang="de-DE" sz="1000" dirty="0"/>
              <a:t>Vorname Nachname</a:t>
            </a:r>
          </a:p>
          <a:p>
            <a:endParaRPr lang="en-US" dirty="0"/>
          </a:p>
        </p:txBody>
      </p:sp>
      <p:sp>
        <p:nvSpPr>
          <p:cNvPr id="14" name="Text Placeholder 5">
            <a:extLst>
              <a:ext uri="{FF2B5EF4-FFF2-40B4-BE49-F238E27FC236}">
                <a16:creationId xmlns:a16="http://schemas.microsoft.com/office/drawing/2014/main" id="{2D6023A9-138C-7393-4E04-300CEA64A07E}"/>
              </a:ext>
            </a:extLst>
          </p:cNvPr>
          <p:cNvSpPr>
            <a:spLocks noGrp="1"/>
          </p:cNvSpPr>
          <p:nvPr>
            <p:ph type="body" sz="quarter" idx="12"/>
          </p:nvPr>
        </p:nvSpPr>
        <p:spPr>
          <a:xfrm>
            <a:off x="2508938" y="2257572"/>
            <a:ext cx="7174121" cy="1296144"/>
          </a:xfrm>
        </p:spPr>
        <p:txBody>
          <a:bodyPr/>
          <a:lstStyle/>
          <a:p>
            <a:r>
              <a:rPr lang="de-DE" b="1" dirty="0">
                <a:latin typeface="Arial" panose="020B0604020202020204" pitchFamily="34" charset="0"/>
                <a:cs typeface="Arial" panose="020B0604020202020204" pitchFamily="34" charset="0"/>
              </a:rPr>
              <a:t>2. Speiseplanung &amp; Gästekommunikation</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12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Ergebnisse: Auswertung Speiseplan</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359243"/>
            <a:ext cx="11359602" cy="4446245"/>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die Personas der Teilnehmenden aufbereitet vorgestellt werden. </a:t>
            </a:r>
            <a:endParaRPr lang="de-DE" b="1" i="1" dirty="0">
              <a:solidFill>
                <a:schemeClr val="bg1">
                  <a:lumMod val="75000"/>
                </a:schemeClr>
              </a:solidFill>
            </a:endParaRPr>
          </a:p>
        </p:txBody>
      </p:sp>
      <p:sp>
        <p:nvSpPr>
          <p:cNvPr id="10" name="Textplatzhalter 3">
            <a:extLst>
              <a:ext uri="{FF2B5EF4-FFF2-40B4-BE49-F238E27FC236}">
                <a16:creationId xmlns:a16="http://schemas.microsoft.com/office/drawing/2014/main" id="{95B8A530-1C17-4443-ADCC-81BD8F6AE4F0}"/>
              </a:ext>
            </a:extLst>
          </p:cNvPr>
          <p:cNvSpPr>
            <a:spLocks noGrp="1"/>
          </p:cNvSpPr>
          <p:nvPr>
            <p:ph type="body" sz="quarter" idx="13"/>
          </p:nvPr>
        </p:nvSpPr>
        <p:spPr>
          <a:xfrm>
            <a:off x="371357" y="872232"/>
            <a:ext cx="8820993" cy="504540"/>
          </a:xfrm>
        </p:spPr>
        <p:txBody>
          <a:bodyPr/>
          <a:lstStyle/>
          <a:p>
            <a:r>
              <a:rPr lang="de-DE" dirty="0"/>
              <a:t>Name der Einrichtung</a:t>
            </a:r>
          </a:p>
        </p:txBody>
      </p:sp>
      <p:pic>
        <p:nvPicPr>
          <p:cNvPr id="6" name="Grafik 5" descr="Ein Bild, das Astronomie, Kreativität, Stern enthält.&#10;&#10;Beschreibung automatisch generiert.">
            <a:extLst>
              <a:ext uri="{FF2B5EF4-FFF2-40B4-BE49-F238E27FC236}">
                <a16:creationId xmlns:a16="http://schemas.microsoft.com/office/drawing/2014/main" id="{313DDF04-11B2-308B-833B-E17F489F6DD0}"/>
              </a:ext>
            </a:extLst>
          </p:cNvPr>
          <p:cNvPicPr>
            <a:picLocks noChangeAspect="1"/>
          </p:cNvPicPr>
          <p:nvPr/>
        </p:nvPicPr>
        <p:blipFill>
          <a:blip r:embed="rId2"/>
          <a:stretch>
            <a:fillRect/>
          </a:stretch>
        </p:blipFill>
        <p:spPr>
          <a:xfrm>
            <a:off x="10480436" y="4827936"/>
            <a:ext cx="1439841" cy="1106075"/>
          </a:xfrm>
          <a:prstGeom prst="rect">
            <a:avLst/>
          </a:prstGeom>
        </p:spPr>
      </p:pic>
    </p:spTree>
    <p:extLst>
      <p:ext uri="{BB962C8B-B14F-4D97-AF65-F5344CB8AC3E}">
        <p14:creationId xmlns:p14="http://schemas.microsoft.com/office/powerpoint/2010/main" val="1054061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Persönliche Merkmale &amp; Veränderungsprozesse</a:t>
            </a:r>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09393" cy="4019550"/>
          </a:xfrm>
        </p:spPr>
        <p:txBody>
          <a:bodyPr/>
          <a:lstStyle/>
          <a:p>
            <a:pPr marL="0" indent="0">
              <a:buNone/>
            </a:pPr>
            <a:r>
              <a:rPr lang="de-DE" dirty="0"/>
              <a:t>Nachdem die Personas der Teilnehmenden vorgestellt wurden, wird nochmal mit der Folie „Persönliche Werte, Normen, Überzeugungen“ zusammengefasst, warum es wichtig ist die Gäste und ihre Eigenschaften zu kennen.</a:t>
            </a:r>
          </a:p>
          <a:p>
            <a:pPr marL="0" indent="0">
              <a:buNone/>
            </a:pPr>
            <a:r>
              <a:rPr lang="de-DE" dirty="0"/>
              <a:t>Anschließend leiten Sie dazu über, wie sich Menschen in Veränderungsprozessen verhalten. Dies ist eine wichtige Grundlage, um einschätzen zu können, in welchem Stadium mein Gegenüber sich gerade befindet, warum die Person so handelt und wie auf diese Situation reagiert werden kann.</a:t>
            </a:r>
          </a:p>
          <a:p>
            <a:pPr marL="0" indent="0">
              <a:buNone/>
            </a:pPr>
            <a:endParaRPr lang="de-DE" dirty="0"/>
          </a:p>
          <a:p>
            <a:pPr marL="0" indent="0">
              <a:buNone/>
            </a:pPr>
            <a:endParaRPr lang="de-DE" dirty="0"/>
          </a:p>
          <a:p>
            <a:pPr marL="0" indent="0">
              <a:buNone/>
            </a:pPr>
            <a:r>
              <a:rPr lang="de-DE" b="1" dirty="0"/>
              <a:t>Material:</a:t>
            </a:r>
            <a:r>
              <a:rPr lang="de-DE" dirty="0"/>
              <a:t> Präsentation</a:t>
            </a:r>
          </a:p>
          <a:p>
            <a:pPr marL="0" indent="0">
              <a:buNone/>
            </a:pPr>
            <a:endParaRPr lang="de-DE" dirty="0"/>
          </a:p>
          <a:p>
            <a:pPr marL="0" indent="0">
              <a:buNone/>
            </a:pPr>
            <a:endParaRPr lang="de-DE" dirty="0"/>
          </a:p>
        </p:txBody>
      </p:sp>
    </p:spTree>
    <p:extLst>
      <p:ext uri="{BB962C8B-B14F-4D97-AF65-F5344CB8AC3E}">
        <p14:creationId xmlns:p14="http://schemas.microsoft.com/office/powerpoint/2010/main" val="3499680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6A3A0BD-DD47-588E-7C9A-9A2646188CF7}"/>
              </a:ext>
            </a:extLst>
          </p:cNvPr>
          <p:cNvSpPr>
            <a:spLocks noGrp="1"/>
          </p:cNvSpPr>
          <p:nvPr>
            <p:ph type="title"/>
          </p:nvPr>
        </p:nvSpPr>
        <p:spPr/>
        <p:txBody>
          <a:bodyPr/>
          <a:lstStyle/>
          <a:p>
            <a:r>
              <a:rPr lang="de-DE" sz="3200" dirty="0">
                <a:effectLst/>
                <a:latin typeface="Arial" panose="020B0604020202020204" pitchFamily="34" charset="0"/>
              </a:rPr>
              <a:t>Persönliche Werte, Normen, Überzeugungen</a:t>
            </a:r>
            <a:endParaRPr lang="de-DE" sz="3200" dirty="0"/>
          </a:p>
        </p:txBody>
      </p:sp>
      <p:sp>
        <p:nvSpPr>
          <p:cNvPr id="7" name="Inhaltsplatzhalter 6">
            <a:extLst>
              <a:ext uri="{FF2B5EF4-FFF2-40B4-BE49-F238E27FC236}">
                <a16:creationId xmlns:a16="http://schemas.microsoft.com/office/drawing/2014/main" id="{04CE5D73-B92B-CE14-4086-EBBAF560B929}"/>
              </a:ext>
            </a:extLst>
          </p:cNvPr>
          <p:cNvSpPr>
            <a:spLocks noGrp="1"/>
          </p:cNvSpPr>
          <p:nvPr>
            <p:ph idx="1"/>
          </p:nvPr>
        </p:nvSpPr>
        <p:spPr/>
        <p:txBody>
          <a:bodyPr/>
          <a:lstStyle/>
          <a:p>
            <a:pPr>
              <a:lnSpc>
                <a:spcPct val="150000"/>
              </a:lnSpc>
            </a:pPr>
            <a:r>
              <a:rPr lang="de-DE" dirty="0">
                <a:effectLst/>
                <a:latin typeface="Arial" panose="020B0604020202020204" pitchFamily="34" charset="0"/>
              </a:rPr>
              <a:t>religiöse Gebote und Speisevorschriften </a:t>
            </a:r>
          </a:p>
          <a:p>
            <a:pPr>
              <a:lnSpc>
                <a:spcPct val="150000"/>
              </a:lnSpc>
            </a:pPr>
            <a:r>
              <a:rPr lang="de-DE" dirty="0">
                <a:effectLst/>
                <a:latin typeface="Arial" panose="020B0604020202020204" pitchFamily="34" charset="0"/>
              </a:rPr>
              <a:t>individuelle gesundheitliche Aspekte </a:t>
            </a:r>
          </a:p>
          <a:p>
            <a:pPr>
              <a:lnSpc>
                <a:spcPct val="150000"/>
              </a:lnSpc>
            </a:pPr>
            <a:r>
              <a:rPr lang="de-DE" dirty="0">
                <a:effectLst/>
                <a:latin typeface="Arial" panose="020B0604020202020204" pitchFamily="34" charset="0"/>
              </a:rPr>
              <a:t>persönliche Vorlieben </a:t>
            </a:r>
          </a:p>
          <a:p>
            <a:pPr>
              <a:lnSpc>
                <a:spcPct val="150000"/>
              </a:lnSpc>
            </a:pPr>
            <a:r>
              <a:rPr lang="de-DE" dirty="0">
                <a:effectLst/>
                <a:latin typeface="Arial" panose="020B0604020202020204" pitchFamily="34" charset="0"/>
              </a:rPr>
              <a:t>aktuelles Hungergefühl </a:t>
            </a:r>
          </a:p>
          <a:p>
            <a:pPr>
              <a:lnSpc>
                <a:spcPct val="150000"/>
              </a:lnSpc>
            </a:pPr>
            <a:r>
              <a:rPr lang="de-DE" dirty="0">
                <a:effectLst/>
                <a:latin typeface="Arial" panose="020B0604020202020204" pitchFamily="34" charset="0"/>
              </a:rPr>
              <a:t>selbst gesetztes Budget </a:t>
            </a:r>
          </a:p>
          <a:p>
            <a:pPr>
              <a:lnSpc>
                <a:spcPct val="150000"/>
              </a:lnSpc>
            </a:pPr>
            <a:r>
              <a:rPr lang="de-DE" dirty="0">
                <a:effectLst/>
                <a:latin typeface="Arial" panose="020B0604020202020204" pitchFamily="34" charset="0"/>
              </a:rPr>
              <a:t>Gesellschaft beim Essen </a:t>
            </a:r>
          </a:p>
          <a:p>
            <a:pPr>
              <a:lnSpc>
                <a:spcPct val="150000"/>
              </a:lnSpc>
            </a:pPr>
            <a:r>
              <a:rPr lang="de-DE" dirty="0">
                <a:effectLst/>
                <a:latin typeface="Arial" panose="020B0604020202020204" pitchFamily="34" charset="0"/>
              </a:rPr>
              <a:t>zeitlicher Rahmen</a:t>
            </a:r>
            <a:endParaRPr lang="de-DE" dirty="0"/>
          </a:p>
        </p:txBody>
      </p:sp>
      <p:sp>
        <p:nvSpPr>
          <p:cNvPr id="8" name="Textplatzhalter 7">
            <a:extLst>
              <a:ext uri="{FF2B5EF4-FFF2-40B4-BE49-F238E27FC236}">
                <a16:creationId xmlns:a16="http://schemas.microsoft.com/office/drawing/2014/main" id="{1F6F9C2E-0615-68FD-014F-6EFED4B46C29}"/>
              </a:ext>
            </a:extLst>
          </p:cNvPr>
          <p:cNvSpPr>
            <a:spLocks noGrp="1"/>
          </p:cNvSpPr>
          <p:nvPr>
            <p:ph type="body" sz="quarter" idx="13"/>
          </p:nvPr>
        </p:nvSpPr>
        <p:spPr>
          <a:xfrm>
            <a:off x="371357" y="872232"/>
            <a:ext cx="11449162" cy="504540"/>
          </a:xfrm>
        </p:spPr>
        <p:txBody>
          <a:bodyPr/>
          <a:lstStyle/>
          <a:p>
            <a:r>
              <a:rPr lang="de-DE" dirty="0">
                <a:effectLst/>
                <a:latin typeface="Arial" panose="020B0604020202020204" pitchFamily="34" charset="0"/>
              </a:rPr>
              <a:t>Faktoren, die Personen schon vor </a:t>
            </a:r>
            <a:r>
              <a:rPr lang="de-DE" dirty="0">
                <a:latin typeface="Arial" panose="020B0604020202020204" pitchFamily="34" charset="0"/>
              </a:rPr>
              <a:t>dem B</a:t>
            </a:r>
            <a:r>
              <a:rPr lang="de-DE" dirty="0">
                <a:effectLst/>
                <a:latin typeface="Arial" panose="020B0604020202020204" pitchFamily="34" charset="0"/>
              </a:rPr>
              <a:t>esuch der Mensa beeinflussen: </a:t>
            </a:r>
            <a:br>
              <a:rPr lang="de-DE" dirty="0"/>
            </a:br>
            <a:endParaRPr lang="de-DE" dirty="0"/>
          </a:p>
        </p:txBody>
      </p:sp>
      <p:sp>
        <p:nvSpPr>
          <p:cNvPr id="11" name="Textfeld 10">
            <a:extLst>
              <a:ext uri="{FF2B5EF4-FFF2-40B4-BE49-F238E27FC236}">
                <a16:creationId xmlns:a16="http://schemas.microsoft.com/office/drawing/2014/main" id="{22F6C384-B758-A4E0-9BBA-A27ECD723630}"/>
              </a:ext>
            </a:extLst>
          </p:cNvPr>
          <p:cNvSpPr txBox="1"/>
          <p:nvPr/>
        </p:nvSpPr>
        <p:spPr>
          <a:xfrm>
            <a:off x="10081846" y="2436549"/>
            <a:ext cx="1418491" cy="1984902"/>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1600"/>
              </a:spcAft>
              <a:buClr>
                <a:srgbClr val="666666"/>
              </a:buClr>
              <a:buSzPts val="1800"/>
              <a:buFont typeface="Quicksand Medium"/>
              <a:buNone/>
              <a:tabLst/>
              <a:defRPr/>
            </a:pPr>
            <a:r>
              <a:rPr kumimoji="0" lang="de-DE" sz="1800" i="0" u="none" strike="noStrike" kern="0" cap="none" spc="0" normalizeH="0" baseline="0" noProof="0" dirty="0">
                <a:ln>
                  <a:noFill/>
                </a:ln>
                <a:solidFill>
                  <a:srgbClr val="666666"/>
                </a:solidFill>
                <a:effectLst/>
                <a:uLnTx/>
                <a:uFillTx/>
                <a:latin typeface="Quicksand Medium"/>
                <a:sym typeface="Quicksand Medium"/>
              </a:rPr>
              <a:t>Alter Bedürfnisse Vorlieben</a:t>
            </a:r>
            <a:r>
              <a:rPr lang="de-DE" kern="0" noProof="0" dirty="0">
                <a:solidFill>
                  <a:srgbClr val="666666"/>
                </a:solidFill>
                <a:latin typeface="Quicksand Medium"/>
                <a:sym typeface="Quicksand Medium"/>
              </a:rPr>
              <a:t> </a:t>
            </a:r>
            <a:r>
              <a:rPr kumimoji="0" lang="de-DE" sz="1800" i="0" u="none" strike="noStrike" kern="0" cap="none" spc="0" normalizeH="0" baseline="0" noProof="0" dirty="0">
                <a:ln>
                  <a:noFill/>
                </a:ln>
                <a:solidFill>
                  <a:srgbClr val="666666"/>
                </a:solidFill>
                <a:effectLst/>
                <a:uLnTx/>
                <a:uFillTx/>
                <a:latin typeface="Quicksand Medium"/>
                <a:sym typeface="Quicksand Medium"/>
              </a:rPr>
              <a:t>Kultur Kontext Erwartungen</a:t>
            </a:r>
          </a:p>
        </p:txBody>
      </p:sp>
      <p:pic>
        <p:nvPicPr>
          <p:cNvPr id="3" name="Grafik 2">
            <a:extLst>
              <a:ext uri="{FF2B5EF4-FFF2-40B4-BE49-F238E27FC236}">
                <a16:creationId xmlns:a16="http://schemas.microsoft.com/office/drawing/2014/main" id="{A1E53CEB-98E1-4B27-979D-1700EE0A3780}"/>
              </a:ext>
            </a:extLst>
          </p:cNvPr>
          <p:cNvPicPr>
            <a:picLocks noChangeAspect="1"/>
          </p:cNvPicPr>
          <p:nvPr/>
        </p:nvPicPr>
        <p:blipFill>
          <a:blip r:embed="rId3"/>
          <a:stretch>
            <a:fillRect/>
          </a:stretch>
        </p:blipFill>
        <p:spPr>
          <a:xfrm>
            <a:off x="5287106" y="1625589"/>
            <a:ext cx="4554415" cy="4554415"/>
          </a:xfrm>
          <a:prstGeom prst="rect">
            <a:avLst/>
          </a:prstGeom>
        </p:spPr>
      </p:pic>
      <p:sp>
        <p:nvSpPr>
          <p:cNvPr id="13" name="Rechteck 12">
            <a:extLst>
              <a:ext uri="{FF2B5EF4-FFF2-40B4-BE49-F238E27FC236}">
                <a16:creationId xmlns:a16="http://schemas.microsoft.com/office/drawing/2014/main" id="{FF77C9B4-4FC2-410A-83EE-44F845B6637C}"/>
              </a:ext>
            </a:extLst>
          </p:cNvPr>
          <p:cNvSpPr/>
          <p:nvPr/>
        </p:nvSpPr>
        <p:spPr>
          <a:xfrm>
            <a:off x="5187179" y="1448614"/>
            <a:ext cx="4654341" cy="230832"/>
          </a:xfrm>
          <a:prstGeom prst="rect">
            <a:avLst/>
          </a:prstGeom>
        </p:spPr>
        <p:txBody>
          <a:bodyPr wrap="square">
            <a:spAutoFit/>
          </a:bodyPr>
          <a:lstStyle/>
          <a:p>
            <a:r>
              <a:rPr lang="de-DE" sz="900" dirty="0">
                <a:solidFill>
                  <a:schemeClr val="bg1">
                    <a:lumMod val="65000"/>
                  </a:schemeClr>
                </a:solidFill>
              </a:rPr>
              <a:t>Bildquelle: KI generiert mit Adobe Express </a:t>
            </a:r>
            <a:r>
              <a:rPr lang="de-DE" sz="900" dirty="0"/>
              <a:t>-  </a:t>
            </a:r>
            <a:r>
              <a:rPr lang="de-DE" sz="900" dirty="0">
                <a:solidFill>
                  <a:srgbClr val="FF0000"/>
                </a:solidFill>
              </a:rPr>
              <a:t>gemeinfrei (daher nicht unter freier Lizenz)</a:t>
            </a:r>
            <a:endParaRPr lang="de-DE" sz="900" dirty="0">
              <a:solidFill>
                <a:schemeClr val="bg1">
                  <a:lumMod val="65000"/>
                </a:schemeClr>
              </a:solidFill>
            </a:endParaRPr>
          </a:p>
        </p:txBody>
      </p:sp>
    </p:spTree>
    <p:extLst>
      <p:ext uri="{BB962C8B-B14F-4D97-AF65-F5344CB8AC3E}">
        <p14:creationId xmlns:p14="http://schemas.microsoft.com/office/powerpoint/2010/main" val="3909896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9C453A97-EC45-5316-1744-871F5DADADB6}"/>
              </a:ext>
            </a:extLst>
          </p:cNvPr>
          <p:cNvSpPr txBox="1">
            <a:spLocks/>
          </p:cNvSpPr>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spcAft>
                <a:spcPts val="600"/>
              </a:spcAft>
            </a:pPr>
            <a:r>
              <a:rPr lang="de-DE" dirty="0"/>
              <a:t>Veränderungsprozesse</a:t>
            </a:r>
            <a:endParaRPr lang="de-DE" b="1" kern="1200" dirty="0">
              <a:latin typeface="+mj-lt"/>
              <a:ea typeface="+mj-ea"/>
              <a:cs typeface="+mj-cs"/>
            </a:endParaRPr>
          </a:p>
        </p:txBody>
      </p:sp>
      <p:sp>
        <p:nvSpPr>
          <p:cNvPr id="8" name="Textplatzhalter 11">
            <a:extLst>
              <a:ext uri="{FF2B5EF4-FFF2-40B4-BE49-F238E27FC236}">
                <a16:creationId xmlns:a16="http://schemas.microsoft.com/office/drawing/2014/main" id="{B16972FD-6C52-7C8C-8D87-4B65344AB3BA}"/>
              </a:ext>
            </a:extLst>
          </p:cNvPr>
          <p:cNvSpPr>
            <a:spLocks noGrp="1"/>
          </p:cNvSpPr>
          <p:nvPr>
            <p:ph type="body" sz="quarter" idx="13"/>
          </p:nvPr>
        </p:nvSpPr>
        <p:spPr>
          <a:xfrm>
            <a:off x="371357" y="872232"/>
            <a:ext cx="8820993" cy="504540"/>
          </a:xfrm>
        </p:spPr>
        <p:txBody>
          <a:bodyPr vert="horz" wrap="square" lIns="0" tIns="0" rIns="0" bIns="0" numCol="1" anchor="t" anchorCtr="0" compatLnSpc="1">
            <a:prstTxWarp prst="textNoShape">
              <a:avLst/>
            </a:prstTxWarp>
            <a:normAutofit/>
          </a:bodyPr>
          <a:lstStyle/>
          <a:p>
            <a:pPr>
              <a:spcAft>
                <a:spcPts val="600"/>
              </a:spcAft>
            </a:pPr>
            <a:r>
              <a:rPr lang="de-DE" dirty="0"/>
              <a:t>Gästekommunikation</a:t>
            </a:r>
            <a:endParaRPr lang="de-DE" kern="1200" dirty="0">
              <a:latin typeface="+mn-lt"/>
              <a:ea typeface="+mn-ea"/>
              <a:cs typeface="+mn-cs"/>
            </a:endParaRPr>
          </a:p>
        </p:txBody>
      </p:sp>
      <p:cxnSp>
        <p:nvCxnSpPr>
          <p:cNvPr id="4" name="Gerade Verbindung mit Pfeil 3">
            <a:extLst>
              <a:ext uri="{FF2B5EF4-FFF2-40B4-BE49-F238E27FC236}">
                <a16:creationId xmlns:a16="http://schemas.microsoft.com/office/drawing/2014/main" id="{F9330B12-2D0B-16B4-55C2-76EC01988E0B}"/>
              </a:ext>
            </a:extLst>
          </p:cNvPr>
          <p:cNvCxnSpPr/>
          <p:nvPr/>
        </p:nvCxnSpPr>
        <p:spPr>
          <a:xfrm flipV="1">
            <a:off x="1494503" y="1704413"/>
            <a:ext cx="0" cy="40312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uppieren 26">
            <a:extLst>
              <a:ext uri="{FF2B5EF4-FFF2-40B4-BE49-F238E27FC236}">
                <a16:creationId xmlns:a16="http://schemas.microsoft.com/office/drawing/2014/main" id="{4D843255-A73F-3BC9-D737-3DA6906EC13E}"/>
              </a:ext>
            </a:extLst>
          </p:cNvPr>
          <p:cNvGrpSpPr/>
          <p:nvPr/>
        </p:nvGrpSpPr>
        <p:grpSpPr>
          <a:xfrm>
            <a:off x="795547" y="1442145"/>
            <a:ext cx="8560317" cy="4684367"/>
            <a:chOff x="795547" y="1442145"/>
            <a:chExt cx="8560317" cy="4684367"/>
          </a:xfrm>
        </p:grpSpPr>
        <p:cxnSp>
          <p:nvCxnSpPr>
            <p:cNvPr id="9" name="Gerade Verbindung mit Pfeil 8">
              <a:extLst>
                <a:ext uri="{FF2B5EF4-FFF2-40B4-BE49-F238E27FC236}">
                  <a16:creationId xmlns:a16="http://schemas.microsoft.com/office/drawing/2014/main" id="{D89DB8B0-3D2D-7E45-B5EC-008EAB60254D}"/>
                </a:ext>
              </a:extLst>
            </p:cNvPr>
            <p:cNvCxnSpPr>
              <a:cxnSpLocks/>
            </p:cNvCxnSpPr>
            <p:nvPr/>
          </p:nvCxnSpPr>
          <p:spPr>
            <a:xfrm>
              <a:off x="1494503" y="5745471"/>
              <a:ext cx="74430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Freihandform: Form 13">
              <a:extLst>
                <a:ext uri="{FF2B5EF4-FFF2-40B4-BE49-F238E27FC236}">
                  <a16:creationId xmlns:a16="http://schemas.microsoft.com/office/drawing/2014/main" id="{0C4F7500-575B-32C3-03CB-996D284EBA00}"/>
                </a:ext>
              </a:extLst>
            </p:cNvPr>
            <p:cNvSpPr/>
            <p:nvPr/>
          </p:nvSpPr>
          <p:spPr>
            <a:xfrm>
              <a:off x="1494503" y="2036452"/>
              <a:ext cx="6971071" cy="2998367"/>
            </a:xfrm>
            <a:custGeom>
              <a:avLst/>
              <a:gdLst>
                <a:gd name="connsiteX0" fmla="*/ 0 w 6066503"/>
                <a:gd name="connsiteY0" fmla="*/ 1032387 h 2998367"/>
                <a:gd name="connsiteX1" fmla="*/ 934064 w 6066503"/>
                <a:gd name="connsiteY1" fmla="*/ 1907458 h 2998367"/>
                <a:gd name="connsiteX2" fmla="*/ 1858297 w 6066503"/>
                <a:gd name="connsiteY2" fmla="*/ 973393 h 2998367"/>
                <a:gd name="connsiteX3" fmla="*/ 2733368 w 6066503"/>
                <a:gd name="connsiteY3" fmla="*/ 2989006 h 2998367"/>
                <a:gd name="connsiteX4" fmla="*/ 6066503 w 6066503"/>
                <a:gd name="connsiteY4" fmla="*/ 0 h 299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6503" h="2998367">
                  <a:moveTo>
                    <a:pt x="0" y="1032387"/>
                  </a:moveTo>
                  <a:cubicBezTo>
                    <a:pt x="312174" y="1474838"/>
                    <a:pt x="624348" y="1917290"/>
                    <a:pt x="934064" y="1907458"/>
                  </a:cubicBezTo>
                  <a:cubicBezTo>
                    <a:pt x="1243780" y="1897626"/>
                    <a:pt x="1558413" y="793135"/>
                    <a:pt x="1858297" y="973393"/>
                  </a:cubicBezTo>
                  <a:cubicBezTo>
                    <a:pt x="2158181" y="1153651"/>
                    <a:pt x="2032000" y="3151238"/>
                    <a:pt x="2733368" y="2989006"/>
                  </a:cubicBezTo>
                  <a:cubicBezTo>
                    <a:pt x="3434736" y="2826774"/>
                    <a:pt x="4750619" y="1413387"/>
                    <a:pt x="6066503" y="0"/>
                  </a:cubicBezTo>
                </a:path>
              </a:pathLst>
            </a:cu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26E37FEC-F70D-4B44-DDC8-7B3BBC14234D}"/>
                </a:ext>
              </a:extLst>
            </p:cNvPr>
            <p:cNvSpPr txBox="1"/>
            <p:nvPr/>
          </p:nvSpPr>
          <p:spPr>
            <a:xfrm>
              <a:off x="1880985" y="3993972"/>
              <a:ext cx="1288025" cy="373436"/>
            </a:xfrm>
            <a:prstGeom prst="rect">
              <a:avLst/>
            </a:prstGeom>
            <a:noFill/>
          </p:spPr>
          <p:txBody>
            <a:bodyPr wrap="square" rtlCol="0">
              <a:spAutoFit/>
            </a:bodyPr>
            <a:lstStyle/>
            <a:p>
              <a:pPr algn="ctr">
                <a:lnSpc>
                  <a:spcPct val="110000"/>
                </a:lnSpc>
              </a:pPr>
              <a:r>
                <a:rPr lang="de-DE">
                  <a:solidFill>
                    <a:srgbClr val="7A7A7A"/>
                  </a:solidFill>
                </a:rPr>
                <a:t>Schock</a:t>
              </a:r>
            </a:p>
          </p:txBody>
        </p:sp>
        <p:sp>
          <p:nvSpPr>
            <p:cNvPr id="16" name="Textfeld 15">
              <a:extLst>
                <a:ext uri="{FF2B5EF4-FFF2-40B4-BE49-F238E27FC236}">
                  <a16:creationId xmlns:a16="http://schemas.microsoft.com/office/drawing/2014/main" id="{EFED024A-C711-9728-D9C3-075225CDDEBA}"/>
                </a:ext>
              </a:extLst>
            </p:cNvPr>
            <p:cNvSpPr txBox="1"/>
            <p:nvPr/>
          </p:nvSpPr>
          <p:spPr>
            <a:xfrm>
              <a:off x="2888792" y="2575830"/>
              <a:ext cx="1516060" cy="373436"/>
            </a:xfrm>
            <a:prstGeom prst="rect">
              <a:avLst/>
            </a:prstGeom>
            <a:noFill/>
          </p:spPr>
          <p:txBody>
            <a:bodyPr wrap="square" rtlCol="0">
              <a:spAutoFit/>
            </a:bodyPr>
            <a:lstStyle/>
            <a:p>
              <a:pPr algn="ctr">
                <a:lnSpc>
                  <a:spcPct val="110000"/>
                </a:lnSpc>
              </a:pPr>
              <a:r>
                <a:rPr lang="de-DE">
                  <a:solidFill>
                    <a:srgbClr val="7A7A7A"/>
                  </a:solidFill>
                </a:rPr>
                <a:t>Verneinung</a:t>
              </a:r>
            </a:p>
          </p:txBody>
        </p:sp>
        <p:sp>
          <p:nvSpPr>
            <p:cNvPr id="17" name="Textfeld 16">
              <a:extLst>
                <a:ext uri="{FF2B5EF4-FFF2-40B4-BE49-F238E27FC236}">
                  <a16:creationId xmlns:a16="http://schemas.microsoft.com/office/drawing/2014/main" id="{3480FE2B-7BD1-E7DF-7626-F17AE9FFA155}"/>
                </a:ext>
              </a:extLst>
            </p:cNvPr>
            <p:cNvSpPr txBox="1"/>
            <p:nvPr/>
          </p:nvSpPr>
          <p:spPr>
            <a:xfrm>
              <a:off x="3248380" y="5064570"/>
              <a:ext cx="2632020" cy="678134"/>
            </a:xfrm>
            <a:prstGeom prst="rect">
              <a:avLst/>
            </a:prstGeom>
            <a:noFill/>
          </p:spPr>
          <p:txBody>
            <a:bodyPr wrap="square" rtlCol="0">
              <a:spAutoFit/>
            </a:bodyPr>
            <a:lstStyle/>
            <a:p>
              <a:pPr algn="ctr">
                <a:lnSpc>
                  <a:spcPct val="110000"/>
                </a:lnSpc>
              </a:pPr>
              <a:r>
                <a:rPr lang="de-DE">
                  <a:solidFill>
                    <a:srgbClr val="7A7A7A"/>
                  </a:solidFill>
                </a:rPr>
                <a:t>Depression/</a:t>
              </a:r>
              <a:br>
                <a:rPr lang="de-DE">
                  <a:solidFill>
                    <a:srgbClr val="7A7A7A"/>
                  </a:solidFill>
                </a:rPr>
              </a:br>
              <a:r>
                <a:rPr lang="de-DE">
                  <a:solidFill>
                    <a:srgbClr val="7A7A7A"/>
                  </a:solidFill>
                </a:rPr>
                <a:t>emotionale Akzeptanz</a:t>
              </a:r>
            </a:p>
          </p:txBody>
        </p:sp>
        <p:sp>
          <p:nvSpPr>
            <p:cNvPr id="18" name="Textfeld 17">
              <a:extLst>
                <a:ext uri="{FF2B5EF4-FFF2-40B4-BE49-F238E27FC236}">
                  <a16:creationId xmlns:a16="http://schemas.microsoft.com/office/drawing/2014/main" id="{0650E7F9-B7C8-9DD0-1E32-1A4443ABABE2}"/>
                </a:ext>
              </a:extLst>
            </p:cNvPr>
            <p:cNvSpPr txBox="1"/>
            <p:nvPr/>
          </p:nvSpPr>
          <p:spPr>
            <a:xfrm>
              <a:off x="5311979" y="4390507"/>
              <a:ext cx="1673369" cy="373436"/>
            </a:xfrm>
            <a:prstGeom prst="rect">
              <a:avLst/>
            </a:prstGeom>
            <a:noFill/>
          </p:spPr>
          <p:txBody>
            <a:bodyPr wrap="square" rtlCol="0">
              <a:spAutoFit/>
            </a:bodyPr>
            <a:lstStyle/>
            <a:p>
              <a:pPr algn="ctr">
                <a:lnSpc>
                  <a:spcPct val="110000"/>
                </a:lnSpc>
              </a:pPr>
              <a:r>
                <a:rPr lang="de-DE">
                  <a:solidFill>
                    <a:srgbClr val="7A7A7A"/>
                  </a:solidFill>
                </a:rPr>
                <a:t>Ausprobieren</a:t>
              </a:r>
            </a:p>
          </p:txBody>
        </p:sp>
        <p:sp>
          <p:nvSpPr>
            <p:cNvPr id="19" name="Textfeld 18">
              <a:extLst>
                <a:ext uri="{FF2B5EF4-FFF2-40B4-BE49-F238E27FC236}">
                  <a16:creationId xmlns:a16="http://schemas.microsoft.com/office/drawing/2014/main" id="{6DE4FB9C-214B-3788-055C-0AF4B753BB3F}"/>
                </a:ext>
              </a:extLst>
            </p:cNvPr>
            <p:cNvSpPr txBox="1"/>
            <p:nvPr/>
          </p:nvSpPr>
          <p:spPr>
            <a:xfrm>
              <a:off x="5470111" y="3528769"/>
              <a:ext cx="1673369" cy="373436"/>
            </a:xfrm>
            <a:prstGeom prst="rect">
              <a:avLst/>
            </a:prstGeom>
            <a:noFill/>
          </p:spPr>
          <p:txBody>
            <a:bodyPr wrap="square" rtlCol="0">
              <a:spAutoFit/>
            </a:bodyPr>
            <a:lstStyle/>
            <a:p>
              <a:pPr algn="ctr">
                <a:lnSpc>
                  <a:spcPct val="110000"/>
                </a:lnSpc>
              </a:pPr>
              <a:r>
                <a:rPr lang="de-DE">
                  <a:solidFill>
                    <a:srgbClr val="7A7A7A"/>
                  </a:solidFill>
                </a:rPr>
                <a:t>Anpassung</a:t>
              </a:r>
            </a:p>
          </p:txBody>
        </p:sp>
        <p:sp>
          <p:nvSpPr>
            <p:cNvPr id="20" name="Textfeld 19">
              <a:extLst>
                <a:ext uri="{FF2B5EF4-FFF2-40B4-BE49-F238E27FC236}">
                  <a16:creationId xmlns:a16="http://schemas.microsoft.com/office/drawing/2014/main" id="{24C16A8E-E497-ACC2-4511-BDFB7E70D496}"/>
                </a:ext>
              </a:extLst>
            </p:cNvPr>
            <p:cNvSpPr txBox="1"/>
            <p:nvPr/>
          </p:nvSpPr>
          <p:spPr>
            <a:xfrm>
              <a:off x="6667198" y="2861879"/>
              <a:ext cx="1673369" cy="373436"/>
            </a:xfrm>
            <a:prstGeom prst="rect">
              <a:avLst/>
            </a:prstGeom>
            <a:noFill/>
          </p:spPr>
          <p:txBody>
            <a:bodyPr wrap="square" rtlCol="0">
              <a:spAutoFit/>
            </a:bodyPr>
            <a:lstStyle/>
            <a:p>
              <a:pPr algn="ctr">
                <a:lnSpc>
                  <a:spcPct val="110000"/>
                </a:lnSpc>
              </a:pPr>
              <a:r>
                <a:rPr lang="de-DE">
                  <a:solidFill>
                    <a:srgbClr val="7A7A7A"/>
                  </a:solidFill>
                </a:rPr>
                <a:t>Erkennen</a:t>
              </a:r>
            </a:p>
          </p:txBody>
        </p:sp>
        <p:sp>
          <p:nvSpPr>
            <p:cNvPr id="21" name="Textfeld 20">
              <a:extLst>
                <a:ext uri="{FF2B5EF4-FFF2-40B4-BE49-F238E27FC236}">
                  <a16:creationId xmlns:a16="http://schemas.microsoft.com/office/drawing/2014/main" id="{89244A9F-524C-CE09-9222-4D74CC34A048}"/>
                </a:ext>
              </a:extLst>
            </p:cNvPr>
            <p:cNvSpPr txBox="1"/>
            <p:nvPr/>
          </p:nvSpPr>
          <p:spPr>
            <a:xfrm>
              <a:off x="7575283" y="1442145"/>
              <a:ext cx="1780581" cy="678134"/>
            </a:xfrm>
            <a:prstGeom prst="rect">
              <a:avLst/>
            </a:prstGeom>
            <a:noFill/>
          </p:spPr>
          <p:txBody>
            <a:bodyPr wrap="square" rtlCol="0">
              <a:spAutoFit/>
            </a:bodyPr>
            <a:lstStyle/>
            <a:p>
              <a:pPr algn="ctr">
                <a:lnSpc>
                  <a:spcPct val="110000"/>
                </a:lnSpc>
              </a:pPr>
              <a:r>
                <a:rPr lang="de-DE">
                  <a:solidFill>
                    <a:srgbClr val="7A7A7A"/>
                  </a:solidFill>
                </a:rPr>
                <a:t>Akzeptanz /</a:t>
              </a:r>
              <a:br>
                <a:rPr lang="de-DE">
                  <a:solidFill>
                    <a:srgbClr val="7A7A7A"/>
                  </a:solidFill>
                </a:rPr>
              </a:br>
              <a:r>
                <a:rPr lang="de-DE">
                  <a:solidFill>
                    <a:srgbClr val="7A7A7A"/>
                  </a:solidFill>
                </a:rPr>
                <a:t>Integration</a:t>
              </a:r>
            </a:p>
          </p:txBody>
        </p:sp>
        <p:sp>
          <p:nvSpPr>
            <p:cNvPr id="23" name="Textfeld 22">
              <a:extLst>
                <a:ext uri="{FF2B5EF4-FFF2-40B4-BE49-F238E27FC236}">
                  <a16:creationId xmlns:a16="http://schemas.microsoft.com/office/drawing/2014/main" id="{A38389D2-FE75-97FB-490A-2C46D2321EB7}"/>
                </a:ext>
              </a:extLst>
            </p:cNvPr>
            <p:cNvSpPr txBox="1"/>
            <p:nvPr/>
          </p:nvSpPr>
          <p:spPr>
            <a:xfrm>
              <a:off x="3341312" y="4003994"/>
              <a:ext cx="1516060" cy="373436"/>
            </a:xfrm>
            <a:prstGeom prst="rect">
              <a:avLst/>
            </a:prstGeom>
            <a:noFill/>
          </p:spPr>
          <p:txBody>
            <a:bodyPr wrap="square" rtlCol="0">
              <a:spAutoFit/>
            </a:bodyPr>
            <a:lstStyle/>
            <a:p>
              <a:pPr algn="ctr">
                <a:lnSpc>
                  <a:spcPct val="110000"/>
                </a:lnSpc>
              </a:pPr>
              <a:r>
                <a:rPr lang="de-DE">
                  <a:solidFill>
                    <a:srgbClr val="7A7A7A"/>
                  </a:solidFill>
                </a:rPr>
                <a:t>Frustration</a:t>
              </a:r>
            </a:p>
          </p:txBody>
        </p:sp>
        <p:sp>
          <p:nvSpPr>
            <p:cNvPr id="24" name="Textfeld 23">
              <a:extLst>
                <a:ext uri="{FF2B5EF4-FFF2-40B4-BE49-F238E27FC236}">
                  <a16:creationId xmlns:a16="http://schemas.microsoft.com/office/drawing/2014/main" id="{E2774D4E-86F0-A1A8-2896-9D76DF428969}"/>
                </a:ext>
              </a:extLst>
            </p:cNvPr>
            <p:cNvSpPr txBox="1"/>
            <p:nvPr/>
          </p:nvSpPr>
          <p:spPr>
            <a:xfrm rot="16200000">
              <a:off x="-949646" y="3449606"/>
              <a:ext cx="4038293" cy="547907"/>
            </a:xfrm>
            <a:prstGeom prst="rect">
              <a:avLst/>
            </a:prstGeom>
            <a:noFill/>
          </p:spPr>
          <p:txBody>
            <a:bodyPr wrap="square" rtlCol="0">
              <a:spAutoFit/>
            </a:bodyPr>
            <a:lstStyle/>
            <a:p>
              <a:pPr algn="ctr">
                <a:lnSpc>
                  <a:spcPct val="110000"/>
                </a:lnSpc>
              </a:pPr>
              <a:r>
                <a:rPr lang="de-DE" sz="1400"/>
                <a:t>wahrgenommene Kompetenz </a:t>
              </a:r>
            </a:p>
            <a:p>
              <a:pPr algn="ctr">
                <a:lnSpc>
                  <a:spcPct val="110000"/>
                </a:lnSpc>
              </a:pPr>
              <a:r>
                <a:rPr lang="de-DE" sz="1400"/>
                <a:t>der Mitarbeitenden / Mitarbeit</a:t>
              </a:r>
            </a:p>
          </p:txBody>
        </p:sp>
        <p:sp>
          <p:nvSpPr>
            <p:cNvPr id="25" name="Textfeld 24">
              <a:extLst>
                <a:ext uri="{FF2B5EF4-FFF2-40B4-BE49-F238E27FC236}">
                  <a16:creationId xmlns:a16="http://schemas.microsoft.com/office/drawing/2014/main" id="{8B191C13-9CE4-A402-248A-B88B61EB29B4}"/>
                </a:ext>
              </a:extLst>
            </p:cNvPr>
            <p:cNvSpPr txBox="1"/>
            <p:nvPr/>
          </p:nvSpPr>
          <p:spPr>
            <a:xfrm>
              <a:off x="1494503" y="5815593"/>
              <a:ext cx="7443020" cy="310919"/>
            </a:xfrm>
            <a:prstGeom prst="rect">
              <a:avLst/>
            </a:prstGeom>
            <a:noFill/>
          </p:spPr>
          <p:txBody>
            <a:bodyPr wrap="square" rtlCol="0">
              <a:spAutoFit/>
            </a:bodyPr>
            <a:lstStyle/>
            <a:p>
              <a:pPr algn="ctr">
                <a:lnSpc>
                  <a:spcPct val="110000"/>
                </a:lnSpc>
              </a:pPr>
              <a:r>
                <a:rPr lang="de-DE" sz="1400"/>
                <a:t>Zeit</a:t>
              </a:r>
            </a:p>
          </p:txBody>
        </p:sp>
      </p:grpSp>
      <p:sp>
        <p:nvSpPr>
          <p:cNvPr id="26" name="object 62">
            <a:extLst>
              <a:ext uri="{FF2B5EF4-FFF2-40B4-BE49-F238E27FC236}">
                <a16:creationId xmlns:a16="http://schemas.microsoft.com/office/drawing/2014/main" id="{14496E5A-A9C3-A79F-9391-6B0BDAA5BCEA}"/>
              </a:ext>
            </a:extLst>
          </p:cNvPr>
          <p:cNvSpPr txBox="1"/>
          <p:nvPr/>
        </p:nvSpPr>
        <p:spPr>
          <a:xfrm>
            <a:off x="6669710" y="6314836"/>
            <a:ext cx="3341714" cy="153991"/>
          </a:xfrm>
          <a:prstGeom prst="rect">
            <a:avLst/>
          </a:prstGeom>
        </p:spPr>
        <p:txBody>
          <a:bodyPr vert="horz" wrap="square" lIns="0" tIns="15342" rIns="0" bIns="0" rtlCol="0">
            <a:spAutoFit/>
          </a:bodyPr>
          <a:lstStyle/>
          <a:p>
            <a:pPr marL="15343">
              <a:spcBef>
                <a:spcPts val="121"/>
              </a:spcBef>
            </a:pPr>
            <a:r>
              <a:rPr lang="de-DE" sz="900" spc="-12" dirty="0">
                <a:solidFill>
                  <a:schemeClr val="bg1">
                    <a:lumMod val="65000"/>
                  </a:schemeClr>
                </a:solidFill>
                <a:cs typeface="Calibri"/>
              </a:rPr>
              <a:t>eigene Darstellung nach Kübler-Ross, 1969</a:t>
            </a:r>
            <a:endParaRPr sz="900" dirty="0">
              <a:solidFill>
                <a:schemeClr val="bg1">
                  <a:lumMod val="65000"/>
                </a:schemeClr>
              </a:solidFill>
              <a:cs typeface="Calibri"/>
            </a:endParaRPr>
          </a:p>
        </p:txBody>
      </p:sp>
    </p:spTree>
    <p:extLst>
      <p:ext uri="{BB962C8B-B14F-4D97-AF65-F5344CB8AC3E}">
        <p14:creationId xmlns:p14="http://schemas.microsoft.com/office/powerpoint/2010/main" val="2892011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9C9B63-75FA-40D7-9780-0133C5A6F25B}"/>
              </a:ext>
            </a:extLst>
          </p:cNvPr>
          <p:cNvSpPr>
            <a:spLocks noGrp="1"/>
          </p:cNvSpPr>
          <p:nvPr>
            <p:ph type="title"/>
          </p:nvPr>
        </p:nvSpPr>
        <p:spPr/>
        <p:txBody>
          <a:bodyPr/>
          <a:lstStyle/>
          <a:p>
            <a:r>
              <a:rPr lang="de-DE"/>
              <a:t>Veränderungsprozesse</a:t>
            </a:r>
          </a:p>
        </p:txBody>
      </p:sp>
      <p:sp>
        <p:nvSpPr>
          <p:cNvPr id="4" name="Textplatzhalter 3">
            <a:extLst>
              <a:ext uri="{FF2B5EF4-FFF2-40B4-BE49-F238E27FC236}">
                <a16:creationId xmlns:a16="http://schemas.microsoft.com/office/drawing/2014/main" id="{FCA928D4-48D8-4116-B8EA-0A9B2AF59072}"/>
              </a:ext>
            </a:extLst>
          </p:cNvPr>
          <p:cNvSpPr>
            <a:spLocks noGrp="1"/>
          </p:cNvSpPr>
          <p:nvPr>
            <p:ph type="body" sz="quarter" idx="13"/>
          </p:nvPr>
        </p:nvSpPr>
        <p:spPr/>
        <p:txBody>
          <a:bodyPr/>
          <a:lstStyle/>
          <a:p>
            <a:r>
              <a:rPr lang="de-DE" dirty="0"/>
              <a:t>Gästekommunikation</a:t>
            </a:r>
          </a:p>
        </p:txBody>
      </p:sp>
      <p:sp>
        <p:nvSpPr>
          <p:cNvPr id="9" name="Textfeld 8">
            <a:extLst>
              <a:ext uri="{FF2B5EF4-FFF2-40B4-BE49-F238E27FC236}">
                <a16:creationId xmlns:a16="http://schemas.microsoft.com/office/drawing/2014/main" id="{686D52DC-011D-49D5-BFB1-2D7116DCCF2A}"/>
              </a:ext>
            </a:extLst>
          </p:cNvPr>
          <p:cNvSpPr txBox="1"/>
          <p:nvPr/>
        </p:nvSpPr>
        <p:spPr>
          <a:xfrm>
            <a:off x="371357" y="1560053"/>
            <a:ext cx="11447230" cy="4529702"/>
          </a:xfrm>
          <a:prstGeom prst="rect">
            <a:avLst/>
          </a:prstGeom>
          <a:noFill/>
        </p:spPr>
        <p:txBody>
          <a:bodyPr wrap="square" rtlCol="0">
            <a:spAutoFit/>
          </a:bodyPr>
          <a:lstStyle/>
          <a:p>
            <a:pPr algn="ctr">
              <a:lnSpc>
                <a:spcPct val="110000"/>
              </a:lnSpc>
            </a:pPr>
            <a:r>
              <a:rPr lang="de-DE" sz="2400" dirty="0"/>
              <a:t>Was sind relevante Anspruchsgruppen?</a:t>
            </a:r>
          </a:p>
          <a:p>
            <a:pPr algn="ctr">
              <a:lnSpc>
                <a:spcPct val="110000"/>
              </a:lnSpc>
            </a:pPr>
            <a:r>
              <a:rPr lang="de-DE" sz="2400" dirty="0"/>
              <a:t>Welche Ansprüche/Vorstellungen haben diese Gruppen?</a:t>
            </a:r>
          </a:p>
          <a:p>
            <a:pPr algn="ctr">
              <a:lnSpc>
                <a:spcPct val="110000"/>
              </a:lnSpc>
            </a:pPr>
            <a:endParaRPr lang="de-DE" sz="2400" dirty="0"/>
          </a:p>
          <a:p>
            <a:pPr algn="ctr">
              <a:lnSpc>
                <a:spcPct val="110000"/>
              </a:lnSpc>
            </a:pPr>
            <a:endParaRPr lang="de-DE" sz="2400" dirty="0"/>
          </a:p>
          <a:p>
            <a:pPr algn="ctr">
              <a:lnSpc>
                <a:spcPct val="110000"/>
              </a:lnSpc>
            </a:pPr>
            <a:r>
              <a:rPr lang="de-DE" sz="2400" b="1" dirty="0"/>
              <a:t>Was möchte/sollte kommuniziert werden?</a:t>
            </a:r>
          </a:p>
          <a:p>
            <a:pPr algn="ctr">
              <a:lnSpc>
                <a:spcPct val="110000"/>
              </a:lnSpc>
            </a:pPr>
            <a:r>
              <a:rPr lang="de-DE" sz="2400" dirty="0">
                <a:solidFill>
                  <a:schemeClr val="accent5">
                    <a:lumMod val="75000"/>
                  </a:schemeClr>
                </a:solidFill>
              </a:rPr>
              <a:t>Auswahl treffen was und wie tiefgreifend Informationen weitergegeben werden</a:t>
            </a:r>
            <a:r>
              <a:rPr lang="de-DE" sz="2400" dirty="0">
                <a:solidFill>
                  <a:srgbClr val="E8761B"/>
                </a:solidFill>
              </a:rPr>
              <a:t>.</a:t>
            </a:r>
          </a:p>
          <a:p>
            <a:pPr algn="ctr">
              <a:lnSpc>
                <a:spcPct val="110000"/>
              </a:lnSpc>
            </a:pPr>
            <a:endParaRPr lang="de-DE" sz="2400" dirty="0"/>
          </a:p>
          <a:p>
            <a:pPr algn="ctr">
              <a:lnSpc>
                <a:spcPct val="110000"/>
              </a:lnSpc>
            </a:pPr>
            <a:endParaRPr lang="de-DE" sz="2400" dirty="0"/>
          </a:p>
          <a:p>
            <a:pPr algn="ctr">
              <a:lnSpc>
                <a:spcPct val="110000"/>
              </a:lnSpc>
            </a:pPr>
            <a:r>
              <a:rPr lang="de-DE" sz="2400" b="1" dirty="0">
                <a:solidFill>
                  <a:schemeClr val="accent5">
                    <a:lumMod val="75000"/>
                  </a:schemeClr>
                </a:solidFill>
              </a:rPr>
              <a:t>Gutes Gefühl + Leckeres Essen</a:t>
            </a:r>
          </a:p>
          <a:p>
            <a:pPr algn="ctr">
              <a:lnSpc>
                <a:spcPct val="110000"/>
              </a:lnSpc>
            </a:pPr>
            <a:endParaRPr lang="de-DE" sz="2400" dirty="0"/>
          </a:p>
          <a:p>
            <a:pPr marL="342900" indent="-342900" algn="ctr">
              <a:lnSpc>
                <a:spcPct val="110000"/>
              </a:lnSpc>
              <a:buFont typeface="Arial" panose="020B0604020202020204" pitchFamily="34" charset="0"/>
              <a:buChar char="•"/>
            </a:pPr>
            <a:endParaRPr lang="de-DE" sz="2400" dirty="0"/>
          </a:p>
        </p:txBody>
      </p:sp>
      <p:pic>
        <p:nvPicPr>
          <p:cNvPr id="11" name="Grafik 10" descr="Ausrufezeichen">
            <a:extLst>
              <a:ext uri="{FF2B5EF4-FFF2-40B4-BE49-F238E27FC236}">
                <a16:creationId xmlns:a16="http://schemas.microsoft.com/office/drawing/2014/main" id="{2040D610-2135-4C5B-95B9-F4D9729399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6238" y="4565821"/>
            <a:ext cx="914400" cy="914400"/>
          </a:xfrm>
          <a:prstGeom prst="rect">
            <a:avLst/>
          </a:prstGeom>
        </p:spPr>
      </p:pic>
      <p:pic>
        <p:nvPicPr>
          <p:cNvPr id="13" name="Grafik 12" descr="Ausrufezeichen">
            <a:extLst>
              <a:ext uri="{FF2B5EF4-FFF2-40B4-BE49-F238E27FC236}">
                <a16:creationId xmlns:a16="http://schemas.microsoft.com/office/drawing/2014/main" id="{238E6F10-85FC-40C4-BD55-154B103DB6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1364" y="4565821"/>
            <a:ext cx="914400" cy="914400"/>
          </a:xfrm>
          <a:prstGeom prst="rect">
            <a:avLst/>
          </a:prstGeom>
        </p:spPr>
      </p:pic>
    </p:spTree>
    <p:extLst>
      <p:ext uri="{BB962C8B-B14F-4D97-AF65-F5344CB8AC3E}">
        <p14:creationId xmlns:p14="http://schemas.microsoft.com/office/powerpoint/2010/main" val="185442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a:t>
            </a:r>
            <a:r>
              <a:rPr lang="de-DE" dirty="0" err="1"/>
              <a:t>Nudging</a:t>
            </a:r>
            <a:r>
              <a:rPr lang="de-DE" dirty="0"/>
              <a:t>, Partizipation, Information</a:t>
            </a:r>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09393" cy="4019550"/>
          </a:xfrm>
        </p:spPr>
        <p:txBody>
          <a:bodyPr/>
          <a:lstStyle/>
          <a:p>
            <a:pPr marL="0" indent="0">
              <a:buNone/>
            </a:pPr>
            <a:r>
              <a:rPr lang="de-DE" dirty="0"/>
              <a:t>Nun geht es um die Kommunikationswege, die genutzt werden können. Dabei wird in diesem Workshop vor allem das </a:t>
            </a:r>
            <a:r>
              <a:rPr lang="de-DE" dirty="0" err="1"/>
              <a:t>Nudging</a:t>
            </a:r>
            <a:r>
              <a:rPr lang="de-DE" dirty="0"/>
              <a:t>, die Partizipation und die Information betrachtet.</a:t>
            </a:r>
          </a:p>
          <a:p>
            <a:pPr marL="0" indent="0">
              <a:buNone/>
            </a:pPr>
            <a:r>
              <a:rPr lang="de-DE" sz="2000" dirty="0">
                <a:latin typeface="Arial" panose="020B0604020202020204" pitchFamily="34" charset="0"/>
                <a:cs typeface="Arial" panose="020B0604020202020204" pitchFamily="34" charset="0"/>
              </a:rPr>
              <a:t>Zu jedem der drei Aspekte gibt es Folien, die erklären, was sich hinter dem jeweiligen Kommunikationsweg verbirgt und Beispiele welche Maßnahmen dazu gehören.</a:t>
            </a:r>
          </a:p>
          <a:p>
            <a:pPr marL="0" indent="0">
              <a:buNone/>
            </a:pPr>
            <a:r>
              <a:rPr lang="de-DE" sz="2000" dirty="0">
                <a:latin typeface="Arial" panose="020B0604020202020204" pitchFamily="34" charset="0"/>
                <a:cs typeface="Arial" panose="020B0604020202020204" pitchFamily="34" charset="0"/>
              </a:rPr>
              <a:t>Bei der Vorstellung kann immer wieder die Frage an die Teilnehmenden gestellt werden, ob sie sich die Aktion in ihrem Betrieb vorstellen könnten. </a:t>
            </a:r>
          </a:p>
          <a:p>
            <a:pPr marL="0" indent="0">
              <a:buNone/>
            </a:pPr>
            <a:endParaRPr lang="de-DE" dirty="0"/>
          </a:p>
          <a:p>
            <a:pPr marL="0" indent="0">
              <a:buNone/>
            </a:pPr>
            <a:r>
              <a:rPr lang="de-DE" b="1" dirty="0"/>
              <a:t>Material:</a:t>
            </a:r>
            <a:r>
              <a:rPr lang="de-DE" dirty="0"/>
              <a:t> Präsentation</a:t>
            </a:r>
          </a:p>
          <a:p>
            <a:pPr marL="0" indent="0">
              <a:buNone/>
            </a:pPr>
            <a:endParaRPr lang="de-DE" dirty="0"/>
          </a:p>
          <a:p>
            <a:pPr marL="0" indent="0">
              <a:buNone/>
            </a:pPr>
            <a:endParaRPr lang="de-DE" dirty="0"/>
          </a:p>
        </p:txBody>
      </p:sp>
    </p:spTree>
    <p:extLst>
      <p:ext uri="{BB962C8B-B14F-4D97-AF65-F5344CB8AC3E}">
        <p14:creationId xmlns:p14="http://schemas.microsoft.com/office/powerpoint/2010/main" val="29563160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D67DF-62DD-4F0A-B314-E5E74EA94E5A}"/>
              </a:ext>
            </a:extLst>
          </p:cNvPr>
          <p:cNvSpPr>
            <a:spLocks noGrp="1"/>
          </p:cNvSpPr>
          <p:nvPr>
            <p:ph type="title"/>
          </p:nvPr>
        </p:nvSpPr>
        <p:spPr/>
        <p:txBody>
          <a:bodyPr/>
          <a:lstStyle/>
          <a:p>
            <a:r>
              <a:rPr lang="de-DE"/>
              <a:t>Gästekommunikation</a:t>
            </a:r>
          </a:p>
        </p:txBody>
      </p:sp>
      <p:sp>
        <p:nvSpPr>
          <p:cNvPr id="4" name="Textplatzhalter 3">
            <a:extLst>
              <a:ext uri="{FF2B5EF4-FFF2-40B4-BE49-F238E27FC236}">
                <a16:creationId xmlns:a16="http://schemas.microsoft.com/office/drawing/2014/main" id="{1D181B7A-A093-456B-8C10-5C558E765581}"/>
              </a:ext>
            </a:extLst>
          </p:cNvPr>
          <p:cNvSpPr>
            <a:spLocks noGrp="1"/>
          </p:cNvSpPr>
          <p:nvPr>
            <p:ph type="body" sz="quarter" idx="13"/>
          </p:nvPr>
        </p:nvSpPr>
        <p:spPr/>
        <p:txBody>
          <a:bodyPr/>
          <a:lstStyle/>
          <a:p>
            <a:r>
              <a:rPr lang="de-DE"/>
              <a:t>Ansätze</a:t>
            </a:r>
          </a:p>
        </p:txBody>
      </p:sp>
      <p:sp>
        <p:nvSpPr>
          <p:cNvPr id="6" name="Google Shape;1179;p3">
            <a:extLst>
              <a:ext uri="{FF2B5EF4-FFF2-40B4-BE49-F238E27FC236}">
                <a16:creationId xmlns:a16="http://schemas.microsoft.com/office/drawing/2014/main" id="{863E001A-0C24-4C5C-8429-118A6849407F}"/>
              </a:ext>
            </a:extLst>
          </p:cNvPr>
          <p:cNvSpPr txBox="1">
            <a:spLocks/>
          </p:cNvSpPr>
          <p:nvPr/>
        </p:nvSpPr>
        <p:spPr bwMode="auto">
          <a:xfrm>
            <a:off x="365112" y="1529209"/>
            <a:ext cx="4704102" cy="211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0" tIns="288000" rIns="0" bIns="216000" numCol="1" anchor="t" anchorCtr="0" compatLnSpc="1">
            <a:prstTxWarp prst="textNoShape">
              <a:avLst/>
            </a:prstTxWarp>
            <a:sp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Clr>
                <a:srgbClr val="F07F3C"/>
              </a:buClr>
              <a:buSzPts val="1440"/>
              <a:buFont typeface="Arial"/>
              <a:buNone/>
            </a:pPr>
            <a:r>
              <a:rPr lang="de-DE"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UNBEWUSST</a:t>
            </a:r>
            <a:endParaRPr lang="de-DE" dirty="0"/>
          </a:p>
          <a:p>
            <a:pPr marL="0" indent="0" algn="ctr">
              <a:spcBef>
                <a:spcPts val="0"/>
              </a:spcBef>
              <a:spcAft>
                <a:spcPts val="0"/>
              </a:spcAft>
              <a:buClr>
                <a:srgbClr val="F07F3C"/>
              </a:buClr>
              <a:buSzPts val="1440"/>
              <a:buFont typeface="Arial"/>
              <a:buNone/>
            </a:pPr>
            <a:r>
              <a:rPr lang="de-DE" b="1" dirty="0" err="1">
                <a:solidFill>
                  <a:schemeClr val="accent5">
                    <a:lumMod val="75000"/>
                  </a:schemeClr>
                </a:solidFill>
              </a:rPr>
              <a:t>Nudging</a:t>
            </a:r>
            <a:endParaRPr lang="de-DE" b="1" dirty="0">
              <a:solidFill>
                <a:schemeClr val="accent5">
                  <a:lumMod val="75000"/>
                </a:schemeClr>
              </a:solidFill>
            </a:endParaRPr>
          </a:p>
          <a:p>
            <a:pPr marL="0" indent="0" algn="ctr">
              <a:spcBef>
                <a:spcPts val="0"/>
              </a:spcBef>
              <a:spcAft>
                <a:spcPts val="0"/>
              </a:spcAft>
              <a:buClr>
                <a:srgbClr val="F07F3C"/>
              </a:buClr>
              <a:buSzPts val="1440"/>
              <a:buFont typeface="Arial"/>
              <a:buNone/>
            </a:pPr>
            <a:r>
              <a:rPr lang="de-DE" dirty="0"/>
              <a:t>Veränderungen der Auswahl-Umgebung </a:t>
            </a:r>
            <a:br>
              <a:rPr lang="de-DE" dirty="0"/>
            </a:br>
            <a:r>
              <a:rPr lang="de-DE" dirty="0"/>
              <a:t>(</a:t>
            </a:r>
            <a:r>
              <a:rPr lang="de-DE" dirty="0" err="1"/>
              <a:t>choice</a:t>
            </a:r>
            <a:r>
              <a:rPr lang="de-DE" dirty="0"/>
              <a:t> </a:t>
            </a:r>
            <a:r>
              <a:rPr lang="de-DE" dirty="0" err="1"/>
              <a:t>architecture</a:t>
            </a:r>
            <a:r>
              <a:rPr lang="de-DE" dirty="0"/>
              <a:t>)</a:t>
            </a:r>
          </a:p>
          <a:p>
            <a:pPr marL="0" indent="0" algn="ctr">
              <a:spcBef>
                <a:spcPts val="0"/>
              </a:spcBef>
              <a:spcAft>
                <a:spcPts val="0"/>
              </a:spcAft>
              <a:buClr>
                <a:srgbClr val="F07F3C"/>
              </a:buClr>
              <a:buSzPts val="1440"/>
              <a:buFont typeface="Arial"/>
              <a:buNone/>
            </a:pPr>
            <a:endParaRPr lang="de-DE" dirty="0"/>
          </a:p>
        </p:txBody>
      </p:sp>
      <p:sp>
        <p:nvSpPr>
          <p:cNvPr id="7" name="Google Shape;1180;p3">
            <a:extLst>
              <a:ext uri="{FF2B5EF4-FFF2-40B4-BE49-F238E27FC236}">
                <a16:creationId xmlns:a16="http://schemas.microsoft.com/office/drawing/2014/main" id="{6690E885-74E4-4FCE-9650-1821E601C264}"/>
              </a:ext>
            </a:extLst>
          </p:cNvPr>
          <p:cNvSpPr txBox="1">
            <a:spLocks/>
          </p:cNvSpPr>
          <p:nvPr/>
        </p:nvSpPr>
        <p:spPr bwMode="auto">
          <a:xfrm>
            <a:off x="6382806" y="1501567"/>
            <a:ext cx="5468937" cy="115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0" tIns="288000" rIns="0" bIns="216000" numCol="1" anchor="t" anchorCtr="0" compatLnSpc="1">
            <a:prstTxWarp prst="textNoShape">
              <a:avLst/>
            </a:prstTxWarp>
            <a:sp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Clr>
                <a:srgbClr val="F07F3C"/>
              </a:buClr>
              <a:buSzPts val="1440"/>
              <a:buFont typeface="Arial"/>
              <a:buNone/>
            </a:pPr>
            <a:r>
              <a:rPr lang="de-DE" i="1" dirty="0"/>
              <a:t>BEWUSST</a:t>
            </a:r>
            <a:endParaRPr lang="de-DE" dirty="0"/>
          </a:p>
          <a:p>
            <a:pPr marL="0" indent="0" algn="ctr">
              <a:spcBef>
                <a:spcPts val="0"/>
              </a:spcBef>
              <a:spcAft>
                <a:spcPts val="0"/>
              </a:spcAft>
              <a:buClr>
                <a:srgbClr val="F07F3C"/>
              </a:buClr>
              <a:buSzPts val="1440"/>
              <a:buFont typeface="Arial"/>
              <a:buNone/>
            </a:pPr>
            <a:r>
              <a:rPr lang="de-DE" b="1" dirty="0">
                <a:solidFill>
                  <a:schemeClr val="accent5">
                    <a:lumMod val="75000"/>
                  </a:schemeClr>
                </a:solidFill>
              </a:rPr>
              <a:t>Informationen</a:t>
            </a:r>
          </a:p>
        </p:txBody>
      </p:sp>
      <p:sp>
        <p:nvSpPr>
          <p:cNvPr id="12" name="Google Shape;1180;p3">
            <a:extLst>
              <a:ext uri="{FF2B5EF4-FFF2-40B4-BE49-F238E27FC236}">
                <a16:creationId xmlns:a16="http://schemas.microsoft.com/office/drawing/2014/main" id="{A5CC4DF7-5F90-4E90-A152-06FA368E5E1B}"/>
              </a:ext>
            </a:extLst>
          </p:cNvPr>
          <p:cNvSpPr txBox="1">
            <a:spLocks/>
          </p:cNvSpPr>
          <p:nvPr/>
        </p:nvSpPr>
        <p:spPr bwMode="auto">
          <a:xfrm>
            <a:off x="3359579" y="3453647"/>
            <a:ext cx="5468937" cy="115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0" tIns="288000" rIns="0" bIns="216000" numCol="1" anchor="t" anchorCtr="0" compatLnSpc="1">
            <a:prstTxWarp prst="textNoShape">
              <a:avLst/>
            </a:prstTxWarp>
            <a:sp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Clr>
                <a:srgbClr val="F07F3C"/>
              </a:buClr>
              <a:buSzPts val="1440"/>
              <a:buFont typeface="Arial"/>
              <a:buNone/>
            </a:pPr>
            <a:r>
              <a:rPr lang="de-DE" i="1" dirty="0"/>
              <a:t>BEWUSST</a:t>
            </a:r>
            <a:endParaRPr lang="de-DE" dirty="0"/>
          </a:p>
          <a:p>
            <a:pPr marL="0" indent="0" algn="ctr">
              <a:spcBef>
                <a:spcPts val="0"/>
              </a:spcBef>
              <a:spcAft>
                <a:spcPts val="0"/>
              </a:spcAft>
              <a:buClr>
                <a:srgbClr val="F07F3C"/>
              </a:buClr>
              <a:buSzPts val="1440"/>
              <a:buFont typeface="Arial"/>
              <a:buNone/>
            </a:pPr>
            <a:r>
              <a:rPr lang="de-DE" b="1" dirty="0">
                <a:solidFill>
                  <a:schemeClr val="accent5">
                    <a:lumMod val="75000"/>
                  </a:schemeClr>
                </a:solidFill>
              </a:rPr>
              <a:t>Partizipation</a:t>
            </a:r>
          </a:p>
        </p:txBody>
      </p:sp>
      <p:sp>
        <p:nvSpPr>
          <p:cNvPr id="9" name="Sprechblase: oval 8">
            <a:extLst>
              <a:ext uri="{FF2B5EF4-FFF2-40B4-BE49-F238E27FC236}">
                <a16:creationId xmlns:a16="http://schemas.microsoft.com/office/drawing/2014/main" id="{B9AC829D-9640-4EA8-9059-149C5E8E6F2B}"/>
              </a:ext>
            </a:extLst>
          </p:cNvPr>
          <p:cNvSpPr/>
          <p:nvPr/>
        </p:nvSpPr>
        <p:spPr>
          <a:xfrm>
            <a:off x="10190510" y="2098045"/>
            <a:ext cx="1390965" cy="1360263"/>
          </a:xfrm>
          <a:prstGeom prst="wedgeEllipseCallout">
            <a:avLst>
              <a:gd name="adj1" fmla="val 59233"/>
              <a:gd name="adj2" fmla="val 426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8" name="Grafik 7">
            <a:extLst>
              <a:ext uri="{FF2B5EF4-FFF2-40B4-BE49-F238E27FC236}">
                <a16:creationId xmlns:a16="http://schemas.microsoft.com/office/drawing/2014/main" id="{9490DD76-8BCD-4B55-8889-69680B430C37}"/>
              </a:ext>
            </a:extLst>
          </p:cNvPr>
          <p:cNvPicPr>
            <a:picLocks noChangeAspect="1"/>
          </p:cNvPicPr>
          <p:nvPr/>
        </p:nvPicPr>
        <p:blipFill>
          <a:blip r:embed="rId3"/>
          <a:stretch>
            <a:fillRect/>
          </a:stretch>
        </p:blipFill>
        <p:spPr>
          <a:xfrm>
            <a:off x="10689834" y="2202449"/>
            <a:ext cx="392318" cy="1152175"/>
          </a:xfrm>
          <a:prstGeom prst="rect">
            <a:avLst/>
          </a:prstGeom>
        </p:spPr>
      </p:pic>
      <p:pic>
        <p:nvPicPr>
          <p:cNvPr id="15" name="Grafik 14">
            <a:extLst>
              <a:ext uri="{FF2B5EF4-FFF2-40B4-BE49-F238E27FC236}">
                <a16:creationId xmlns:a16="http://schemas.microsoft.com/office/drawing/2014/main" id="{F3081E6D-5308-4DD2-B491-E70973FC1961}"/>
              </a:ext>
            </a:extLst>
          </p:cNvPr>
          <p:cNvPicPr>
            <a:picLocks noChangeAspect="1"/>
          </p:cNvPicPr>
          <p:nvPr/>
        </p:nvPicPr>
        <p:blipFill>
          <a:blip r:embed="rId4"/>
          <a:stretch>
            <a:fillRect/>
          </a:stretch>
        </p:blipFill>
        <p:spPr>
          <a:xfrm>
            <a:off x="1797520" y="3140593"/>
            <a:ext cx="1839286" cy="1839286"/>
          </a:xfrm>
          <a:prstGeom prst="rect">
            <a:avLst/>
          </a:prstGeom>
        </p:spPr>
      </p:pic>
      <p:sp>
        <p:nvSpPr>
          <p:cNvPr id="16" name="Rechteck 15">
            <a:extLst>
              <a:ext uri="{FF2B5EF4-FFF2-40B4-BE49-F238E27FC236}">
                <a16:creationId xmlns:a16="http://schemas.microsoft.com/office/drawing/2014/main" id="{B1D6F6A3-F95C-4EE7-9AC0-421429AD24C0}"/>
              </a:ext>
            </a:extLst>
          </p:cNvPr>
          <p:cNvSpPr/>
          <p:nvPr/>
        </p:nvSpPr>
        <p:spPr>
          <a:xfrm>
            <a:off x="336478" y="6028710"/>
            <a:ext cx="4827804" cy="230832"/>
          </a:xfrm>
          <a:prstGeom prst="rect">
            <a:avLst/>
          </a:prstGeom>
        </p:spPr>
        <p:txBody>
          <a:bodyPr wrap="square">
            <a:spAutoFit/>
          </a:bodyPr>
          <a:lstStyle/>
          <a:p>
            <a:r>
              <a:rPr lang="de-DE" sz="900" dirty="0">
                <a:solidFill>
                  <a:schemeClr val="bg1">
                    <a:lumMod val="65000"/>
                  </a:schemeClr>
                </a:solidFill>
              </a:rPr>
              <a:t>Bildquelle: KI generiert mit Adobe Express </a:t>
            </a:r>
            <a:r>
              <a:rPr lang="de-DE" sz="900" dirty="0"/>
              <a:t>-  </a:t>
            </a:r>
            <a:r>
              <a:rPr lang="de-DE" sz="900" dirty="0">
                <a:solidFill>
                  <a:srgbClr val="FF0000"/>
                </a:solidFill>
              </a:rPr>
              <a:t>gemeinfrei (daher nicht unter freier Lizenz)</a:t>
            </a:r>
            <a:endParaRPr lang="de-DE" sz="900" dirty="0">
              <a:solidFill>
                <a:schemeClr val="bg1">
                  <a:lumMod val="65000"/>
                </a:schemeClr>
              </a:solidFill>
            </a:endParaRPr>
          </a:p>
        </p:txBody>
      </p:sp>
      <p:pic>
        <p:nvPicPr>
          <p:cNvPr id="18" name="Grafik 17">
            <a:extLst>
              <a:ext uri="{FF2B5EF4-FFF2-40B4-BE49-F238E27FC236}">
                <a16:creationId xmlns:a16="http://schemas.microsoft.com/office/drawing/2014/main" id="{64A84F9D-47B0-48E9-90E9-7546F57480FC}"/>
              </a:ext>
            </a:extLst>
          </p:cNvPr>
          <p:cNvPicPr>
            <a:picLocks noChangeAspect="1"/>
          </p:cNvPicPr>
          <p:nvPr/>
        </p:nvPicPr>
        <p:blipFill>
          <a:blip r:embed="rId5"/>
          <a:stretch>
            <a:fillRect/>
          </a:stretch>
        </p:blipFill>
        <p:spPr>
          <a:xfrm>
            <a:off x="5251480" y="4526891"/>
            <a:ext cx="1685133" cy="1394272"/>
          </a:xfrm>
          <a:prstGeom prst="rect">
            <a:avLst/>
          </a:prstGeom>
        </p:spPr>
      </p:pic>
    </p:spTree>
    <p:extLst>
      <p:ext uri="{BB962C8B-B14F-4D97-AF65-F5344CB8AC3E}">
        <p14:creationId xmlns:p14="http://schemas.microsoft.com/office/powerpoint/2010/main" val="92229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
          <p:cNvSpPr txBox="1">
            <a:spLocks noGrp="1"/>
          </p:cNvSpPr>
          <p:nvPr>
            <p:ph type="title"/>
          </p:nvPr>
        </p:nvSpPr>
        <p:spPr>
          <a:prstGeom prst="rect">
            <a:avLst/>
          </a:prstGeom>
          <a:noFill/>
          <a:ln>
            <a:noFill/>
          </a:ln>
        </p:spPr>
        <p:txBody>
          <a:bodyPr spcFirstLastPara="1" wrap="square" lIns="0" tIns="0" rIns="0" bIns="0" anchor="ctr" anchorCtr="0">
            <a:noAutofit/>
          </a:bodyPr>
          <a:lstStyle/>
          <a:p>
            <a:pPr lvl="0">
              <a:lnSpc>
                <a:spcPct val="110000"/>
              </a:lnSpc>
              <a:spcBef>
                <a:spcPts val="0"/>
              </a:spcBef>
              <a:spcAft>
                <a:spcPts val="0"/>
              </a:spcAft>
              <a:buSzPts val="1400"/>
            </a:pPr>
            <a:r>
              <a:rPr lang="de-DE" err="1"/>
              <a:t>Nudging</a:t>
            </a:r>
            <a:endParaRPr/>
          </a:p>
        </p:txBody>
      </p:sp>
      <p:sp>
        <p:nvSpPr>
          <p:cNvPr id="2" name="Inhaltsplatzhalter 1">
            <a:extLst>
              <a:ext uri="{FF2B5EF4-FFF2-40B4-BE49-F238E27FC236}">
                <a16:creationId xmlns:a16="http://schemas.microsoft.com/office/drawing/2014/main" id="{F4157564-82B0-41A6-9ABE-F04E0B17BE95}"/>
              </a:ext>
            </a:extLst>
          </p:cNvPr>
          <p:cNvSpPr>
            <a:spLocks noGrp="1"/>
          </p:cNvSpPr>
          <p:nvPr>
            <p:ph idx="1"/>
          </p:nvPr>
        </p:nvSpPr>
        <p:spPr>
          <a:xfrm>
            <a:off x="371357" y="2127676"/>
            <a:ext cx="6157656" cy="2657725"/>
          </a:xfrm>
        </p:spPr>
        <p:txBody>
          <a:bodyPr/>
          <a:lstStyle/>
          <a:p>
            <a:pPr marL="0" indent="0" algn="ctr">
              <a:spcBef>
                <a:spcPts val="0"/>
              </a:spcBef>
              <a:spcAft>
                <a:spcPts val="0"/>
              </a:spcAft>
              <a:buClr>
                <a:schemeClr val="dk1"/>
              </a:buClr>
              <a:buSzPts val="1440"/>
              <a:buNone/>
            </a:pPr>
            <a:r>
              <a:rPr lang="de-DE" b="1" dirty="0"/>
              <a:t>Ernährungsentscheidungen</a:t>
            </a:r>
            <a:r>
              <a:rPr lang="de-DE" dirty="0"/>
              <a:t>, die Gäste in der Außer-Haus-Gastronomie treffen, sind von besonderer Bedeutung – gerade, wenn es darum geht die </a:t>
            </a:r>
            <a:r>
              <a:rPr lang="de-DE" b="1" dirty="0"/>
              <a:t>globalen Nachhaltigkeitsziele </a:t>
            </a:r>
            <a:r>
              <a:rPr lang="de-DE" dirty="0"/>
              <a:t>zu erreichen.</a:t>
            </a:r>
          </a:p>
          <a:p>
            <a:pPr algn="ctr">
              <a:spcBef>
                <a:spcPts val="0"/>
              </a:spcBef>
              <a:spcAft>
                <a:spcPts val="0"/>
              </a:spcAft>
              <a:buClr>
                <a:schemeClr val="dk1"/>
              </a:buClr>
              <a:buSzPts val="1440"/>
            </a:pPr>
            <a:endParaRPr lang="de-DE" b="1" dirty="0">
              <a:solidFill>
                <a:srgbClr val="E8761B"/>
              </a:solidFill>
            </a:endParaRPr>
          </a:p>
          <a:p>
            <a:pPr algn="ctr">
              <a:spcBef>
                <a:spcPts val="0"/>
              </a:spcBef>
              <a:spcAft>
                <a:spcPts val="0"/>
              </a:spcAft>
              <a:buClr>
                <a:schemeClr val="dk1"/>
              </a:buClr>
              <a:buSzPts val="1440"/>
            </a:pPr>
            <a:endParaRPr lang="de-DE" b="1" dirty="0">
              <a:solidFill>
                <a:srgbClr val="E8761B"/>
              </a:solidFill>
            </a:endParaRPr>
          </a:p>
          <a:p>
            <a:pPr marL="0" indent="0" algn="ctr">
              <a:spcBef>
                <a:spcPts val="0"/>
              </a:spcBef>
              <a:spcAft>
                <a:spcPts val="0"/>
              </a:spcAft>
              <a:buClr>
                <a:schemeClr val="dk1"/>
              </a:buClr>
              <a:buSzPts val="1440"/>
              <a:buNone/>
            </a:pPr>
            <a:r>
              <a:rPr lang="de-DE" b="1" dirty="0">
                <a:solidFill>
                  <a:schemeClr val="accent5">
                    <a:lumMod val="75000"/>
                  </a:schemeClr>
                </a:solidFill>
              </a:rPr>
              <a:t>Frage: </a:t>
            </a:r>
            <a:br>
              <a:rPr lang="de-DE" b="1" dirty="0">
                <a:solidFill>
                  <a:schemeClr val="accent5">
                    <a:lumMod val="75000"/>
                  </a:schemeClr>
                </a:solidFill>
              </a:rPr>
            </a:br>
            <a:r>
              <a:rPr lang="de-DE" b="1" dirty="0">
                <a:solidFill>
                  <a:schemeClr val="accent5">
                    <a:lumMod val="75000"/>
                  </a:schemeClr>
                </a:solidFill>
              </a:rPr>
              <a:t>Was beeinflusst Menschen bei ihrer Speisenwahl?</a:t>
            </a:r>
            <a:endParaRPr lang="de-DE" dirty="0">
              <a:solidFill>
                <a:schemeClr val="accent5">
                  <a:lumMod val="75000"/>
                </a:schemeClr>
              </a:solidFill>
            </a:endParaRPr>
          </a:p>
          <a:p>
            <a:pPr algn="ctr">
              <a:spcBef>
                <a:spcPts val="0"/>
              </a:spcBef>
              <a:spcAft>
                <a:spcPts val="0"/>
              </a:spcAft>
              <a:buClr>
                <a:schemeClr val="dk1"/>
              </a:buClr>
              <a:buSzPts val="1440"/>
            </a:pPr>
            <a:endParaRPr lang="de-DE" dirty="0">
              <a:solidFill>
                <a:srgbClr val="E8761B"/>
              </a:solidFill>
            </a:endParaRPr>
          </a:p>
          <a:p>
            <a:pPr marL="434342" indent="-342900" algn="ctr">
              <a:spcBef>
                <a:spcPts val="0"/>
              </a:spcBef>
              <a:spcAft>
                <a:spcPts val="0"/>
              </a:spcAft>
              <a:buClr>
                <a:schemeClr val="dk1"/>
              </a:buClr>
              <a:buSzPts val="1440"/>
            </a:pPr>
            <a:endParaRPr lang="de-DE" dirty="0"/>
          </a:p>
          <a:p>
            <a:pPr marL="0" indent="0" algn="ctr">
              <a:buNone/>
            </a:pPr>
            <a:endParaRPr lang="de-DE" dirty="0"/>
          </a:p>
        </p:txBody>
      </p:sp>
      <p:sp>
        <p:nvSpPr>
          <p:cNvPr id="1146" name="Google Shape;1146;p1"/>
          <p:cNvSpPr txBox="1">
            <a:spLocks noGrp="1"/>
          </p:cNvSpPr>
          <p:nvPr>
            <p:ph type="body" sz="quarter" idx="13"/>
          </p:nvPr>
        </p:nvSpPr>
        <p:spPr>
          <a:prstGeom prst="rect">
            <a:avLst/>
          </a:prstGeom>
          <a:noFill/>
          <a:ln>
            <a:noFill/>
          </a:ln>
        </p:spPr>
        <p:txBody>
          <a:bodyPr spcFirstLastPara="1" wrap="square" lIns="0" tIns="0" rIns="0" bIns="0" anchor="t" anchorCtr="0">
            <a:noAutofit/>
          </a:bodyPr>
          <a:lstStyle/>
          <a:p>
            <a:pPr lvl="0">
              <a:spcBef>
                <a:spcPts val="0"/>
              </a:spcBef>
              <a:spcAft>
                <a:spcPts val="0"/>
              </a:spcAft>
              <a:buClr>
                <a:schemeClr val="dk1"/>
              </a:buClr>
              <a:buSzPts val="1440"/>
            </a:pPr>
            <a:r>
              <a:rPr lang="de-DE">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0"/>
                  </a:ext>
                </a:extLst>
              </a:rPr>
              <a:t>Ernährungsentscheidung</a:t>
            </a:r>
            <a:endParaRPr/>
          </a:p>
          <a:p>
            <a:pPr marL="0" lvl="0" indent="0" algn="l" rtl="0">
              <a:lnSpc>
                <a:spcPct val="110000"/>
              </a:lnSpc>
              <a:spcBef>
                <a:spcPts val="0"/>
              </a:spcBef>
              <a:spcAft>
                <a:spcPts val="0"/>
              </a:spcAft>
              <a:buClr>
                <a:schemeClr val="dk1"/>
              </a:buClr>
              <a:buSzPts val="1440"/>
              <a:buNone/>
            </a:pPr>
            <a:endParaRPr/>
          </a:p>
        </p:txBody>
      </p:sp>
      <p:pic>
        <p:nvPicPr>
          <p:cNvPr id="1149" name="Google Shape;1149;p1"/>
          <p:cNvPicPr preferRelativeResize="0"/>
          <p:nvPr/>
        </p:nvPicPr>
        <p:blipFill rotWithShape="1">
          <a:blip r:embed="rId3">
            <a:alphaModFix/>
          </a:blip>
          <a:srcRect t="3801" b="4454"/>
          <a:stretch/>
        </p:blipFill>
        <p:spPr>
          <a:xfrm>
            <a:off x="6979503" y="1430081"/>
            <a:ext cx="4585530" cy="2338137"/>
          </a:xfrm>
          <a:prstGeom prst="rect">
            <a:avLst/>
          </a:prstGeom>
          <a:noFill/>
          <a:ln>
            <a:noFill/>
          </a:ln>
        </p:spPr>
      </p:pic>
      <p:pic>
        <p:nvPicPr>
          <p:cNvPr id="1150" name="Google Shape;1150;p1"/>
          <p:cNvPicPr preferRelativeResize="0"/>
          <p:nvPr/>
        </p:nvPicPr>
        <p:blipFill rotWithShape="1">
          <a:blip r:embed="rId4">
            <a:alphaModFix/>
          </a:blip>
          <a:srcRect/>
          <a:stretch/>
        </p:blipFill>
        <p:spPr>
          <a:xfrm>
            <a:off x="8424423" y="4253728"/>
            <a:ext cx="1695690" cy="1695690"/>
          </a:xfrm>
          <a:prstGeom prst="rect">
            <a:avLst/>
          </a:prstGeom>
          <a:noFill/>
          <a:ln>
            <a:noFill/>
          </a:ln>
        </p:spPr>
      </p:pic>
      <p:sp>
        <p:nvSpPr>
          <p:cNvPr id="1154" name="Google Shape;1154;p1"/>
          <p:cNvSpPr/>
          <p:nvPr/>
        </p:nvSpPr>
        <p:spPr>
          <a:xfrm>
            <a:off x="7076065" y="3752822"/>
            <a:ext cx="423256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7F7F7F"/>
                </a:solidFill>
                <a:latin typeface="Tahoma"/>
                <a:ea typeface="Tahoma"/>
                <a:cs typeface="Tahoma"/>
                <a:sym typeface="Tahoma"/>
              </a:rPr>
              <a:t>17 Ziele für nachhaltige Entwicklung der UN (Agenda 2030)</a:t>
            </a:r>
            <a:endParaRPr sz="1200" b="0" i="0" u="none" strike="noStrike" cap="none">
              <a:solidFill>
                <a:srgbClr val="7F7F7F"/>
              </a:solidFill>
              <a:latin typeface="Tahoma"/>
              <a:ea typeface="Tahoma"/>
              <a:cs typeface="Tahoma"/>
              <a:sym typeface="Tahoma"/>
            </a:endParaRPr>
          </a:p>
        </p:txBody>
      </p:sp>
      <p:sp>
        <p:nvSpPr>
          <p:cNvPr id="1157" name="Google Shape;1157;p1"/>
          <p:cNvSpPr txBox="1"/>
          <p:nvPr/>
        </p:nvSpPr>
        <p:spPr>
          <a:xfrm>
            <a:off x="307312" y="5802585"/>
            <a:ext cx="11106900" cy="461635"/>
          </a:xfrm>
          <a:prstGeom prst="rect">
            <a:avLst/>
          </a:prstGeom>
          <a:noFill/>
          <a:ln>
            <a:noFill/>
          </a:ln>
        </p:spPr>
        <p:txBody>
          <a:bodyPr spcFirstLastPara="1" wrap="square" lIns="91425" tIns="91425" rIns="91425" bIns="91425" anchor="t" anchorCtr="0">
            <a:spAutoFit/>
          </a:bodyPr>
          <a:lstStyle/>
          <a:p>
            <a:r>
              <a:rPr lang="en-US" sz="900" dirty="0">
                <a:solidFill>
                  <a:schemeClr val="bg1">
                    <a:lumMod val="65000"/>
                  </a:schemeClr>
                </a:solidFill>
              </a:rPr>
              <a:t>EAT-Lancet Commission, 2019</a:t>
            </a:r>
            <a:endParaRPr lang="de-DE" sz="900" dirty="0">
              <a:solidFill>
                <a:schemeClr val="bg1">
                  <a:lumMod val="65000"/>
                </a:schemeClr>
              </a:solidFill>
            </a:endParaRPr>
          </a:p>
          <a:p>
            <a:pPr marL="0" marR="0" lvl="0" indent="0" algn="l" rtl="0">
              <a:lnSpc>
                <a:spcPct val="100000"/>
              </a:lnSpc>
              <a:spcBef>
                <a:spcPts val="0"/>
              </a:spcBef>
              <a:spcAft>
                <a:spcPts val="0"/>
              </a:spcAft>
              <a:buClr>
                <a:srgbClr val="000000"/>
              </a:buClr>
              <a:buSzPts val="1000"/>
              <a:buFont typeface="Arial"/>
              <a:buNone/>
            </a:pPr>
            <a:r>
              <a:rPr lang="de-DE" sz="900" b="0" i="0" u="none" strike="noStrike" cap="none" dirty="0">
                <a:solidFill>
                  <a:schemeClr val="bg1">
                    <a:lumMod val="65000"/>
                  </a:schemeClr>
                </a:solidFill>
                <a:latin typeface="Arial"/>
                <a:ea typeface="Arial"/>
                <a:cs typeface="Arial"/>
                <a:sym typeface="Arial"/>
              </a:rPr>
              <a:t>Rosenzweig, C., et. al., 2020, S. 94–97</a:t>
            </a:r>
            <a:r>
              <a:rPr lang="de-DE" sz="900" b="0" i="0" u="none" strike="noStrike" cap="none" dirty="0">
                <a:solidFill>
                  <a:schemeClr val="bg1">
                    <a:lumMod val="65000"/>
                  </a:schemeClr>
                </a:solidFill>
                <a:latin typeface="Calibri"/>
                <a:ea typeface="Calibri"/>
                <a:cs typeface="Calibri"/>
                <a:sym typeface="Calibri"/>
              </a:rPr>
              <a:t> </a:t>
            </a:r>
            <a:endParaRPr sz="900" b="0" i="0" u="none" strike="noStrike" cap="none" dirty="0">
              <a:solidFill>
                <a:schemeClr val="bg1">
                  <a:lumMod val="65000"/>
                </a:schemeClr>
              </a:solidFill>
              <a:latin typeface="Arial"/>
              <a:ea typeface="Arial"/>
              <a:cs typeface="Arial"/>
              <a:sym typeface="Arial"/>
            </a:endParaRPr>
          </a:p>
        </p:txBody>
      </p:sp>
      <p:sp>
        <p:nvSpPr>
          <p:cNvPr id="3" name="Rechteck 2">
            <a:extLst>
              <a:ext uri="{FF2B5EF4-FFF2-40B4-BE49-F238E27FC236}">
                <a16:creationId xmlns:a16="http://schemas.microsoft.com/office/drawing/2014/main" id="{F25EF7A0-93FB-44E2-80EE-B66F3B7E3B83}"/>
              </a:ext>
            </a:extLst>
          </p:cNvPr>
          <p:cNvSpPr/>
          <p:nvPr/>
        </p:nvSpPr>
        <p:spPr>
          <a:xfrm>
            <a:off x="6978144" y="1072141"/>
            <a:ext cx="2672526" cy="307777"/>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panose="020F0502020204030204" pitchFamily="34" charset="0"/>
                <a:cs typeface="Times New Roman" panose="02020603050405020304" pitchFamily="18" charset="0"/>
              </a:rPr>
              <a:t>Bild ist nicht unter freier Lizenz.</a:t>
            </a:r>
            <a:endParaRPr lang="de-DE" sz="1400" dirty="0">
              <a:solidFill>
                <a:srgbClr val="FF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FCC99A-B470-460B-A2B3-494C01A53C78}"/>
              </a:ext>
            </a:extLst>
          </p:cNvPr>
          <p:cNvSpPr>
            <a:spLocks noGrp="1"/>
          </p:cNvSpPr>
          <p:nvPr>
            <p:ph type="title"/>
          </p:nvPr>
        </p:nvSpPr>
        <p:spPr/>
        <p:txBody>
          <a:bodyPr/>
          <a:lstStyle/>
          <a:p>
            <a:r>
              <a:rPr lang="de-DE" err="1"/>
              <a:t>Nudging</a:t>
            </a:r>
            <a:endParaRPr lang="de-DE"/>
          </a:p>
        </p:txBody>
      </p:sp>
      <p:sp>
        <p:nvSpPr>
          <p:cNvPr id="4" name="Textplatzhalter 3">
            <a:extLst>
              <a:ext uri="{FF2B5EF4-FFF2-40B4-BE49-F238E27FC236}">
                <a16:creationId xmlns:a16="http://schemas.microsoft.com/office/drawing/2014/main" id="{91C40C45-E522-45E2-B7BF-92E71B934EFC}"/>
              </a:ext>
            </a:extLst>
          </p:cNvPr>
          <p:cNvSpPr>
            <a:spLocks noGrp="1"/>
          </p:cNvSpPr>
          <p:nvPr>
            <p:ph type="body" sz="quarter" idx="13"/>
          </p:nvPr>
        </p:nvSpPr>
        <p:spPr/>
        <p:txBody>
          <a:bodyPr/>
          <a:lstStyle/>
          <a:p>
            <a:r>
              <a:rPr lang="de-DE">
                <a:solidFill>
                  <a:srgbClr val="7F7F7F"/>
                </a:solidFill>
                <a:ea typeface="Arial"/>
                <a:cs typeface="Arial"/>
                <a:sym typeface="Arial"/>
              </a:rPr>
              <a:t>Was ist </a:t>
            </a:r>
            <a:r>
              <a:rPr lang="de-DE" err="1">
                <a:solidFill>
                  <a:srgbClr val="7F7F7F"/>
                </a:solidFill>
                <a:ea typeface="Arial"/>
                <a:cs typeface="Arial"/>
                <a:sym typeface="Arial"/>
              </a:rPr>
              <a:t>Nudging</a:t>
            </a:r>
            <a:r>
              <a:rPr lang="de-DE">
                <a:solidFill>
                  <a:srgbClr val="7F7F7F"/>
                </a:solidFill>
                <a:ea typeface="Arial"/>
                <a:cs typeface="Arial"/>
                <a:sym typeface="Arial"/>
              </a:rPr>
              <a:t>?</a:t>
            </a:r>
          </a:p>
        </p:txBody>
      </p:sp>
      <p:sp>
        <p:nvSpPr>
          <p:cNvPr id="10" name="Rechteck 9">
            <a:extLst>
              <a:ext uri="{FF2B5EF4-FFF2-40B4-BE49-F238E27FC236}">
                <a16:creationId xmlns:a16="http://schemas.microsoft.com/office/drawing/2014/main" id="{C2236E58-F9F3-4879-B6F0-5E0A3C514E4A}"/>
              </a:ext>
            </a:extLst>
          </p:cNvPr>
          <p:cNvSpPr/>
          <p:nvPr/>
        </p:nvSpPr>
        <p:spPr>
          <a:xfrm>
            <a:off x="371357" y="5985768"/>
            <a:ext cx="851515" cy="230832"/>
          </a:xfrm>
          <a:prstGeom prst="rect">
            <a:avLst/>
          </a:prstGeom>
        </p:spPr>
        <p:txBody>
          <a:bodyPr wrap="none">
            <a:spAutoFit/>
          </a:bodyPr>
          <a:lstStyle/>
          <a:p>
            <a:r>
              <a:rPr lang="de-DE" sz="9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TU Berlin, o.J. </a:t>
            </a:r>
            <a:endParaRPr lang="de-DE" sz="900" dirty="0">
              <a:solidFill>
                <a:schemeClr val="bg1">
                  <a:lumMod val="65000"/>
                </a:schemeClr>
              </a:solidFill>
            </a:endParaRPr>
          </a:p>
        </p:txBody>
      </p:sp>
      <p:pic>
        <p:nvPicPr>
          <p:cNvPr id="7" name="Grafik 6">
            <a:hlinkClick r:id="rId3"/>
            <a:extLst>
              <a:ext uri="{FF2B5EF4-FFF2-40B4-BE49-F238E27FC236}">
                <a16:creationId xmlns:a16="http://schemas.microsoft.com/office/drawing/2014/main" id="{1C2BD36F-19A0-4EEF-9A9C-D5AD13537C81}"/>
              </a:ext>
            </a:extLst>
          </p:cNvPr>
          <p:cNvPicPr>
            <a:picLocks noChangeAspect="1"/>
          </p:cNvPicPr>
          <p:nvPr/>
        </p:nvPicPr>
        <p:blipFill>
          <a:blip r:embed="rId4"/>
          <a:stretch>
            <a:fillRect/>
          </a:stretch>
        </p:blipFill>
        <p:spPr>
          <a:xfrm>
            <a:off x="3044938" y="1442145"/>
            <a:ext cx="6102123" cy="4008508"/>
          </a:xfrm>
          <a:prstGeom prst="rect">
            <a:avLst/>
          </a:prstGeom>
        </p:spPr>
      </p:pic>
      <p:sp>
        <p:nvSpPr>
          <p:cNvPr id="11" name="Textfeld 10">
            <a:extLst>
              <a:ext uri="{FF2B5EF4-FFF2-40B4-BE49-F238E27FC236}">
                <a16:creationId xmlns:a16="http://schemas.microsoft.com/office/drawing/2014/main" id="{3BED864E-5B6C-40FC-B12E-01C9A9BE8D68}"/>
              </a:ext>
            </a:extLst>
          </p:cNvPr>
          <p:cNvSpPr txBox="1"/>
          <p:nvPr/>
        </p:nvSpPr>
        <p:spPr>
          <a:xfrm>
            <a:off x="2624536" y="5516026"/>
            <a:ext cx="6942926" cy="264111"/>
          </a:xfrm>
          <a:prstGeom prst="rect">
            <a:avLst/>
          </a:prstGeom>
          <a:noFill/>
        </p:spPr>
        <p:txBody>
          <a:bodyPr wrap="none" rtlCol="0">
            <a:spAutoFit/>
          </a:bodyPr>
          <a:lstStyle/>
          <a:p>
            <a:pPr algn="ctr">
              <a:lnSpc>
                <a:spcPct val="110000"/>
              </a:lnSpc>
            </a:pPr>
            <a:r>
              <a:rPr lang="de-DE" sz="1100" dirty="0"/>
              <a:t>Weiterer interessanter Input zum Thema </a:t>
            </a:r>
            <a:r>
              <a:rPr lang="de-DE" sz="1100" dirty="0" err="1"/>
              <a:t>Nudging</a:t>
            </a:r>
            <a:r>
              <a:rPr lang="de-DE" sz="1100" dirty="0"/>
              <a:t> in der Gemeinschaftsverpflegung finden Sie in dem Video.</a:t>
            </a:r>
          </a:p>
        </p:txBody>
      </p:sp>
    </p:spTree>
    <p:extLst>
      <p:ext uri="{BB962C8B-B14F-4D97-AF65-F5344CB8AC3E}">
        <p14:creationId xmlns:p14="http://schemas.microsoft.com/office/powerpoint/2010/main" val="1595707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5"/>
          <p:cNvSpPr txBox="1">
            <a:spLocks noGrp="1"/>
          </p:cNvSpPr>
          <p:nvPr>
            <p:ph type="title"/>
          </p:nvPr>
        </p:nvSpPr>
        <p:spPr>
          <a:prstGeom prst="rect">
            <a:avLst/>
          </a:prstGeom>
          <a:noFill/>
          <a:ln>
            <a:noFill/>
          </a:ln>
        </p:spPr>
        <p:txBody>
          <a:bodyPr spcFirstLastPara="1" wrap="square" lIns="0" tIns="0" rIns="0" bIns="0" anchor="ctr" anchorCtr="0">
            <a:noAutofit/>
          </a:bodyPr>
          <a:lstStyle/>
          <a:p>
            <a:pPr marL="0" lvl="0" indent="0" algn="l" rtl="0">
              <a:lnSpc>
                <a:spcPct val="110000"/>
              </a:lnSpc>
              <a:spcBef>
                <a:spcPts val="0"/>
              </a:spcBef>
              <a:spcAft>
                <a:spcPts val="0"/>
              </a:spcAft>
              <a:buSzPts val="1400"/>
              <a:buNone/>
            </a:pPr>
            <a:r>
              <a:rPr lang="de-DE" dirty="0" err="1"/>
              <a:t>Nudging</a:t>
            </a:r>
            <a:r>
              <a:rPr lang="de-DE" dirty="0">
                <a:highlight>
                  <a:srgbClr val="FFFF00"/>
                </a:highlight>
              </a:rPr>
              <a:t> </a:t>
            </a:r>
            <a:endParaRPr dirty="0">
              <a:highlight>
                <a:srgbClr val="FFFF00"/>
              </a:highlight>
            </a:endParaRPr>
          </a:p>
        </p:txBody>
      </p:sp>
      <p:sp>
        <p:nvSpPr>
          <p:cNvPr id="1201" name="Google Shape;1201;p5"/>
          <p:cNvSpPr txBox="1">
            <a:spLocks noGrp="1"/>
          </p:cNvSpPr>
          <p:nvPr>
            <p:ph idx="1"/>
          </p:nvPr>
        </p:nvSpPr>
        <p:spPr>
          <a:xfrm>
            <a:off x="380142" y="1437510"/>
            <a:ext cx="6782658" cy="4690066"/>
          </a:xfrm>
          <a:prstGeom prst="rect">
            <a:avLst/>
          </a:prstGeom>
          <a:noFill/>
          <a:ln>
            <a:noFill/>
          </a:ln>
        </p:spPr>
        <p:txBody>
          <a:bodyPr spcFirstLastPara="1" wrap="square" lIns="0" tIns="288000" rIns="0" bIns="216000" anchor="t" anchorCtr="0">
            <a:spAutoFit/>
          </a:bodyPr>
          <a:lstStyle/>
          <a:p>
            <a:pPr>
              <a:spcBef>
                <a:spcPts val="0"/>
              </a:spcBef>
              <a:spcAft>
                <a:spcPts val="0"/>
              </a:spcAft>
              <a:buClr>
                <a:schemeClr val="dk1"/>
              </a:buClr>
              <a:buSzPts val="1440"/>
            </a:pPr>
            <a:r>
              <a:rPr lang="de-DE" i="1" dirty="0" err="1">
                <a:solidFill>
                  <a:schemeClr val="accent5">
                    <a:lumMod val="75000"/>
                  </a:schemeClr>
                </a:solidFill>
              </a:rPr>
              <a:t>Nudging</a:t>
            </a:r>
            <a:r>
              <a:rPr lang="de-DE" dirty="0"/>
              <a:t> an fast jedem Zeitpunkt des Verbraucher-Entscheidungsprozesses möglich</a:t>
            </a:r>
          </a:p>
          <a:p>
            <a:pPr>
              <a:spcBef>
                <a:spcPts val="0"/>
              </a:spcBef>
              <a:spcAft>
                <a:spcPts val="0"/>
              </a:spcAft>
              <a:buClr>
                <a:schemeClr val="dk1"/>
              </a:buClr>
              <a:buSzPts val="1440"/>
            </a:pPr>
            <a:r>
              <a:rPr lang="de-DE" dirty="0"/>
              <a:t>von der Auswahl eines Gerichts über das Servieren, Essen, Aufräumen und Bezahlen</a:t>
            </a:r>
          </a:p>
          <a:p>
            <a:pPr marL="349191" lvl="0" indent="0">
              <a:spcBef>
                <a:spcPts val="0"/>
              </a:spcBef>
              <a:spcAft>
                <a:spcPts val="0"/>
              </a:spcAft>
              <a:buSzPts val="1440"/>
              <a:buNone/>
            </a:pPr>
            <a:endParaRPr lang="de-DE" dirty="0"/>
          </a:p>
          <a:p>
            <a:pPr marL="0" lvl="0" indent="0">
              <a:spcBef>
                <a:spcPts val="0"/>
              </a:spcBef>
              <a:spcAft>
                <a:spcPts val="0"/>
              </a:spcAft>
              <a:buSzPts val="1440"/>
              <a:buNone/>
            </a:pPr>
            <a:r>
              <a:rPr lang="de-DE" dirty="0"/>
              <a:t>	das bedeutet für uns: viele mögliche Stellschrauben 	und Ansatz an verschiedenen Ebenen…</a:t>
            </a:r>
          </a:p>
          <a:p>
            <a:pPr marL="0" lvl="0" indent="0" algn="l" rtl="0">
              <a:lnSpc>
                <a:spcPct val="110000"/>
              </a:lnSpc>
              <a:spcBef>
                <a:spcPts val="0"/>
              </a:spcBef>
              <a:spcAft>
                <a:spcPts val="0"/>
              </a:spcAft>
              <a:buClr>
                <a:srgbClr val="F07F3C"/>
              </a:buClr>
              <a:buSzPts val="1440"/>
              <a:buFont typeface="Arial"/>
              <a:buNone/>
            </a:pPr>
            <a:endParaRPr lang="de-DE" i="1" dirty="0"/>
          </a:p>
          <a:p>
            <a:pPr marL="0" lvl="0" indent="0" algn="l" rtl="0">
              <a:lnSpc>
                <a:spcPct val="110000"/>
              </a:lnSpc>
              <a:spcBef>
                <a:spcPts val="0"/>
              </a:spcBef>
              <a:spcAft>
                <a:spcPts val="0"/>
              </a:spcAft>
              <a:buClr>
                <a:srgbClr val="F07F3C"/>
              </a:buClr>
              <a:buSzPts val="1440"/>
              <a:buFont typeface="Arial"/>
              <a:buNone/>
            </a:pPr>
            <a:endParaRPr lang="de-DE" i="1" dirty="0"/>
          </a:p>
          <a:p>
            <a:pPr marL="0" lvl="0" indent="0" algn="l" rtl="0">
              <a:lnSpc>
                <a:spcPct val="110000"/>
              </a:lnSpc>
              <a:spcBef>
                <a:spcPts val="0"/>
              </a:spcBef>
              <a:spcAft>
                <a:spcPts val="0"/>
              </a:spcAft>
              <a:buClr>
                <a:srgbClr val="F07F3C"/>
              </a:buClr>
              <a:buSzPts val="1440"/>
              <a:buFont typeface="Arial"/>
              <a:buNone/>
            </a:pPr>
            <a:r>
              <a:rPr lang="de-DE" i="1" dirty="0" err="1">
                <a:solidFill>
                  <a:schemeClr val="accent5">
                    <a:lumMod val="75000"/>
                  </a:schemeClr>
                </a:solidFill>
              </a:rPr>
              <a:t>Nudges</a:t>
            </a:r>
            <a:r>
              <a:rPr lang="de-DE" dirty="0"/>
              <a:t> sind in unserem Fall kleine, kostengünstig Veränderungen in der Angebotsstruktur in der Außer-Haus-Verpflegung. </a:t>
            </a:r>
            <a:endParaRPr dirty="0"/>
          </a:p>
          <a:p>
            <a:pPr marL="0" lvl="0" indent="0" algn="l" rtl="0">
              <a:lnSpc>
                <a:spcPct val="110000"/>
              </a:lnSpc>
              <a:spcBef>
                <a:spcPts val="0"/>
              </a:spcBef>
              <a:spcAft>
                <a:spcPts val="0"/>
              </a:spcAft>
              <a:buClr>
                <a:srgbClr val="F07F3C"/>
              </a:buClr>
              <a:buSzPts val="1440"/>
              <a:buFont typeface="Arial"/>
              <a:buNone/>
            </a:pPr>
            <a:endParaRPr dirty="0"/>
          </a:p>
        </p:txBody>
      </p:sp>
      <p:sp>
        <p:nvSpPr>
          <p:cNvPr id="1196" name="Google Shape;1196;p5"/>
          <p:cNvSpPr txBox="1">
            <a:spLocks noGrp="1"/>
          </p:cNvSpPr>
          <p:nvPr>
            <p:ph type="body" sz="quarter" idx="13"/>
          </p:nvPr>
        </p:nvSpPr>
        <p:spPr>
          <a:prstGeom prst="rect">
            <a:avLst/>
          </a:prstGeom>
          <a:noFill/>
          <a:ln>
            <a:noFill/>
          </a:ln>
        </p:spPr>
        <p:txBody>
          <a:bodyPr spcFirstLastPara="1" wrap="square" lIns="0" tIns="0" rIns="0" bIns="0" anchor="t" anchorCtr="0">
            <a:noAutofit/>
          </a:bodyPr>
          <a:lstStyle/>
          <a:p>
            <a:pPr lvl="0">
              <a:spcBef>
                <a:spcPts val="0"/>
              </a:spcBef>
              <a:spcAft>
                <a:spcPts val="0"/>
              </a:spcAft>
              <a:buSzPts val="1440"/>
            </a:pPr>
            <a:r>
              <a:rPr lang="de-DE"/>
              <a:t>Stellschrauben</a:t>
            </a:r>
            <a:endParaRPr/>
          </a:p>
        </p:txBody>
      </p:sp>
      <p:cxnSp>
        <p:nvCxnSpPr>
          <p:cNvPr id="3" name="Gerade Verbindung mit Pfeil 2">
            <a:extLst>
              <a:ext uri="{FF2B5EF4-FFF2-40B4-BE49-F238E27FC236}">
                <a16:creationId xmlns:a16="http://schemas.microsoft.com/office/drawing/2014/main" id="{676CA71F-6A41-49DA-9018-E5DD4DE369BD}"/>
              </a:ext>
            </a:extLst>
          </p:cNvPr>
          <p:cNvCxnSpPr/>
          <p:nvPr/>
        </p:nvCxnSpPr>
        <p:spPr>
          <a:xfrm>
            <a:off x="577726" y="3482008"/>
            <a:ext cx="561961" cy="0"/>
          </a:xfrm>
          <a:prstGeom prst="straightConnector1">
            <a:avLst/>
          </a:prstGeom>
          <a:ln w="28575">
            <a:solidFill>
              <a:srgbClr val="E8761B"/>
            </a:solidFill>
            <a:tailEnd type="triangle"/>
          </a:ln>
        </p:spPr>
        <p:style>
          <a:lnRef idx="3">
            <a:schemeClr val="accent4"/>
          </a:lnRef>
          <a:fillRef idx="0">
            <a:schemeClr val="accent4"/>
          </a:fillRef>
          <a:effectRef idx="2">
            <a:schemeClr val="accent4"/>
          </a:effectRef>
          <a:fontRef idx="minor">
            <a:schemeClr val="tx1"/>
          </a:fontRef>
        </p:style>
      </p:cxnSp>
      <p:pic>
        <p:nvPicPr>
          <p:cNvPr id="4" name="Grafik 3">
            <a:extLst>
              <a:ext uri="{FF2B5EF4-FFF2-40B4-BE49-F238E27FC236}">
                <a16:creationId xmlns:a16="http://schemas.microsoft.com/office/drawing/2014/main" id="{84396470-6385-4632-8C50-FFB7EB9B2FC5}"/>
              </a:ext>
            </a:extLst>
          </p:cNvPr>
          <p:cNvPicPr>
            <a:picLocks noChangeAspect="1"/>
          </p:cNvPicPr>
          <p:nvPr/>
        </p:nvPicPr>
        <p:blipFill rotWithShape="1">
          <a:blip r:embed="rId3"/>
          <a:srcRect l="14616" r="13729"/>
          <a:stretch/>
        </p:blipFill>
        <p:spPr>
          <a:xfrm>
            <a:off x="7709352" y="848786"/>
            <a:ext cx="3759747" cy="5214814"/>
          </a:xfrm>
          <a:prstGeom prst="rect">
            <a:avLst/>
          </a:prstGeom>
        </p:spPr>
      </p:pic>
      <p:sp>
        <p:nvSpPr>
          <p:cNvPr id="13" name="Rechteck 12">
            <a:extLst>
              <a:ext uri="{FF2B5EF4-FFF2-40B4-BE49-F238E27FC236}">
                <a16:creationId xmlns:a16="http://schemas.microsoft.com/office/drawing/2014/main" id="{18222683-1063-4C7F-B394-AD25A0CEA244}"/>
              </a:ext>
            </a:extLst>
          </p:cNvPr>
          <p:cNvSpPr/>
          <p:nvPr/>
        </p:nvSpPr>
        <p:spPr>
          <a:xfrm>
            <a:off x="7310647" y="6044796"/>
            <a:ext cx="4614266" cy="230832"/>
          </a:xfrm>
          <a:prstGeom prst="rect">
            <a:avLst/>
          </a:prstGeom>
        </p:spPr>
        <p:txBody>
          <a:bodyPr wrap="square">
            <a:spAutoFit/>
          </a:bodyPr>
          <a:lstStyle/>
          <a:p>
            <a:r>
              <a:rPr lang="de-DE" sz="900" dirty="0">
                <a:solidFill>
                  <a:schemeClr val="bg1">
                    <a:lumMod val="65000"/>
                  </a:schemeClr>
                </a:solidFill>
              </a:rPr>
              <a:t>Bildquelle: KI generiert mit Adobe Express </a:t>
            </a:r>
            <a:r>
              <a:rPr lang="de-DE" sz="900" dirty="0"/>
              <a:t>-  </a:t>
            </a:r>
            <a:r>
              <a:rPr lang="de-DE" sz="900" dirty="0">
                <a:solidFill>
                  <a:srgbClr val="FF0000"/>
                </a:solidFill>
              </a:rPr>
              <a:t>gemeinfrei (daher nicht unter freier Lizenz)</a:t>
            </a:r>
            <a:endParaRPr lang="de-DE" sz="900" dirty="0">
              <a:solidFill>
                <a:schemeClr val="bg1">
                  <a:lumMod val="65000"/>
                </a:schemeClr>
              </a:solidFill>
            </a:endParaRPr>
          </a:p>
        </p:txBody>
      </p:sp>
      <p:sp>
        <p:nvSpPr>
          <p:cNvPr id="10" name="Rechteck 9">
            <a:extLst>
              <a:ext uri="{FF2B5EF4-FFF2-40B4-BE49-F238E27FC236}">
                <a16:creationId xmlns:a16="http://schemas.microsoft.com/office/drawing/2014/main" id="{6CDB1669-4B22-43E7-8E62-785071084407}"/>
              </a:ext>
            </a:extLst>
          </p:cNvPr>
          <p:cNvSpPr/>
          <p:nvPr/>
        </p:nvSpPr>
        <p:spPr>
          <a:xfrm>
            <a:off x="267087" y="6049686"/>
            <a:ext cx="2416046" cy="230832"/>
          </a:xfrm>
          <a:prstGeom prst="rect">
            <a:avLst/>
          </a:prstGeom>
        </p:spPr>
        <p:txBody>
          <a:bodyPr wrap="none">
            <a:spAutoFit/>
          </a:bodyPr>
          <a:lstStyle/>
          <a:p>
            <a:r>
              <a:rPr lang="de-DE" sz="900" dirty="0">
                <a:solidFill>
                  <a:schemeClr val="bg1">
                    <a:lumMod val="65000"/>
                  </a:schemeClr>
                </a:solidFill>
              </a:rPr>
              <a:t>Verband Deutscher Naturparke et al., 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EF06D4E-B9F5-4FAB-BF2A-B5A8F890D229}"/>
              </a:ext>
            </a:extLst>
          </p:cNvPr>
          <p:cNvPicPr>
            <a:picLocks noChangeAspect="1"/>
          </p:cNvPicPr>
          <p:nvPr/>
        </p:nvPicPr>
        <p:blipFill>
          <a:blip r:embed="rId2"/>
          <a:stretch>
            <a:fillRect/>
          </a:stretch>
        </p:blipFill>
        <p:spPr>
          <a:xfrm>
            <a:off x="0" y="0"/>
            <a:ext cx="11682549" cy="6562254"/>
          </a:xfrm>
          <a:prstGeom prst="rect">
            <a:avLst/>
          </a:prstGeom>
          <a:ln w="12700">
            <a:solidFill>
              <a:schemeClr val="accent4"/>
            </a:solidFill>
          </a:ln>
        </p:spPr>
      </p:pic>
      <p:sp>
        <p:nvSpPr>
          <p:cNvPr id="5" name="Rechteck 4">
            <a:hlinkClick r:id="rId3"/>
            <a:extLst>
              <a:ext uri="{FF2B5EF4-FFF2-40B4-BE49-F238E27FC236}">
                <a16:creationId xmlns:a16="http://schemas.microsoft.com/office/drawing/2014/main" id="{83CBF01E-1AB4-4739-A629-AACDA18841FA}"/>
              </a:ext>
            </a:extLst>
          </p:cNvPr>
          <p:cNvSpPr/>
          <p:nvPr/>
        </p:nvSpPr>
        <p:spPr>
          <a:xfrm>
            <a:off x="3233057" y="6028509"/>
            <a:ext cx="457200" cy="235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6" name="Rechteck 5">
            <a:extLst>
              <a:ext uri="{FF2B5EF4-FFF2-40B4-BE49-F238E27FC236}">
                <a16:creationId xmlns:a16="http://schemas.microsoft.com/office/drawing/2014/main" id="{C9A32E9A-A1AA-4F7A-842C-7F9309B80AD6}"/>
              </a:ext>
            </a:extLst>
          </p:cNvPr>
          <p:cNvSpPr/>
          <p:nvPr/>
        </p:nvSpPr>
        <p:spPr>
          <a:xfrm>
            <a:off x="-50140" y="6596390"/>
            <a:ext cx="2618024" cy="261610"/>
          </a:xfrm>
          <a:prstGeom prst="rect">
            <a:avLst/>
          </a:prstGeom>
        </p:spPr>
        <p:txBody>
          <a:bodyPr wrap="none">
            <a:spAutoFit/>
          </a:bodyPr>
          <a:lstStyle/>
          <a:p>
            <a:r>
              <a:rPr lang="de-DE" sz="1100" dirty="0">
                <a:solidFill>
                  <a:srgbClr val="FF0000"/>
                </a:solidFill>
                <a:ea typeface="Calibri" panose="020F0502020204030204" pitchFamily="34" charset="0"/>
                <a:cs typeface="Times New Roman" panose="02020603050405020304" pitchFamily="18" charset="0"/>
              </a:rPr>
              <a:t>Screenshot ist nicht unter freier Lizenz.</a:t>
            </a:r>
            <a:endParaRPr lang="de-DE" sz="1100" dirty="0">
              <a:solidFill>
                <a:srgbClr val="FF0000"/>
              </a:solidFill>
            </a:endParaRPr>
          </a:p>
        </p:txBody>
      </p:sp>
    </p:spTree>
    <p:extLst>
      <p:ext uri="{BB962C8B-B14F-4D97-AF65-F5344CB8AC3E}">
        <p14:creationId xmlns:p14="http://schemas.microsoft.com/office/powerpoint/2010/main" val="2568035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abgerundete Ecken 27">
            <a:extLst>
              <a:ext uri="{FF2B5EF4-FFF2-40B4-BE49-F238E27FC236}">
                <a16:creationId xmlns:a16="http://schemas.microsoft.com/office/drawing/2014/main" id="{ECE3F54F-C9CA-4D43-8AAB-5C47D804DAFA}"/>
              </a:ext>
            </a:extLst>
          </p:cNvPr>
          <p:cNvSpPr/>
          <p:nvPr/>
        </p:nvSpPr>
        <p:spPr>
          <a:xfrm>
            <a:off x="4994160" y="944571"/>
            <a:ext cx="1540565" cy="5087440"/>
          </a:xfrm>
          <a:prstGeom prst="roundRect">
            <a:avLst/>
          </a:prstGeom>
          <a:solidFill>
            <a:schemeClr val="accent1">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pPr>
            <a:endParaRPr lang="de-DE" sz="1900">
              <a:solidFill>
                <a:schemeClr val="tx1"/>
              </a:solidFill>
            </a:endParaRPr>
          </a:p>
        </p:txBody>
      </p:sp>
      <p:sp>
        <p:nvSpPr>
          <p:cNvPr id="27" name="Rechteck: abgerundete Ecken 26">
            <a:extLst>
              <a:ext uri="{FF2B5EF4-FFF2-40B4-BE49-F238E27FC236}">
                <a16:creationId xmlns:a16="http://schemas.microsoft.com/office/drawing/2014/main" id="{149157BE-BA81-451D-864D-2CFCA3733D5E}"/>
              </a:ext>
            </a:extLst>
          </p:cNvPr>
          <p:cNvSpPr/>
          <p:nvPr/>
        </p:nvSpPr>
        <p:spPr>
          <a:xfrm>
            <a:off x="3305187" y="944571"/>
            <a:ext cx="1540565" cy="5087440"/>
          </a:xfrm>
          <a:prstGeom prst="roundRect">
            <a:avLst/>
          </a:prstGeom>
          <a:solidFill>
            <a:schemeClr val="accent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pPr>
            <a:endParaRPr lang="de-DE" sz="1900" dirty="0">
              <a:solidFill>
                <a:schemeClr val="tx1"/>
              </a:solidFill>
            </a:endParaRPr>
          </a:p>
        </p:txBody>
      </p:sp>
      <p:sp>
        <p:nvSpPr>
          <p:cNvPr id="2" name="Titel 1">
            <a:extLst>
              <a:ext uri="{FF2B5EF4-FFF2-40B4-BE49-F238E27FC236}">
                <a16:creationId xmlns:a16="http://schemas.microsoft.com/office/drawing/2014/main" id="{ADFCC99A-B470-460B-A2B3-494C01A53C78}"/>
              </a:ext>
            </a:extLst>
          </p:cNvPr>
          <p:cNvSpPr>
            <a:spLocks noGrp="1"/>
          </p:cNvSpPr>
          <p:nvPr>
            <p:ph type="title"/>
          </p:nvPr>
        </p:nvSpPr>
        <p:spPr>
          <a:xfrm>
            <a:off x="371481" y="374658"/>
            <a:ext cx="8824913" cy="569913"/>
          </a:xfrm>
        </p:spPr>
        <p:txBody>
          <a:bodyPr/>
          <a:lstStyle/>
          <a:p>
            <a:r>
              <a:rPr lang="de-DE" dirty="0"/>
              <a:t>Stellschrauben</a:t>
            </a:r>
          </a:p>
        </p:txBody>
      </p:sp>
      <p:sp>
        <p:nvSpPr>
          <p:cNvPr id="9" name="Textfeld 8">
            <a:extLst>
              <a:ext uri="{FF2B5EF4-FFF2-40B4-BE49-F238E27FC236}">
                <a16:creationId xmlns:a16="http://schemas.microsoft.com/office/drawing/2014/main" id="{D4A3A7B1-503F-9109-C151-914DF98A81D9}"/>
              </a:ext>
            </a:extLst>
          </p:cNvPr>
          <p:cNvSpPr txBox="1"/>
          <p:nvPr/>
        </p:nvSpPr>
        <p:spPr>
          <a:xfrm>
            <a:off x="371357" y="6032011"/>
            <a:ext cx="1409360" cy="232821"/>
          </a:xfrm>
          <a:prstGeom prst="rect">
            <a:avLst/>
          </a:prstGeom>
          <a:noFill/>
        </p:spPr>
        <p:txBody>
          <a:bodyPr wrap="none" rtlCol="0">
            <a:spAutoFit/>
          </a:bodyPr>
          <a:lstStyle/>
          <a:p>
            <a:pPr>
              <a:lnSpc>
                <a:spcPct val="110000"/>
              </a:lnSpc>
            </a:pPr>
            <a:r>
              <a:rPr lang="de-DE" sz="900" dirty="0">
                <a:solidFill>
                  <a:schemeClr val="bg1">
                    <a:lumMod val="65000"/>
                  </a:schemeClr>
                </a:solidFill>
              </a:rPr>
              <a:t>Angelehnt an TU Berlin </a:t>
            </a:r>
          </a:p>
        </p:txBody>
      </p:sp>
      <p:sp>
        <p:nvSpPr>
          <p:cNvPr id="11" name="Textfeld 10">
            <a:extLst>
              <a:ext uri="{FF2B5EF4-FFF2-40B4-BE49-F238E27FC236}">
                <a16:creationId xmlns:a16="http://schemas.microsoft.com/office/drawing/2014/main" id="{F7FAC1C7-225D-F925-2A8B-EA5726AA5C4F}"/>
              </a:ext>
            </a:extLst>
          </p:cNvPr>
          <p:cNvSpPr txBox="1"/>
          <p:nvPr/>
        </p:nvSpPr>
        <p:spPr>
          <a:xfrm>
            <a:off x="8707429" y="2219388"/>
            <a:ext cx="3033486" cy="2097369"/>
          </a:xfrm>
          <a:prstGeom prst="rect">
            <a:avLst/>
          </a:prstGeom>
          <a:noFill/>
        </p:spPr>
        <p:txBody>
          <a:bodyPr wrap="square" rtlCol="0">
            <a:spAutoFit/>
          </a:bodyPr>
          <a:lstStyle/>
          <a:p>
            <a:pPr algn="ctr">
              <a:lnSpc>
                <a:spcPct val="110000"/>
              </a:lnSpc>
            </a:pPr>
            <a:r>
              <a:rPr lang="de-DE" sz="2000" dirty="0"/>
              <a:t>Modellkombination der ökologischen Systemtheorie mit dem Modell des Lebensmittelauswahl-Prozess</a:t>
            </a:r>
            <a:endParaRPr lang="de-DE" sz="1900" dirty="0"/>
          </a:p>
        </p:txBody>
      </p:sp>
      <p:graphicFrame>
        <p:nvGraphicFramePr>
          <p:cNvPr id="7" name="Diagramm 6">
            <a:extLst>
              <a:ext uri="{FF2B5EF4-FFF2-40B4-BE49-F238E27FC236}">
                <a16:creationId xmlns:a16="http://schemas.microsoft.com/office/drawing/2014/main" id="{02CC438A-0A4E-4551-84E0-A7A42968DECD}"/>
              </a:ext>
            </a:extLst>
          </p:cNvPr>
          <p:cNvGraphicFramePr/>
          <p:nvPr>
            <p:extLst/>
          </p:nvPr>
        </p:nvGraphicFramePr>
        <p:xfrm>
          <a:off x="-968193" y="963547"/>
          <a:ext cx="4746108" cy="3608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hteck: abgerundete Ecken 7">
            <a:extLst>
              <a:ext uri="{FF2B5EF4-FFF2-40B4-BE49-F238E27FC236}">
                <a16:creationId xmlns:a16="http://schemas.microsoft.com/office/drawing/2014/main" id="{CF7DC86F-6C73-423E-B710-481027A75285}"/>
              </a:ext>
            </a:extLst>
          </p:cNvPr>
          <p:cNvSpPr/>
          <p:nvPr/>
        </p:nvSpPr>
        <p:spPr>
          <a:xfrm>
            <a:off x="2758219" y="944571"/>
            <a:ext cx="401827" cy="3627430"/>
          </a:xfrm>
          <a:prstGeom prst="roundRect">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lnSpc>
                <a:spcPct val="110000"/>
              </a:lnSpc>
            </a:pPr>
            <a:r>
              <a:rPr lang="de-DE" sz="1900" dirty="0">
                <a:solidFill>
                  <a:schemeClr val="bg1"/>
                </a:solidFill>
              </a:rPr>
              <a:t>Bezahlung</a:t>
            </a:r>
          </a:p>
        </p:txBody>
      </p:sp>
      <p:sp>
        <p:nvSpPr>
          <p:cNvPr id="10" name="Pfeil: nach oben 9">
            <a:extLst>
              <a:ext uri="{FF2B5EF4-FFF2-40B4-BE49-F238E27FC236}">
                <a16:creationId xmlns:a16="http://schemas.microsoft.com/office/drawing/2014/main" id="{FA28760C-31DF-4FAD-8161-63FDE9845BB2}"/>
              </a:ext>
            </a:extLst>
          </p:cNvPr>
          <p:cNvSpPr/>
          <p:nvPr/>
        </p:nvSpPr>
        <p:spPr>
          <a:xfrm rot="16200000">
            <a:off x="2411840" y="1574302"/>
            <a:ext cx="235558" cy="457200"/>
          </a:xfrm>
          <a:prstGeom prst="upArrow">
            <a:avLst/>
          </a:pr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2" name="Pfeil: nach oben 11">
            <a:extLst>
              <a:ext uri="{FF2B5EF4-FFF2-40B4-BE49-F238E27FC236}">
                <a16:creationId xmlns:a16="http://schemas.microsoft.com/office/drawing/2014/main" id="{ECEFB40D-A2C4-4357-B7B4-37BFC5FC6BF4}"/>
              </a:ext>
            </a:extLst>
          </p:cNvPr>
          <p:cNvSpPr/>
          <p:nvPr/>
        </p:nvSpPr>
        <p:spPr>
          <a:xfrm rot="16200000">
            <a:off x="2402796" y="2562828"/>
            <a:ext cx="235558" cy="457200"/>
          </a:xfrm>
          <a:prstGeom prst="upArrow">
            <a:avLst/>
          </a:pr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3" name="Pfeil: nach oben 12">
            <a:extLst>
              <a:ext uri="{FF2B5EF4-FFF2-40B4-BE49-F238E27FC236}">
                <a16:creationId xmlns:a16="http://schemas.microsoft.com/office/drawing/2014/main" id="{203307B9-F1E0-45B9-B759-35778F244184}"/>
              </a:ext>
            </a:extLst>
          </p:cNvPr>
          <p:cNvSpPr/>
          <p:nvPr/>
        </p:nvSpPr>
        <p:spPr>
          <a:xfrm rot="16200000">
            <a:off x="2414827" y="3555680"/>
            <a:ext cx="235558" cy="457200"/>
          </a:xfrm>
          <a:prstGeom prst="upArrow">
            <a:avLst/>
          </a:pr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15" name="Grafik 14">
            <a:extLst>
              <a:ext uri="{FF2B5EF4-FFF2-40B4-BE49-F238E27FC236}">
                <a16:creationId xmlns:a16="http://schemas.microsoft.com/office/drawing/2014/main" id="{49CDA969-338C-4F29-9447-220C462B51BE}"/>
              </a:ext>
            </a:extLst>
          </p:cNvPr>
          <p:cNvPicPr>
            <a:picLocks noChangeAspect="1"/>
          </p:cNvPicPr>
          <p:nvPr/>
        </p:nvPicPr>
        <p:blipFill>
          <a:blip r:embed="rId8"/>
          <a:stretch>
            <a:fillRect/>
          </a:stretch>
        </p:blipFill>
        <p:spPr>
          <a:xfrm>
            <a:off x="3944495" y="1010449"/>
            <a:ext cx="323967" cy="577326"/>
          </a:xfrm>
          <a:prstGeom prst="rect">
            <a:avLst/>
          </a:prstGeom>
        </p:spPr>
      </p:pic>
      <p:pic>
        <p:nvPicPr>
          <p:cNvPr id="16" name="Grafik 15">
            <a:extLst>
              <a:ext uri="{FF2B5EF4-FFF2-40B4-BE49-F238E27FC236}">
                <a16:creationId xmlns:a16="http://schemas.microsoft.com/office/drawing/2014/main" id="{A876FECD-119D-4282-AFEF-6790ECDC06E9}"/>
              </a:ext>
            </a:extLst>
          </p:cNvPr>
          <p:cNvPicPr>
            <a:picLocks noChangeAspect="1"/>
          </p:cNvPicPr>
          <p:nvPr/>
        </p:nvPicPr>
        <p:blipFill>
          <a:blip r:embed="rId8"/>
          <a:stretch>
            <a:fillRect/>
          </a:stretch>
        </p:blipFill>
        <p:spPr>
          <a:xfrm>
            <a:off x="5373714" y="1060401"/>
            <a:ext cx="323967" cy="577326"/>
          </a:xfrm>
          <a:prstGeom prst="rect">
            <a:avLst/>
          </a:prstGeom>
        </p:spPr>
      </p:pic>
      <p:pic>
        <p:nvPicPr>
          <p:cNvPr id="17" name="Grafik 16">
            <a:extLst>
              <a:ext uri="{FF2B5EF4-FFF2-40B4-BE49-F238E27FC236}">
                <a16:creationId xmlns:a16="http://schemas.microsoft.com/office/drawing/2014/main" id="{3AB1F0A7-38F6-42C2-A5CA-04FE7F17DB16}"/>
              </a:ext>
            </a:extLst>
          </p:cNvPr>
          <p:cNvPicPr>
            <a:picLocks noChangeAspect="1"/>
          </p:cNvPicPr>
          <p:nvPr/>
        </p:nvPicPr>
        <p:blipFill>
          <a:blip r:embed="rId8"/>
          <a:stretch>
            <a:fillRect/>
          </a:stretch>
        </p:blipFill>
        <p:spPr>
          <a:xfrm>
            <a:off x="5864261" y="1010449"/>
            <a:ext cx="323967" cy="577326"/>
          </a:xfrm>
          <a:prstGeom prst="rect">
            <a:avLst/>
          </a:prstGeom>
        </p:spPr>
      </p:pic>
      <p:pic>
        <p:nvPicPr>
          <p:cNvPr id="18" name="Grafik 17">
            <a:extLst>
              <a:ext uri="{FF2B5EF4-FFF2-40B4-BE49-F238E27FC236}">
                <a16:creationId xmlns:a16="http://schemas.microsoft.com/office/drawing/2014/main" id="{22DF8B94-EE5A-4450-BBB6-42CA7D0F17C0}"/>
              </a:ext>
            </a:extLst>
          </p:cNvPr>
          <p:cNvPicPr>
            <a:picLocks noChangeAspect="1"/>
          </p:cNvPicPr>
          <p:nvPr/>
        </p:nvPicPr>
        <p:blipFill>
          <a:blip r:embed="rId8"/>
          <a:stretch>
            <a:fillRect/>
          </a:stretch>
        </p:blipFill>
        <p:spPr>
          <a:xfrm>
            <a:off x="5624777" y="1149516"/>
            <a:ext cx="323967" cy="577326"/>
          </a:xfrm>
          <a:prstGeom prst="rect">
            <a:avLst/>
          </a:prstGeom>
        </p:spPr>
      </p:pic>
      <p:pic>
        <p:nvPicPr>
          <p:cNvPr id="20" name="Grafik 19">
            <a:extLst>
              <a:ext uri="{FF2B5EF4-FFF2-40B4-BE49-F238E27FC236}">
                <a16:creationId xmlns:a16="http://schemas.microsoft.com/office/drawing/2014/main" id="{4BFE3285-B1E0-4D8B-BC08-2A65B77258FD}"/>
              </a:ext>
            </a:extLst>
          </p:cNvPr>
          <p:cNvPicPr>
            <a:picLocks noChangeAspect="1"/>
          </p:cNvPicPr>
          <p:nvPr/>
        </p:nvPicPr>
        <p:blipFill>
          <a:blip r:embed="rId9"/>
          <a:stretch>
            <a:fillRect/>
          </a:stretch>
        </p:blipFill>
        <p:spPr>
          <a:xfrm>
            <a:off x="5355753" y="2795788"/>
            <a:ext cx="786716" cy="944571"/>
          </a:xfrm>
          <a:prstGeom prst="rect">
            <a:avLst/>
          </a:prstGeom>
        </p:spPr>
      </p:pic>
      <p:pic>
        <p:nvPicPr>
          <p:cNvPr id="22" name="Grafik 21">
            <a:extLst>
              <a:ext uri="{FF2B5EF4-FFF2-40B4-BE49-F238E27FC236}">
                <a16:creationId xmlns:a16="http://schemas.microsoft.com/office/drawing/2014/main" id="{C20BCB95-796D-4AA3-A1FA-EEEB3EDC931E}"/>
              </a:ext>
            </a:extLst>
          </p:cNvPr>
          <p:cNvPicPr>
            <a:picLocks noChangeAspect="1"/>
          </p:cNvPicPr>
          <p:nvPr/>
        </p:nvPicPr>
        <p:blipFill>
          <a:blip r:embed="rId10"/>
          <a:stretch>
            <a:fillRect/>
          </a:stretch>
        </p:blipFill>
        <p:spPr>
          <a:xfrm>
            <a:off x="3882678" y="3940094"/>
            <a:ext cx="363454" cy="169503"/>
          </a:xfrm>
          <a:prstGeom prst="rect">
            <a:avLst/>
          </a:prstGeom>
        </p:spPr>
      </p:pic>
      <p:pic>
        <p:nvPicPr>
          <p:cNvPr id="24" name="Grafik 23">
            <a:extLst>
              <a:ext uri="{FF2B5EF4-FFF2-40B4-BE49-F238E27FC236}">
                <a16:creationId xmlns:a16="http://schemas.microsoft.com/office/drawing/2014/main" id="{90AC3B12-0107-4894-95BA-1E68A3632FC6}"/>
              </a:ext>
            </a:extLst>
          </p:cNvPr>
          <p:cNvPicPr>
            <a:picLocks noChangeAspect="1"/>
          </p:cNvPicPr>
          <p:nvPr/>
        </p:nvPicPr>
        <p:blipFill>
          <a:blip r:embed="rId11"/>
          <a:stretch>
            <a:fillRect/>
          </a:stretch>
        </p:blipFill>
        <p:spPr>
          <a:xfrm>
            <a:off x="3566334" y="4098157"/>
            <a:ext cx="453199" cy="388179"/>
          </a:xfrm>
          <a:prstGeom prst="rect">
            <a:avLst/>
          </a:prstGeom>
        </p:spPr>
      </p:pic>
      <p:pic>
        <p:nvPicPr>
          <p:cNvPr id="26" name="Grafik 25">
            <a:extLst>
              <a:ext uri="{FF2B5EF4-FFF2-40B4-BE49-F238E27FC236}">
                <a16:creationId xmlns:a16="http://schemas.microsoft.com/office/drawing/2014/main" id="{46BCF170-7651-4C2E-B5C4-E313880A654F}"/>
              </a:ext>
            </a:extLst>
          </p:cNvPr>
          <p:cNvPicPr>
            <a:picLocks noChangeAspect="1"/>
          </p:cNvPicPr>
          <p:nvPr/>
        </p:nvPicPr>
        <p:blipFill>
          <a:blip r:embed="rId12"/>
          <a:stretch>
            <a:fillRect/>
          </a:stretch>
        </p:blipFill>
        <p:spPr>
          <a:xfrm>
            <a:off x="4042499" y="4109597"/>
            <a:ext cx="530159" cy="388179"/>
          </a:xfrm>
          <a:prstGeom prst="rect">
            <a:avLst/>
          </a:prstGeom>
        </p:spPr>
      </p:pic>
      <p:sp>
        <p:nvSpPr>
          <p:cNvPr id="29" name="Rechteck: abgerundete Ecken 28">
            <a:extLst>
              <a:ext uri="{FF2B5EF4-FFF2-40B4-BE49-F238E27FC236}">
                <a16:creationId xmlns:a16="http://schemas.microsoft.com/office/drawing/2014/main" id="{0B68B68E-C516-401A-84E8-B3DEF40FC004}"/>
              </a:ext>
            </a:extLst>
          </p:cNvPr>
          <p:cNvSpPr/>
          <p:nvPr/>
        </p:nvSpPr>
        <p:spPr>
          <a:xfrm>
            <a:off x="6682047" y="963547"/>
            <a:ext cx="1540565" cy="5087440"/>
          </a:xfrm>
          <a:prstGeom prst="roundRect">
            <a:avLst/>
          </a:prstGeom>
          <a:solidFill>
            <a:schemeClr val="accent3">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pPr>
            <a:endParaRPr lang="de-DE" sz="1900">
              <a:solidFill>
                <a:schemeClr val="tx1"/>
              </a:solidFill>
            </a:endParaRPr>
          </a:p>
        </p:txBody>
      </p:sp>
      <p:sp>
        <p:nvSpPr>
          <p:cNvPr id="30" name="Textfeld 29">
            <a:extLst>
              <a:ext uri="{FF2B5EF4-FFF2-40B4-BE49-F238E27FC236}">
                <a16:creationId xmlns:a16="http://schemas.microsoft.com/office/drawing/2014/main" id="{85889966-DC91-4BD7-AED9-408E0C26BB34}"/>
              </a:ext>
            </a:extLst>
          </p:cNvPr>
          <p:cNvSpPr txBox="1"/>
          <p:nvPr/>
        </p:nvSpPr>
        <p:spPr>
          <a:xfrm>
            <a:off x="6834819" y="5411564"/>
            <a:ext cx="1231426" cy="482889"/>
          </a:xfrm>
          <a:prstGeom prst="rect">
            <a:avLst/>
          </a:prstGeom>
          <a:noFill/>
        </p:spPr>
        <p:txBody>
          <a:bodyPr wrap="none" rtlCol="0">
            <a:spAutoFit/>
          </a:bodyPr>
          <a:lstStyle/>
          <a:p>
            <a:pPr algn="ctr">
              <a:lnSpc>
                <a:spcPct val="110000"/>
              </a:lnSpc>
            </a:pPr>
            <a:r>
              <a:rPr lang="de-DE" sz="1200" dirty="0"/>
              <a:t>Räumliche </a:t>
            </a:r>
          </a:p>
          <a:p>
            <a:pPr algn="ctr">
              <a:lnSpc>
                <a:spcPct val="110000"/>
              </a:lnSpc>
            </a:pPr>
            <a:r>
              <a:rPr lang="de-DE" sz="1200" dirty="0"/>
              <a:t>Gegebenheiten</a:t>
            </a:r>
          </a:p>
        </p:txBody>
      </p:sp>
      <p:sp>
        <p:nvSpPr>
          <p:cNvPr id="31" name="Textfeld 30">
            <a:extLst>
              <a:ext uri="{FF2B5EF4-FFF2-40B4-BE49-F238E27FC236}">
                <a16:creationId xmlns:a16="http://schemas.microsoft.com/office/drawing/2014/main" id="{B56FC3B9-992D-4F69-95F9-4AE9DA31E8C7}"/>
              </a:ext>
            </a:extLst>
          </p:cNvPr>
          <p:cNvSpPr txBox="1"/>
          <p:nvPr/>
        </p:nvSpPr>
        <p:spPr>
          <a:xfrm>
            <a:off x="5054829" y="5411563"/>
            <a:ext cx="1463862" cy="482889"/>
          </a:xfrm>
          <a:prstGeom prst="rect">
            <a:avLst/>
          </a:prstGeom>
          <a:noFill/>
        </p:spPr>
        <p:txBody>
          <a:bodyPr wrap="none" rtlCol="0">
            <a:spAutoFit/>
          </a:bodyPr>
          <a:lstStyle/>
          <a:p>
            <a:pPr algn="ctr">
              <a:lnSpc>
                <a:spcPct val="110000"/>
              </a:lnSpc>
            </a:pPr>
            <a:r>
              <a:rPr lang="de-DE" sz="1200" dirty="0"/>
              <a:t>Gesellschaftliches </a:t>
            </a:r>
          </a:p>
          <a:p>
            <a:pPr algn="ctr">
              <a:lnSpc>
                <a:spcPct val="110000"/>
              </a:lnSpc>
            </a:pPr>
            <a:r>
              <a:rPr lang="de-DE" sz="1200" dirty="0"/>
              <a:t>Umfeld</a:t>
            </a:r>
          </a:p>
        </p:txBody>
      </p:sp>
      <p:sp>
        <p:nvSpPr>
          <p:cNvPr id="32" name="Textfeld 31">
            <a:extLst>
              <a:ext uri="{FF2B5EF4-FFF2-40B4-BE49-F238E27FC236}">
                <a16:creationId xmlns:a16="http://schemas.microsoft.com/office/drawing/2014/main" id="{27B88C02-4429-44F2-B3B3-4146C9CBD6A3}"/>
              </a:ext>
            </a:extLst>
          </p:cNvPr>
          <p:cNvSpPr txBox="1"/>
          <p:nvPr/>
        </p:nvSpPr>
        <p:spPr>
          <a:xfrm>
            <a:off x="3583732" y="5409737"/>
            <a:ext cx="984565" cy="482889"/>
          </a:xfrm>
          <a:prstGeom prst="rect">
            <a:avLst/>
          </a:prstGeom>
          <a:noFill/>
        </p:spPr>
        <p:txBody>
          <a:bodyPr wrap="none" rtlCol="0">
            <a:spAutoFit/>
          </a:bodyPr>
          <a:lstStyle/>
          <a:p>
            <a:pPr algn="ctr">
              <a:lnSpc>
                <a:spcPct val="110000"/>
              </a:lnSpc>
            </a:pPr>
            <a:r>
              <a:rPr lang="de-DE" sz="1200" dirty="0"/>
              <a:t>Persönliche</a:t>
            </a:r>
          </a:p>
          <a:p>
            <a:pPr algn="ctr">
              <a:lnSpc>
                <a:spcPct val="110000"/>
              </a:lnSpc>
            </a:pPr>
            <a:r>
              <a:rPr lang="de-DE" sz="1200" dirty="0"/>
              <a:t> Aspekte</a:t>
            </a:r>
          </a:p>
        </p:txBody>
      </p:sp>
      <p:pic>
        <p:nvPicPr>
          <p:cNvPr id="34" name="Grafik 33" descr="Registrieren">
            <a:extLst>
              <a:ext uri="{FF2B5EF4-FFF2-40B4-BE49-F238E27FC236}">
                <a16:creationId xmlns:a16="http://schemas.microsoft.com/office/drawing/2014/main" id="{8551A009-2784-4515-96E0-C129953FE14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37538" y="3835046"/>
            <a:ext cx="914400" cy="914400"/>
          </a:xfrm>
          <a:prstGeom prst="rect">
            <a:avLst/>
          </a:prstGeom>
        </p:spPr>
      </p:pic>
      <p:pic>
        <p:nvPicPr>
          <p:cNvPr id="36" name="Grafik 35">
            <a:extLst>
              <a:ext uri="{FF2B5EF4-FFF2-40B4-BE49-F238E27FC236}">
                <a16:creationId xmlns:a16="http://schemas.microsoft.com/office/drawing/2014/main" id="{0D203548-50EE-4A31-8915-A9D743CE4597}"/>
              </a:ext>
            </a:extLst>
          </p:cNvPr>
          <p:cNvPicPr>
            <a:picLocks noChangeAspect="1"/>
          </p:cNvPicPr>
          <p:nvPr/>
        </p:nvPicPr>
        <p:blipFill>
          <a:blip r:embed="rId15"/>
          <a:stretch>
            <a:fillRect/>
          </a:stretch>
        </p:blipFill>
        <p:spPr>
          <a:xfrm>
            <a:off x="6815088" y="3740359"/>
            <a:ext cx="500780" cy="546184"/>
          </a:xfrm>
          <a:prstGeom prst="rect">
            <a:avLst/>
          </a:prstGeom>
        </p:spPr>
      </p:pic>
      <p:pic>
        <p:nvPicPr>
          <p:cNvPr id="38" name="Grafik 37">
            <a:extLst>
              <a:ext uri="{FF2B5EF4-FFF2-40B4-BE49-F238E27FC236}">
                <a16:creationId xmlns:a16="http://schemas.microsoft.com/office/drawing/2014/main" id="{D3C41D90-FF8F-44D9-969D-295CA7B96908}"/>
              </a:ext>
            </a:extLst>
          </p:cNvPr>
          <p:cNvPicPr>
            <a:picLocks noChangeAspect="1"/>
          </p:cNvPicPr>
          <p:nvPr/>
        </p:nvPicPr>
        <p:blipFill>
          <a:blip r:embed="rId16"/>
          <a:stretch>
            <a:fillRect/>
          </a:stretch>
        </p:blipFill>
        <p:spPr>
          <a:xfrm>
            <a:off x="6816331" y="1436460"/>
            <a:ext cx="430536" cy="302629"/>
          </a:xfrm>
          <a:prstGeom prst="rect">
            <a:avLst/>
          </a:prstGeom>
        </p:spPr>
      </p:pic>
      <p:sp>
        <p:nvSpPr>
          <p:cNvPr id="41" name="Rechteck: abgerundete Ecken 40">
            <a:extLst>
              <a:ext uri="{FF2B5EF4-FFF2-40B4-BE49-F238E27FC236}">
                <a16:creationId xmlns:a16="http://schemas.microsoft.com/office/drawing/2014/main" id="{9AF0D17A-2283-4EF8-B5A4-530249DEACF2}"/>
              </a:ext>
            </a:extLst>
          </p:cNvPr>
          <p:cNvSpPr/>
          <p:nvPr/>
        </p:nvSpPr>
        <p:spPr>
          <a:xfrm>
            <a:off x="6856981" y="1467040"/>
            <a:ext cx="174618" cy="2137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40" name="Grafik 39">
            <a:extLst>
              <a:ext uri="{FF2B5EF4-FFF2-40B4-BE49-F238E27FC236}">
                <a16:creationId xmlns:a16="http://schemas.microsoft.com/office/drawing/2014/main" id="{4758A0CC-CEB3-41CF-A0F6-3FC7B70DCF78}"/>
              </a:ext>
            </a:extLst>
          </p:cNvPr>
          <p:cNvPicPr>
            <a:picLocks noChangeAspect="1"/>
          </p:cNvPicPr>
          <p:nvPr/>
        </p:nvPicPr>
        <p:blipFill>
          <a:blip r:embed="rId17"/>
          <a:stretch>
            <a:fillRect/>
          </a:stretch>
        </p:blipFill>
        <p:spPr>
          <a:xfrm>
            <a:off x="6914279" y="1487130"/>
            <a:ext cx="45719" cy="173600"/>
          </a:xfrm>
          <a:prstGeom prst="rect">
            <a:avLst/>
          </a:prstGeom>
        </p:spPr>
      </p:pic>
      <p:pic>
        <p:nvPicPr>
          <p:cNvPr id="43" name="Grafik 42">
            <a:extLst>
              <a:ext uri="{FF2B5EF4-FFF2-40B4-BE49-F238E27FC236}">
                <a16:creationId xmlns:a16="http://schemas.microsoft.com/office/drawing/2014/main" id="{97B3E651-9BE2-4595-88D5-630FC5809F0E}"/>
              </a:ext>
            </a:extLst>
          </p:cNvPr>
          <p:cNvPicPr>
            <a:picLocks noChangeAspect="1"/>
          </p:cNvPicPr>
          <p:nvPr/>
        </p:nvPicPr>
        <p:blipFill>
          <a:blip r:embed="rId18"/>
          <a:stretch>
            <a:fillRect/>
          </a:stretch>
        </p:blipFill>
        <p:spPr>
          <a:xfrm>
            <a:off x="7065478" y="2354732"/>
            <a:ext cx="1013712" cy="353597"/>
          </a:xfrm>
          <a:prstGeom prst="rect">
            <a:avLst/>
          </a:prstGeom>
        </p:spPr>
      </p:pic>
      <p:pic>
        <p:nvPicPr>
          <p:cNvPr id="45" name="Grafik 44">
            <a:extLst>
              <a:ext uri="{FF2B5EF4-FFF2-40B4-BE49-F238E27FC236}">
                <a16:creationId xmlns:a16="http://schemas.microsoft.com/office/drawing/2014/main" id="{1F4861DC-D341-4125-9C5E-CC544DBDD019}"/>
              </a:ext>
            </a:extLst>
          </p:cNvPr>
          <p:cNvPicPr>
            <a:picLocks noChangeAspect="1"/>
          </p:cNvPicPr>
          <p:nvPr/>
        </p:nvPicPr>
        <p:blipFill>
          <a:blip r:embed="rId19"/>
          <a:stretch>
            <a:fillRect/>
          </a:stretch>
        </p:blipFill>
        <p:spPr>
          <a:xfrm>
            <a:off x="7175958" y="2196728"/>
            <a:ext cx="279819" cy="233304"/>
          </a:xfrm>
          <a:prstGeom prst="rect">
            <a:avLst/>
          </a:prstGeom>
        </p:spPr>
      </p:pic>
      <p:pic>
        <p:nvPicPr>
          <p:cNvPr id="56" name="Grafik 55">
            <a:extLst>
              <a:ext uri="{FF2B5EF4-FFF2-40B4-BE49-F238E27FC236}">
                <a16:creationId xmlns:a16="http://schemas.microsoft.com/office/drawing/2014/main" id="{D9DC8D59-5214-48C7-A5B5-D8661821347B}"/>
              </a:ext>
            </a:extLst>
          </p:cNvPr>
          <p:cNvPicPr>
            <a:picLocks noChangeAspect="1"/>
          </p:cNvPicPr>
          <p:nvPr/>
        </p:nvPicPr>
        <p:blipFill>
          <a:blip r:embed="rId20"/>
          <a:stretch>
            <a:fillRect/>
          </a:stretch>
        </p:blipFill>
        <p:spPr>
          <a:xfrm>
            <a:off x="7517127" y="1444087"/>
            <a:ext cx="447877" cy="844825"/>
          </a:xfrm>
          <a:prstGeom prst="rect">
            <a:avLst/>
          </a:prstGeom>
        </p:spPr>
      </p:pic>
      <p:pic>
        <p:nvPicPr>
          <p:cNvPr id="46" name="Grafik 45">
            <a:extLst>
              <a:ext uri="{FF2B5EF4-FFF2-40B4-BE49-F238E27FC236}">
                <a16:creationId xmlns:a16="http://schemas.microsoft.com/office/drawing/2014/main" id="{80E9091C-01FB-49DB-959A-192225DD5815}"/>
              </a:ext>
            </a:extLst>
          </p:cNvPr>
          <p:cNvPicPr>
            <a:picLocks noChangeAspect="1"/>
          </p:cNvPicPr>
          <p:nvPr/>
        </p:nvPicPr>
        <p:blipFill>
          <a:blip r:embed="rId19"/>
          <a:stretch>
            <a:fillRect/>
          </a:stretch>
        </p:blipFill>
        <p:spPr>
          <a:xfrm>
            <a:off x="7423877" y="2190737"/>
            <a:ext cx="279819" cy="233304"/>
          </a:xfrm>
          <a:prstGeom prst="rect">
            <a:avLst/>
          </a:prstGeom>
        </p:spPr>
      </p:pic>
      <p:pic>
        <p:nvPicPr>
          <p:cNvPr id="47" name="Grafik 46">
            <a:extLst>
              <a:ext uri="{FF2B5EF4-FFF2-40B4-BE49-F238E27FC236}">
                <a16:creationId xmlns:a16="http://schemas.microsoft.com/office/drawing/2014/main" id="{85CD0E37-1D02-4B11-9AFE-BAB78CE8B99F}"/>
              </a:ext>
            </a:extLst>
          </p:cNvPr>
          <p:cNvPicPr>
            <a:picLocks noChangeAspect="1"/>
          </p:cNvPicPr>
          <p:nvPr/>
        </p:nvPicPr>
        <p:blipFill>
          <a:blip r:embed="rId19"/>
          <a:stretch>
            <a:fillRect/>
          </a:stretch>
        </p:blipFill>
        <p:spPr>
          <a:xfrm>
            <a:off x="7681347" y="2196728"/>
            <a:ext cx="279819" cy="233304"/>
          </a:xfrm>
          <a:prstGeom prst="rect">
            <a:avLst/>
          </a:prstGeom>
        </p:spPr>
      </p:pic>
      <p:pic>
        <p:nvPicPr>
          <p:cNvPr id="50" name="Grafik 49">
            <a:extLst>
              <a:ext uri="{FF2B5EF4-FFF2-40B4-BE49-F238E27FC236}">
                <a16:creationId xmlns:a16="http://schemas.microsoft.com/office/drawing/2014/main" id="{318423C6-FAA1-4377-879B-F93CFEE0B205}"/>
              </a:ext>
            </a:extLst>
          </p:cNvPr>
          <p:cNvPicPr>
            <a:picLocks noChangeAspect="1"/>
          </p:cNvPicPr>
          <p:nvPr/>
        </p:nvPicPr>
        <p:blipFill>
          <a:blip r:embed="rId21"/>
          <a:stretch>
            <a:fillRect/>
          </a:stretch>
        </p:blipFill>
        <p:spPr>
          <a:xfrm>
            <a:off x="7760655" y="1993802"/>
            <a:ext cx="125477" cy="133287"/>
          </a:xfrm>
          <a:prstGeom prst="rect">
            <a:avLst/>
          </a:prstGeom>
        </p:spPr>
      </p:pic>
      <p:pic>
        <p:nvPicPr>
          <p:cNvPr id="52" name="Grafik 51">
            <a:extLst>
              <a:ext uri="{FF2B5EF4-FFF2-40B4-BE49-F238E27FC236}">
                <a16:creationId xmlns:a16="http://schemas.microsoft.com/office/drawing/2014/main" id="{2F824E7E-F1AE-46FE-941D-D5F435BED190}"/>
              </a:ext>
            </a:extLst>
          </p:cNvPr>
          <p:cNvPicPr>
            <a:picLocks noChangeAspect="1"/>
          </p:cNvPicPr>
          <p:nvPr/>
        </p:nvPicPr>
        <p:blipFill>
          <a:blip r:embed="rId22"/>
          <a:stretch>
            <a:fillRect/>
          </a:stretch>
        </p:blipFill>
        <p:spPr>
          <a:xfrm>
            <a:off x="7494559" y="2003614"/>
            <a:ext cx="126518" cy="133807"/>
          </a:xfrm>
          <a:prstGeom prst="rect">
            <a:avLst/>
          </a:prstGeom>
        </p:spPr>
      </p:pic>
      <p:pic>
        <p:nvPicPr>
          <p:cNvPr id="54" name="Grafik 53">
            <a:extLst>
              <a:ext uri="{FF2B5EF4-FFF2-40B4-BE49-F238E27FC236}">
                <a16:creationId xmlns:a16="http://schemas.microsoft.com/office/drawing/2014/main" id="{E5E92523-8F91-461C-BF9F-132D5026FFE2}"/>
              </a:ext>
            </a:extLst>
          </p:cNvPr>
          <p:cNvPicPr>
            <a:picLocks noChangeAspect="1"/>
          </p:cNvPicPr>
          <p:nvPr/>
        </p:nvPicPr>
        <p:blipFill>
          <a:blip r:embed="rId23"/>
          <a:stretch>
            <a:fillRect/>
          </a:stretch>
        </p:blipFill>
        <p:spPr>
          <a:xfrm>
            <a:off x="7244297" y="2003875"/>
            <a:ext cx="125477" cy="133287"/>
          </a:xfrm>
          <a:prstGeom prst="rect">
            <a:avLst/>
          </a:prstGeom>
        </p:spPr>
      </p:pic>
    </p:spTree>
    <p:extLst>
      <p:ext uri="{BB962C8B-B14F-4D97-AF65-F5344CB8AC3E}">
        <p14:creationId xmlns:p14="http://schemas.microsoft.com/office/powerpoint/2010/main" val="2977913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B1BE78-AC0C-4182-9D5C-5E70DC8D4671}"/>
              </a:ext>
            </a:extLst>
          </p:cNvPr>
          <p:cNvSpPr>
            <a:spLocks noGrp="1"/>
          </p:cNvSpPr>
          <p:nvPr>
            <p:ph type="title"/>
          </p:nvPr>
        </p:nvSpPr>
        <p:spPr/>
        <p:txBody>
          <a:bodyPr/>
          <a:lstStyle/>
          <a:p>
            <a:r>
              <a:rPr lang="de-DE" dirty="0" err="1"/>
              <a:t>Nudging</a:t>
            </a:r>
            <a:endParaRPr lang="de-DE" dirty="0"/>
          </a:p>
        </p:txBody>
      </p:sp>
      <p:sp>
        <p:nvSpPr>
          <p:cNvPr id="4" name="Textplatzhalter 3">
            <a:extLst>
              <a:ext uri="{FF2B5EF4-FFF2-40B4-BE49-F238E27FC236}">
                <a16:creationId xmlns:a16="http://schemas.microsoft.com/office/drawing/2014/main" id="{2889915D-056F-4AEA-A3B7-A63558E0CF62}"/>
              </a:ext>
            </a:extLst>
          </p:cNvPr>
          <p:cNvSpPr>
            <a:spLocks noGrp="1"/>
          </p:cNvSpPr>
          <p:nvPr>
            <p:ph type="body" sz="quarter" idx="13"/>
          </p:nvPr>
        </p:nvSpPr>
        <p:spPr>
          <a:xfrm>
            <a:off x="371357" y="872232"/>
            <a:ext cx="11449162" cy="504540"/>
          </a:xfrm>
        </p:spPr>
        <p:txBody>
          <a:bodyPr/>
          <a:lstStyle/>
          <a:p>
            <a:r>
              <a:rPr lang="de-DE"/>
              <a:t>Interventionsmöglichkeiten</a:t>
            </a:r>
          </a:p>
        </p:txBody>
      </p:sp>
      <p:graphicFrame>
        <p:nvGraphicFramePr>
          <p:cNvPr id="14" name="Tabelle 13">
            <a:extLst>
              <a:ext uri="{FF2B5EF4-FFF2-40B4-BE49-F238E27FC236}">
                <a16:creationId xmlns:a16="http://schemas.microsoft.com/office/drawing/2014/main" id="{F0AE95B9-5DBC-4869-83D8-DA61A9166AE4}"/>
              </a:ext>
            </a:extLst>
          </p:cNvPr>
          <p:cNvGraphicFramePr>
            <a:graphicFrameLocks noGrp="1"/>
          </p:cNvGraphicFramePr>
          <p:nvPr>
            <p:extLst/>
          </p:nvPr>
        </p:nvGraphicFramePr>
        <p:xfrm>
          <a:off x="1609283" y="1672687"/>
          <a:ext cx="9819883" cy="4208608"/>
        </p:xfrm>
        <a:graphic>
          <a:graphicData uri="http://schemas.openxmlformats.org/drawingml/2006/table">
            <a:tbl>
              <a:tblPr>
                <a:tableStyleId>{C4B1156A-380E-4F78-BDF5-A606A8083BF9}</a:tableStyleId>
              </a:tblPr>
              <a:tblGrid>
                <a:gridCol w="2940139">
                  <a:extLst>
                    <a:ext uri="{9D8B030D-6E8A-4147-A177-3AD203B41FA5}">
                      <a16:colId xmlns:a16="http://schemas.microsoft.com/office/drawing/2014/main" val="989264672"/>
                    </a:ext>
                  </a:extLst>
                </a:gridCol>
                <a:gridCol w="6879744">
                  <a:extLst>
                    <a:ext uri="{9D8B030D-6E8A-4147-A177-3AD203B41FA5}">
                      <a16:colId xmlns:a16="http://schemas.microsoft.com/office/drawing/2014/main" val="48057467"/>
                    </a:ext>
                  </a:extLst>
                </a:gridCol>
              </a:tblGrid>
              <a:tr h="263938">
                <a:tc>
                  <a:txBody>
                    <a:bodyPr/>
                    <a:lstStyle/>
                    <a:p>
                      <a:pPr>
                        <a:buFont typeface="Arial" panose="020B0604020202020204" pitchFamily="34" charset="0"/>
                        <a:buNone/>
                      </a:pPr>
                      <a:r>
                        <a:rPr lang="de-DE" sz="1400" b="1">
                          <a:effectLst/>
                        </a:rPr>
                        <a:t>Intervention</a:t>
                      </a:r>
                      <a:endParaRPr lang="de-DE" sz="1600" b="1">
                        <a:effectLst/>
                      </a:endParaRPr>
                    </a:p>
                  </a:txBody>
                  <a:tcPr marL="48357" marR="48357" marT="0" marB="0" anchor="ctr">
                    <a:solidFill>
                      <a:schemeClr val="accent4">
                        <a:lumMod val="60000"/>
                        <a:lumOff val="40000"/>
                      </a:schemeClr>
                    </a:solidFill>
                  </a:tcPr>
                </a:tc>
                <a:tc>
                  <a:txBody>
                    <a:bodyPr/>
                    <a:lstStyle/>
                    <a:p>
                      <a:pPr>
                        <a:buFont typeface="Arial" panose="020B0604020202020204" pitchFamily="34" charset="0"/>
                        <a:buNone/>
                      </a:pPr>
                      <a:r>
                        <a:rPr lang="de-DE" sz="1400" b="1">
                          <a:effectLst/>
                        </a:rPr>
                        <a:t>Wirkung</a:t>
                      </a:r>
                      <a:endParaRPr lang="de-DE" sz="1600" b="1">
                        <a:effectLst/>
                      </a:endParaRPr>
                    </a:p>
                  </a:txBody>
                  <a:tcPr marL="48357" marR="48357" marT="0" marB="0" anchor="ctr">
                    <a:solidFill>
                      <a:schemeClr val="accent4">
                        <a:lumMod val="60000"/>
                        <a:lumOff val="40000"/>
                      </a:schemeClr>
                    </a:solidFill>
                  </a:tcPr>
                </a:tc>
                <a:extLst>
                  <a:ext uri="{0D108BD9-81ED-4DB2-BD59-A6C34878D82A}">
                    <a16:rowId xmlns:a16="http://schemas.microsoft.com/office/drawing/2014/main" val="3193118013"/>
                  </a:ext>
                </a:extLst>
              </a:tr>
              <a:tr h="890334">
                <a:tc>
                  <a:txBody>
                    <a:bodyPr/>
                    <a:lstStyle/>
                    <a:p>
                      <a:pPr>
                        <a:buFont typeface="Arial" panose="020B0604020202020204" pitchFamily="34" charset="0"/>
                        <a:buNone/>
                      </a:pPr>
                      <a:r>
                        <a:rPr lang="de-DE" sz="1400" b="1">
                          <a:effectLst/>
                        </a:rPr>
                        <a:t>Lieblingsgericht  </a:t>
                      </a:r>
                      <a:endParaRPr lang="de-DE" sz="1600" b="1">
                        <a:effectLst/>
                      </a:endParaRPr>
                    </a:p>
                  </a:txBody>
                  <a:tcPr marL="59320" marR="59320" marT="0" marB="0" anchor="ctr">
                    <a:solidFill>
                      <a:schemeClr val="accent4">
                        <a:lumMod val="60000"/>
                        <a:lumOff val="40000"/>
                      </a:schemeClr>
                    </a:solidFill>
                  </a:tcPr>
                </a:tc>
                <a:tc>
                  <a:txBody>
                    <a:bodyPr/>
                    <a:lstStyle/>
                    <a:p>
                      <a:pPr>
                        <a:buFont typeface="Arial" panose="020B0604020202020204" pitchFamily="34" charset="0"/>
                        <a:buChar char="•"/>
                      </a:pPr>
                      <a:r>
                        <a:rPr lang="de-DE" sz="1400">
                          <a:effectLst/>
                        </a:rPr>
                        <a:t>Soziale Wahrnehmung „das essen andere offensichtlich gerne“</a:t>
                      </a:r>
                      <a:endParaRPr lang="de-DE" sz="1600">
                        <a:effectLst/>
                      </a:endParaRPr>
                    </a:p>
                    <a:p>
                      <a:pPr>
                        <a:buFont typeface="Arial" panose="020B0604020202020204" pitchFamily="34" charset="0"/>
                        <a:buChar char="•"/>
                      </a:pPr>
                      <a:r>
                        <a:rPr lang="de-DE" sz="1400">
                          <a:effectLst/>
                        </a:rPr>
                        <a:t>Persönliche Empfindung „wenn ich für ein Essen abstimme, dann esse ich das später auch“</a:t>
                      </a:r>
                      <a:endParaRPr lang="de-DE" sz="1600">
                        <a:effectLst/>
                      </a:endParaRPr>
                    </a:p>
                    <a:p>
                      <a:pPr>
                        <a:buFont typeface="Arial" panose="020B0604020202020204" pitchFamily="34" charset="0"/>
                        <a:buChar char="•"/>
                      </a:pPr>
                      <a:r>
                        <a:rPr lang="de-DE" sz="1400">
                          <a:effectLst/>
                        </a:rPr>
                        <a:t>Abstimmung steigert empfundenes Involvement</a:t>
                      </a:r>
                      <a:endParaRPr lang="de-DE" sz="1600">
                        <a:effectLst/>
                      </a:endParaRPr>
                    </a:p>
                  </a:txBody>
                  <a:tcPr marL="59320" marR="59320" marT="0" marB="0" anchor="ctr"/>
                </a:tc>
                <a:extLst>
                  <a:ext uri="{0D108BD9-81ED-4DB2-BD59-A6C34878D82A}">
                    <a16:rowId xmlns:a16="http://schemas.microsoft.com/office/drawing/2014/main" val="1530477226"/>
                  </a:ext>
                </a:extLst>
              </a:tr>
              <a:tr h="556835">
                <a:tc>
                  <a:txBody>
                    <a:bodyPr/>
                    <a:lstStyle/>
                    <a:p>
                      <a:pPr>
                        <a:buFont typeface="Arial" panose="020B0604020202020204" pitchFamily="34" charset="0"/>
                        <a:buNone/>
                      </a:pPr>
                      <a:r>
                        <a:rPr lang="de-DE" sz="1400" b="1">
                          <a:effectLst/>
                        </a:rPr>
                        <a:t>Platzierung auf Speisekarte</a:t>
                      </a:r>
                      <a:endParaRPr lang="de-DE" sz="1600" b="1">
                        <a:effectLst/>
                      </a:endParaRPr>
                    </a:p>
                  </a:txBody>
                  <a:tcPr marL="48357" marR="48357" marT="0" marB="0" anchor="ctr">
                    <a:solidFill>
                      <a:schemeClr val="accent4">
                        <a:lumMod val="60000"/>
                        <a:lumOff val="40000"/>
                      </a:schemeClr>
                    </a:solidFill>
                  </a:tcPr>
                </a:tc>
                <a:tc>
                  <a:txBody>
                    <a:bodyPr/>
                    <a:lstStyle/>
                    <a:p>
                      <a:pPr>
                        <a:buFont typeface="Arial" panose="020B0604020202020204" pitchFamily="34" charset="0"/>
                        <a:buChar char="•"/>
                      </a:pPr>
                      <a:r>
                        <a:rPr lang="de-DE" sz="1400">
                          <a:effectLst/>
                        </a:rPr>
                        <a:t>Bessere Wahrnehmung von Gerichten an Schlüsselpositionen</a:t>
                      </a:r>
                      <a:endParaRPr lang="de-DE" sz="1600">
                        <a:effectLst/>
                      </a:endParaRPr>
                    </a:p>
                  </a:txBody>
                  <a:tcPr marL="48357" marR="48357" marT="0" marB="0" anchor="ctr"/>
                </a:tc>
                <a:extLst>
                  <a:ext uri="{0D108BD9-81ED-4DB2-BD59-A6C34878D82A}">
                    <a16:rowId xmlns:a16="http://schemas.microsoft.com/office/drawing/2014/main" val="1458623630"/>
                  </a:ext>
                </a:extLst>
              </a:tr>
              <a:tr h="477761">
                <a:tc>
                  <a:txBody>
                    <a:bodyPr/>
                    <a:lstStyle/>
                    <a:p>
                      <a:pPr>
                        <a:buFont typeface="Arial" panose="020B0604020202020204" pitchFamily="34" charset="0"/>
                        <a:buNone/>
                      </a:pPr>
                      <a:r>
                        <a:rPr lang="de-DE" sz="1400" b="1">
                          <a:effectLst/>
                        </a:rPr>
                        <a:t>Hintergrundfarbe Speisekarte</a:t>
                      </a:r>
                      <a:endParaRPr lang="de-DE" sz="1600" b="1">
                        <a:effectLst/>
                      </a:endParaRPr>
                    </a:p>
                  </a:txBody>
                  <a:tcPr marL="48357" marR="48357" marT="0" marB="0" anchor="ctr">
                    <a:solidFill>
                      <a:schemeClr val="accent4">
                        <a:lumMod val="60000"/>
                        <a:lumOff val="40000"/>
                      </a:schemeClr>
                    </a:solidFill>
                  </a:tcPr>
                </a:tc>
                <a:tc>
                  <a:txBody>
                    <a:bodyPr/>
                    <a:lstStyle/>
                    <a:p>
                      <a:pPr>
                        <a:buFont typeface="Arial" panose="020B0604020202020204" pitchFamily="34" charset="0"/>
                        <a:buChar char="•"/>
                      </a:pPr>
                      <a:r>
                        <a:rPr lang="de-DE" sz="1400">
                          <a:effectLst/>
                        </a:rPr>
                        <a:t>Unbewusste Wahrnehmung von Speiseangeboten</a:t>
                      </a:r>
                      <a:endParaRPr lang="de-DE" sz="1600">
                        <a:effectLst/>
                      </a:endParaRPr>
                    </a:p>
                  </a:txBody>
                  <a:tcPr marL="48357" marR="48357" marT="0" marB="0" anchor="ctr"/>
                </a:tc>
                <a:extLst>
                  <a:ext uri="{0D108BD9-81ED-4DB2-BD59-A6C34878D82A}">
                    <a16:rowId xmlns:a16="http://schemas.microsoft.com/office/drawing/2014/main" val="3865801262"/>
                  </a:ext>
                </a:extLst>
              </a:tr>
              <a:tr h="445167">
                <a:tc>
                  <a:txBody>
                    <a:bodyPr/>
                    <a:lstStyle/>
                    <a:p>
                      <a:pPr>
                        <a:buFont typeface="Arial" panose="020B0604020202020204" pitchFamily="34" charset="0"/>
                        <a:buNone/>
                      </a:pPr>
                      <a:r>
                        <a:rPr lang="de-DE" sz="1400" b="1">
                          <a:effectLst/>
                        </a:rPr>
                        <a:t>Reihenfolge in Servicelinie</a:t>
                      </a:r>
                      <a:endParaRPr lang="de-DE" sz="1600" b="1">
                        <a:effectLst/>
                      </a:endParaRPr>
                    </a:p>
                  </a:txBody>
                  <a:tcPr marL="48357" marR="48357" marT="0" marB="0" anchor="ctr">
                    <a:solidFill>
                      <a:schemeClr val="accent4">
                        <a:lumMod val="60000"/>
                        <a:lumOff val="40000"/>
                      </a:schemeClr>
                    </a:solidFill>
                  </a:tcPr>
                </a:tc>
                <a:tc>
                  <a:txBody>
                    <a:bodyPr/>
                    <a:lstStyle/>
                    <a:p>
                      <a:pPr>
                        <a:buFont typeface="Arial" panose="020B0604020202020204" pitchFamily="34" charset="0"/>
                        <a:buChar char="•"/>
                      </a:pPr>
                      <a:r>
                        <a:rPr lang="de-DE" sz="1400">
                          <a:effectLst/>
                        </a:rPr>
                        <a:t>Einfachere Erreichbarkeit und Wahrnehmung</a:t>
                      </a:r>
                      <a:endParaRPr lang="de-DE" sz="1600">
                        <a:effectLst/>
                      </a:endParaRPr>
                    </a:p>
                  </a:txBody>
                  <a:tcPr marL="48357" marR="48357" marT="0" marB="0" anchor="ctr"/>
                </a:tc>
                <a:extLst>
                  <a:ext uri="{0D108BD9-81ED-4DB2-BD59-A6C34878D82A}">
                    <a16:rowId xmlns:a16="http://schemas.microsoft.com/office/drawing/2014/main" val="2669921183"/>
                  </a:ext>
                </a:extLst>
              </a:tr>
              <a:tr h="650785">
                <a:tc>
                  <a:txBody>
                    <a:bodyPr/>
                    <a:lstStyle/>
                    <a:p>
                      <a:pPr>
                        <a:buFont typeface="Arial" panose="020B0604020202020204" pitchFamily="34" charset="0"/>
                        <a:buNone/>
                      </a:pPr>
                      <a:r>
                        <a:rPr lang="de-DE" sz="1400" b="1">
                          <a:effectLst/>
                        </a:rPr>
                        <a:t>Beschreibende Namen</a:t>
                      </a:r>
                      <a:endParaRPr lang="de-DE" sz="1600" b="1">
                        <a:effectLst/>
                      </a:endParaRPr>
                    </a:p>
                  </a:txBody>
                  <a:tcPr marL="59320" marR="59320" marT="0" marB="0" anchor="ctr">
                    <a:solidFill>
                      <a:schemeClr val="accent4">
                        <a:lumMod val="60000"/>
                        <a:lumOff val="40000"/>
                      </a:schemeClr>
                    </a:solidFill>
                  </a:tcPr>
                </a:tc>
                <a:tc>
                  <a:txBody>
                    <a:bodyPr/>
                    <a:lstStyle/>
                    <a:p>
                      <a:pPr>
                        <a:buFont typeface="Arial" panose="020B0604020202020204" pitchFamily="34" charset="0"/>
                        <a:buChar char="•"/>
                      </a:pPr>
                      <a:r>
                        <a:rPr lang="de-DE" sz="1400">
                          <a:effectLst/>
                        </a:rPr>
                        <a:t>Beeinflussung Erwartung / Wahrnehmung der Speise</a:t>
                      </a:r>
                      <a:endParaRPr lang="de-DE" sz="1600">
                        <a:effectLst/>
                      </a:endParaRPr>
                    </a:p>
                    <a:p>
                      <a:pPr>
                        <a:buFont typeface="Arial" panose="020B0604020202020204" pitchFamily="34" charset="0"/>
                        <a:buChar char="•"/>
                      </a:pPr>
                      <a:r>
                        <a:rPr lang="de-DE" sz="1400">
                          <a:effectLst/>
                        </a:rPr>
                        <a:t>Einfluss auf affektiv-emotionale Bewertung der Speise</a:t>
                      </a:r>
                      <a:endParaRPr lang="de-DE" sz="1600">
                        <a:effectLst/>
                      </a:endParaRPr>
                    </a:p>
                  </a:txBody>
                  <a:tcPr marL="59320" marR="59320" marT="0" marB="0" anchor="ctr"/>
                </a:tc>
                <a:extLst>
                  <a:ext uri="{0D108BD9-81ED-4DB2-BD59-A6C34878D82A}">
                    <a16:rowId xmlns:a16="http://schemas.microsoft.com/office/drawing/2014/main" val="386616031"/>
                  </a:ext>
                </a:extLst>
              </a:tr>
              <a:tr h="923788">
                <a:tc>
                  <a:txBody>
                    <a:bodyPr/>
                    <a:lstStyle/>
                    <a:p>
                      <a:pPr>
                        <a:buFont typeface="Arial" panose="020B0604020202020204" pitchFamily="34" charset="0"/>
                        <a:buNone/>
                      </a:pPr>
                      <a:r>
                        <a:rPr lang="de-DE" sz="1400" b="1">
                          <a:effectLst/>
                        </a:rPr>
                        <a:t>Label</a:t>
                      </a:r>
                      <a:endParaRPr lang="de-DE" sz="1600" b="1">
                        <a:effectLst/>
                      </a:endParaRPr>
                    </a:p>
                  </a:txBody>
                  <a:tcPr marL="59320" marR="59320" marT="0" marB="0" anchor="ctr">
                    <a:solidFill>
                      <a:schemeClr val="accent4">
                        <a:lumMod val="60000"/>
                        <a:lumOff val="40000"/>
                      </a:schemeClr>
                    </a:solidFill>
                  </a:tcPr>
                </a:tc>
                <a:tc>
                  <a:txBody>
                    <a:bodyPr/>
                    <a:lstStyle/>
                    <a:p>
                      <a:pPr>
                        <a:buFont typeface="Arial" panose="020B0604020202020204" pitchFamily="34" charset="0"/>
                        <a:buChar char="•"/>
                      </a:pPr>
                      <a:r>
                        <a:rPr lang="de-DE" sz="1400">
                          <a:effectLst/>
                        </a:rPr>
                        <a:t>Kognitive Informationsverwertung zu Essenswahl und -verhalten</a:t>
                      </a:r>
                      <a:endParaRPr lang="de-DE" sz="1600">
                        <a:effectLst/>
                      </a:endParaRPr>
                    </a:p>
                    <a:p>
                      <a:pPr>
                        <a:buFont typeface="Arial" panose="020B0604020202020204" pitchFamily="34" charset="0"/>
                        <a:buChar char="•"/>
                      </a:pPr>
                      <a:r>
                        <a:rPr lang="de-DE" sz="1400">
                          <a:effectLst/>
                        </a:rPr>
                        <a:t>Aktivierend für persönliche Werte/Einstellungen wirken</a:t>
                      </a:r>
                      <a:endParaRPr lang="de-DE" sz="1600">
                        <a:effectLst/>
                      </a:endParaRPr>
                    </a:p>
                    <a:p>
                      <a:pPr>
                        <a:buFont typeface="Arial" panose="020B0604020202020204" pitchFamily="34" charset="0"/>
                        <a:buChar char="•"/>
                      </a:pPr>
                      <a:r>
                        <a:rPr lang="de-DE" sz="1400">
                          <a:effectLst/>
                        </a:rPr>
                        <a:t>Beeinflussung Erwartung / Wahrnehmung der Speise</a:t>
                      </a:r>
                      <a:endParaRPr lang="de-DE" sz="1600">
                        <a:effectLst/>
                      </a:endParaRPr>
                    </a:p>
                  </a:txBody>
                  <a:tcPr marL="59320" marR="59320" marT="0" marB="0" anchor="ctr"/>
                </a:tc>
                <a:extLst>
                  <a:ext uri="{0D108BD9-81ED-4DB2-BD59-A6C34878D82A}">
                    <a16:rowId xmlns:a16="http://schemas.microsoft.com/office/drawing/2014/main" val="2123618024"/>
                  </a:ext>
                </a:extLst>
              </a:tr>
            </a:tbl>
          </a:graphicData>
        </a:graphic>
      </p:graphicFrame>
    </p:spTree>
    <p:extLst>
      <p:ext uri="{BB962C8B-B14F-4D97-AF65-F5344CB8AC3E}">
        <p14:creationId xmlns:p14="http://schemas.microsoft.com/office/powerpoint/2010/main" val="27990111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llipse 24">
            <a:extLst>
              <a:ext uri="{FF2B5EF4-FFF2-40B4-BE49-F238E27FC236}">
                <a16:creationId xmlns:a16="http://schemas.microsoft.com/office/drawing/2014/main" id="{9AFDB294-FA8C-41E8-9FBB-A87FED6FB97B}"/>
              </a:ext>
            </a:extLst>
          </p:cNvPr>
          <p:cNvSpPr/>
          <p:nvPr/>
        </p:nvSpPr>
        <p:spPr>
          <a:xfrm>
            <a:off x="9837285" y="1171996"/>
            <a:ext cx="3596674" cy="2906118"/>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pPr>
            <a:endParaRPr lang="de-DE" sz="1900">
              <a:solidFill>
                <a:schemeClr val="tx1"/>
              </a:solidFill>
            </a:endParaRPr>
          </a:p>
        </p:txBody>
      </p:sp>
      <p:pic>
        <p:nvPicPr>
          <p:cNvPr id="26" name="Grafik 25">
            <a:extLst>
              <a:ext uri="{FF2B5EF4-FFF2-40B4-BE49-F238E27FC236}">
                <a16:creationId xmlns:a16="http://schemas.microsoft.com/office/drawing/2014/main" id="{E2E87C46-05ED-4B2F-B25E-B52EEE0F22C2}"/>
              </a:ext>
            </a:extLst>
          </p:cNvPr>
          <p:cNvPicPr>
            <a:picLocks noChangeAspect="1"/>
          </p:cNvPicPr>
          <p:nvPr/>
        </p:nvPicPr>
        <p:blipFill rotWithShape="1">
          <a:blip r:embed="rId3"/>
          <a:srcRect l="5689" t="9923" r="5538" b="12674"/>
          <a:stretch/>
        </p:blipFill>
        <p:spPr>
          <a:xfrm>
            <a:off x="5837754" y="2808750"/>
            <a:ext cx="3858289" cy="3364033"/>
          </a:xfrm>
          <a:prstGeom prst="rect">
            <a:avLst/>
          </a:prstGeom>
        </p:spPr>
      </p:pic>
      <p:pic>
        <p:nvPicPr>
          <p:cNvPr id="17" name="Grafik 16">
            <a:extLst>
              <a:ext uri="{FF2B5EF4-FFF2-40B4-BE49-F238E27FC236}">
                <a16:creationId xmlns:a16="http://schemas.microsoft.com/office/drawing/2014/main" id="{68AACC6E-2E55-4F48-832B-5FB80AFF7D88}"/>
              </a:ext>
            </a:extLst>
          </p:cNvPr>
          <p:cNvPicPr>
            <a:picLocks noChangeAspect="1"/>
          </p:cNvPicPr>
          <p:nvPr/>
        </p:nvPicPr>
        <p:blipFill rotWithShape="1">
          <a:blip r:embed="rId3"/>
          <a:srcRect l="5689" t="9923" r="5538" b="12674"/>
          <a:stretch/>
        </p:blipFill>
        <p:spPr>
          <a:xfrm>
            <a:off x="389534" y="2768962"/>
            <a:ext cx="3858289" cy="3364033"/>
          </a:xfrm>
          <a:prstGeom prst="rect">
            <a:avLst/>
          </a:prstGeom>
        </p:spPr>
      </p:pic>
      <p:sp>
        <p:nvSpPr>
          <p:cNvPr id="2" name="Titel 1">
            <a:extLst>
              <a:ext uri="{FF2B5EF4-FFF2-40B4-BE49-F238E27FC236}">
                <a16:creationId xmlns:a16="http://schemas.microsoft.com/office/drawing/2014/main" id="{EAB1BE78-AC0C-4182-9D5C-5E70DC8D4671}"/>
              </a:ext>
            </a:extLst>
          </p:cNvPr>
          <p:cNvSpPr>
            <a:spLocks noGrp="1"/>
          </p:cNvSpPr>
          <p:nvPr>
            <p:ph type="title"/>
          </p:nvPr>
        </p:nvSpPr>
        <p:spPr/>
        <p:txBody>
          <a:bodyPr/>
          <a:lstStyle/>
          <a:p>
            <a:r>
              <a:rPr lang="de-DE" dirty="0" err="1"/>
              <a:t>Nudging</a:t>
            </a:r>
            <a:endParaRPr lang="de-DE" dirty="0"/>
          </a:p>
        </p:txBody>
      </p:sp>
      <p:sp>
        <p:nvSpPr>
          <p:cNvPr id="4" name="Textplatzhalter 3">
            <a:extLst>
              <a:ext uri="{FF2B5EF4-FFF2-40B4-BE49-F238E27FC236}">
                <a16:creationId xmlns:a16="http://schemas.microsoft.com/office/drawing/2014/main" id="{2889915D-056F-4AEA-A3B7-A63558E0CF62}"/>
              </a:ext>
            </a:extLst>
          </p:cNvPr>
          <p:cNvSpPr>
            <a:spLocks noGrp="1"/>
          </p:cNvSpPr>
          <p:nvPr>
            <p:ph type="body" sz="quarter" idx="13"/>
          </p:nvPr>
        </p:nvSpPr>
        <p:spPr>
          <a:xfrm>
            <a:off x="371357" y="872232"/>
            <a:ext cx="11449162" cy="504540"/>
          </a:xfrm>
        </p:spPr>
        <p:txBody>
          <a:bodyPr/>
          <a:lstStyle/>
          <a:p>
            <a:r>
              <a:rPr lang="de-DE" dirty="0"/>
              <a:t>Beispiel: </a:t>
            </a:r>
            <a:r>
              <a:rPr lang="en-GB" dirty="0" err="1"/>
              <a:t>Änderung</a:t>
            </a:r>
            <a:r>
              <a:rPr lang="en-GB" dirty="0"/>
              <a:t> der </a:t>
            </a:r>
            <a:r>
              <a:rPr lang="en-GB" u="sng" dirty="0" err="1"/>
              <a:t>Ausgabeposition</a:t>
            </a:r>
            <a:r>
              <a:rPr lang="en-GB" dirty="0"/>
              <a:t> des </a:t>
            </a:r>
            <a:r>
              <a:rPr lang="en-GB" dirty="0" err="1"/>
              <a:t>nachhaltigsten</a:t>
            </a:r>
            <a:r>
              <a:rPr lang="en-GB" dirty="0"/>
              <a:t> </a:t>
            </a:r>
            <a:r>
              <a:rPr lang="en-GB" dirty="0" err="1"/>
              <a:t>Gerichts</a:t>
            </a:r>
            <a:endParaRPr lang="de-DE" dirty="0"/>
          </a:p>
        </p:txBody>
      </p:sp>
      <p:sp>
        <p:nvSpPr>
          <p:cNvPr id="8" name="Nach oben gekrümmter Pfeil 12">
            <a:extLst>
              <a:ext uri="{FF2B5EF4-FFF2-40B4-BE49-F238E27FC236}">
                <a16:creationId xmlns:a16="http://schemas.microsoft.com/office/drawing/2014/main" id="{9692A183-C0E2-4593-89B2-CA7B1E1F80C2}"/>
              </a:ext>
            </a:extLst>
          </p:cNvPr>
          <p:cNvSpPr/>
          <p:nvPr/>
        </p:nvSpPr>
        <p:spPr bwMode="auto">
          <a:xfrm flipV="1">
            <a:off x="6507713" y="2055448"/>
            <a:ext cx="2575069" cy="631062"/>
          </a:xfrm>
          <a:prstGeom prst="curvedUpArrow">
            <a:avLst>
              <a:gd name="adj1" fmla="val 25000"/>
              <a:gd name="adj2" fmla="val 50000"/>
              <a:gd name="adj3" fmla="val 25000"/>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solidFill>
                <a:schemeClr val="tx1"/>
              </a:solidFill>
            </a:endParaRPr>
          </a:p>
        </p:txBody>
      </p:sp>
      <p:sp>
        <p:nvSpPr>
          <p:cNvPr id="9" name="Textfeld 8">
            <a:extLst>
              <a:ext uri="{FF2B5EF4-FFF2-40B4-BE49-F238E27FC236}">
                <a16:creationId xmlns:a16="http://schemas.microsoft.com/office/drawing/2014/main" id="{56E4550F-372F-4A6C-9F1D-C9FCE38EDB0F}"/>
              </a:ext>
            </a:extLst>
          </p:cNvPr>
          <p:cNvSpPr txBox="1"/>
          <p:nvPr/>
        </p:nvSpPr>
        <p:spPr bwMode="auto">
          <a:xfrm>
            <a:off x="5660065" y="2180983"/>
            <a:ext cx="1633781" cy="369332"/>
          </a:xfrm>
          <a:prstGeom prst="rect">
            <a:avLst/>
          </a:prstGeom>
          <a:noFill/>
        </p:spPr>
        <p:txBody>
          <a:bodyPr wrap="square" rtlCol="0">
            <a:spAutoFit/>
          </a:bodyPr>
          <a:lstStyle/>
          <a:p>
            <a:pPr>
              <a:defRPr/>
            </a:pPr>
            <a:r>
              <a:rPr lang="de-DE" b="1" dirty="0"/>
              <a:t>Nachher</a:t>
            </a:r>
            <a:endParaRPr dirty="0"/>
          </a:p>
        </p:txBody>
      </p:sp>
      <p:sp>
        <p:nvSpPr>
          <p:cNvPr id="10" name="Textfeld 9">
            <a:extLst>
              <a:ext uri="{FF2B5EF4-FFF2-40B4-BE49-F238E27FC236}">
                <a16:creationId xmlns:a16="http://schemas.microsoft.com/office/drawing/2014/main" id="{968EE9FE-9D91-40FD-879E-36ADB1373DC8}"/>
              </a:ext>
            </a:extLst>
          </p:cNvPr>
          <p:cNvSpPr txBox="1"/>
          <p:nvPr/>
        </p:nvSpPr>
        <p:spPr bwMode="auto">
          <a:xfrm>
            <a:off x="6600244" y="2139117"/>
            <a:ext cx="2328274" cy="584775"/>
          </a:xfrm>
          <a:prstGeom prst="rect">
            <a:avLst/>
          </a:prstGeom>
          <a:noFill/>
        </p:spPr>
        <p:txBody>
          <a:bodyPr wrap="square" rtlCol="0">
            <a:spAutoFit/>
          </a:bodyPr>
          <a:lstStyle/>
          <a:p>
            <a:pPr algn="ctr">
              <a:defRPr/>
            </a:pPr>
            <a:r>
              <a:rPr lang="de-DE" sz="1600" dirty="0">
                <a:solidFill>
                  <a:schemeClr val="accent5">
                    <a:lumMod val="75000"/>
                  </a:schemeClr>
                </a:solidFill>
              </a:rPr>
              <a:t>Änderung der Ausgabeposition</a:t>
            </a:r>
            <a:endParaRPr sz="1600" dirty="0">
              <a:solidFill>
                <a:schemeClr val="accent5">
                  <a:lumMod val="75000"/>
                </a:schemeClr>
              </a:solidFill>
            </a:endParaRPr>
          </a:p>
        </p:txBody>
      </p:sp>
      <p:cxnSp>
        <p:nvCxnSpPr>
          <p:cNvPr id="11" name="Gerade Verbindung mit Pfeil 10">
            <a:extLst>
              <a:ext uri="{FF2B5EF4-FFF2-40B4-BE49-F238E27FC236}">
                <a16:creationId xmlns:a16="http://schemas.microsoft.com/office/drawing/2014/main" id="{1C202B7B-EEFC-44DD-B71B-27FA03519994}"/>
              </a:ext>
            </a:extLst>
          </p:cNvPr>
          <p:cNvCxnSpPr>
            <a:cxnSpLocks/>
            <a:stCxn id="13" idx="3"/>
          </p:cNvCxnSpPr>
          <p:nvPr/>
        </p:nvCxnSpPr>
        <p:spPr bwMode="auto">
          <a:xfrm flipH="1">
            <a:off x="4287296" y="4208952"/>
            <a:ext cx="46380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Gerade Verbindung mit Pfeil 11">
            <a:extLst>
              <a:ext uri="{FF2B5EF4-FFF2-40B4-BE49-F238E27FC236}">
                <a16:creationId xmlns:a16="http://schemas.microsoft.com/office/drawing/2014/main" id="{2923563E-104E-4953-9783-46ABD5E6C0CA}"/>
              </a:ext>
            </a:extLst>
          </p:cNvPr>
          <p:cNvCxnSpPr>
            <a:cxnSpLocks/>
            <a:stCxn id="28" idx="3"/>
          </p:cNvCxnSpPr>
          <p:nvPr/>
        </p:nvCxnSpPr>
        <p:spPr bwMode="auto">
          <a:xfrm flipH="1">
            <a:off x="9736205" y="4208952"/>
            <a:ext cx="45429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3" name="Grafik 12" descr="Gehen">
            <a:extLst>
              <a:ext uri="{FF2B5EF4-FFF2-40B4-BE49-F238E27FC236}">
                <a16:creationId xmlns:a16="http://schemas.microsoft.com/office/drawing/2014/main" id="{68C69554-6399-4993-913B-B0AA22843AB0}"/>
              </a:ext>
            </a:extLst>
          </p:cNvPr>
          <p:cNvPicPr/>
          <p:nvPr/>
        </p:nvPicPr>
        <p:blipFill>
          <a:blip r:embed="rId4"/>
          <a:stretch/>
        </p:blipFill>
        <p:spPr bwMode="auto">
          <a:xfrm flipH="1">
            <a:off x="4751100" y="3938952"/>
            <a:ext cx="526301" cy="540000"/>
          </a:xfrm>
          <a:prstGeom prst="rect">
            <a:avLst/>
          </a:prstGeom>
        </p:spPr>
      </p:pic>
      <p:pic>
        <p:nvPicPr>
          <p:cNvPr id="15" name="Grafik 14" descr="Trophäe">
            <a:extLst>
              <a:ext uri="{FF2B5EF4-FFF2-40B4-BE49-F238E27FC236}">
                <a16:creationId xmlns:a16="http://schemas.microsoft.com/office/drawing/2014/main" id="{7B67E7F5-9B71-48D3-A239-D19FE7E59269}"/>
              </a:ext>
            </a:extLst>
          </p:cNvPr>
          <p:cNvPicPr>
            <a:picLocks noChangeAspect="1"/>
          </p:cNvPicPr>
          <p:nvPr/>
        </p:nvPicPr>
        <p:blipFill>
          <a:blip r:embed="rId5"/>
          <a:stretch/>
        </p:blipFill>
        <p:spPr bwMode="auto">
          <a:xfrm>
            <a:off x="3637664" y="2139117"/>
            <a:ext cx="398718" cy="398718"/>
          </a:xfrm>
          <a:prstGeom prst="rect">
            <a:avLst/>
          </a:prstGeom>
        </p:spPr>
      </p:pic>
      <p:pic>
        <p:nvPicPr>
          <p:cNvPr id="16" name="Grafik 15" descr="Trophäe">
            <a:extLst>
              <a:ext uri="{FF2B5EF4-FFF2-40B4-BE49-F238E27FC236}">
                <a16:creationId xmlns:a16="http://schemas.microsoft.com/office/drawing/2014/main" id="{1E6A03E0-020A-4A68-91F8-CC9400778C7A}"/>
              </a:ext>
            </a:extLst>
          </p:cNvPr>
          <p:cNvPicPr>
            <a:picLocks noChangeAspect="1"/>
          </p:cNvPicPr>
          <p:nvPr/>
        </p:nvPicPr>
        <p:blipFill>
          <a:blip r:embed="rId5"/>
          <a:stretch/>
        </p:blipFill>
        <p:spPr bwMode="auto">
          <a:xfrm>
            <a:off x="9103733" y="2232145"/>
            <a:ext cx="398718" cy="398718"/>
          </a:xfrm>
          <a:prstGeom prst="rect">
            <a:avLst/>
          </a:prstGeom>
        </p:spPr>
      </p:pic>
      <p:sp>
        <p:nvSpPr>
          <p:cNvPr id="18" name="Pfeil nach links 22">
            <a:extLst>
              <a:ext uri="{FF2B5EF4-FFF2-40B4-BE49-F238E27FC236}">
                <a16:creationId xmlns:a16="http://schemas.microsoft.com/office/drawing/2014/main" id="{D1FFAA95-038A-4808-8B9F-2F06004B385E}"/>
              </a:ext>
            </a:extLst>
          </p:cNvPr>
          <p:cNvSpPr/>
          <p:nvPr/>
        </p:nvSpPr>
        <p:spPr bwMode="auto">
          <a:xfrm rot="17001115">
            <a:off x="11202238" y="2448225"/>
            <a:ext cx="514684" cy="195081"/>
          </a:xfrm>
          <a:prstGeom prst="leftArrow">
            <a:avLst>
              <a:gd name="adj1" fmla="val 50000"/>
              <a:gd name="adj2" fmla="val 50000"/>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endParaRPr lang="de-DE">
              <a:solidFill>
                <a:prstClr val="white"/>
              </a:solidFill>
              <a:latin typeface="Calibri"/>
            </a:endParaRPr>
          </a:p>
        </p:txBody>
      </p:sp>
      <p:sp>
        <p:nvSpPr>
          <p:cNvPr id="19" name="Abgerundetes Rechteck 23">
            <a:extLst>
              <a:ext uri="{FF2B5EF4-FFF2-40B4-BE49-F238E27FC236}">
                <a16:creationId xmlns:a16="http://schemas.microsoft.com/office/drawing/2014/main" id="{391F75B6-7CF1-41C9-B451-4ADA295B7F23}"/>
              </a:ext>
            </a:extLst>
          </p:cNvPr>
          <p:cNvSpPr/>
          <p:nvPr/>
        </p:nvSpPr>
        <p:spPr bwMode="auto">
          <a:xfrm>
            <a:off x="10476988" y="1863147"/>
            <a:ext cx="1520829" cy="547032"/>
          </a:xfrm>
          <a:prstGeom prst="roundRect">
            <a:avLst>
              <a:gd name="adj" fmla="val 16667"/>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r>
              <a:rPr lang="de-DE" sz="1400" dirty="0">
                <a:solidFill>
                  <a:prstClr val="white"/>
                </a:solidFill>
                <a:latin typeface="Calibri"/>
              </a:rPr>
              <a:t>Nachhaltigstes Gericht</a:t>
            </a:r>
            <a:endParaRPr dirty="0"/>
          </a:p>
        </p:txBody>
      </p:sp>
      <p:sp>
        <p:nvSpPr>
          <p:cNvPr id="20" name="Rechteck 19">
            <a:extLst>
              <a:ext uri="{FF2B5EF4-FFF2-40B4-BE49-F238E27FC236}">
                <a16:creationId xmlns:a16="http://schemas.microsoft.com/office/drawing/2014/main" id="{0D36F668-372F-4DFF-A297-B0D696F68537}"/>
              </a:ext>
            </a:extLst>
          </p:cNvPr>
          <p:cNvSpPr/>
          <p:nvPr/>
        </p:nvSpPr>
        <p:spPr bwMode="auto">
          <a:xfrm>
            <a:off x="10744069" y="3376843"/>
            <a:ext cx="1478533" cy="523220"/>
          </a:xfrm>
          <a:prstGeom prst="rect">
            <a:avLst/>
          </a:prstGeom>
        </p:spPr>
        <p:txBody>
          <a:bodyPr wrap="square">
            <a:spAutoFit/>
          </a:bodyPr>
          <a:lstStyle/>
          <a:p>
            <a:pPr algn="ctr">
              <a:defRPr/>
            </a:pPr>
            <a:r>
              <a:rPr lang="de-DE" sz="1400">
                <a:latin typeface="Calibri"/>
              </a:rPr>
              <a:t>Beste Ausgabeposition</a:t>
            </a:r>
            <a:endParaRPr/>
          </a:p>
        </p:txBody>
      </p:sp>
      <p:pic>
        <p:nvPicPr>
          <p:cNvPr id="21" name="Grafik 20" descr="Trophäe">
            <a:extLst>
              <a:ext uri="{FF2B5EF4-FFF2-40B4-BE49-F238E27FC236}">
                <a16:creationId xmlns:a16="http://schemas.microsoft.com/office/drawing/2014/main" id="{8AA29F20-E44F-49C9-8BDB-AF0853494A1B}"/>
              </a:ext>
            </a:extLst>
          </p:cNvPr>
          <p:cNvPicPr>
            <a:picLocks noChangeAspect="1"/>
          </p:cNvPicPr>
          <p:nvPr/>
        </p:nvPicPr>
        <p:blipFill>
          <a:blip r:embed="rId5"/>
          <a:stretch/>
        </p:blipFill>
        <p:spPr bwMode="auto">
          <a:xfrm>
            <a:off x="10568936" y="2811260"/>
            <a:ext cx="914400" cy="914400"/>
          </a:xfrm>
          <a:prstGeom prst="rect">
            <a:avLst/>
          </a:prstGeom>
        </p:spPr>
      </p:pic>
      <p:pic>
        <p:nvPicPr>
          <p:cNvPr id="28" name="Grafik 27" descr="Gehen">
            <a:extLst>
              <a:ext uri="{FF2B5EF4-FFF2-40B4-BE49-F238E27FC236}">
                <a16:creationId xmlns:a16="http://schemas.microsoft.com/office/drawing/2014/main" id="{BD83B6CF-8B26-4942-A320-9A8040C52F41}"/>
              </a:ext>
            </a:extLst>
          </p:cNvPr>
          <p:cNvPicPr/>
          <p:nvPr/>
        </p:nvPicPr>
        <p:blipFill>
          <a:blip r:embed="rId4"/>
          <a:stretch/>
        </p:blipFill>
        <p:spPr bwMode="auto">
          <a:xfrm flipH="1">
            <a:off x="10190495" y="3938952"/>
            <a:ext cx="526301" cy="540000"/>
          </a:xfrm>
          <a:prstGeom prst="rect">
            <a:avLst/>
          </a:prstGeom>
        </p:spPr>
      </p:pic>
      <p:sp>
        <p:nvSpPr>
          <p:cNvPr id="32" name="Textfeld 31">
            <a:extLst>
              <a:ext uri="{FF2B5EF4-FFF2-40B4-BE49-F238E27FC236}">
                <a16:creationId xmlns:a16="http://schemas.microsoft.com/office/drawing/2014/main" id="{1D9AF1F2-973E-4FA6-B7AD-7A1EAC45EAD3}"/>
              </a:ext>
            </a:extLst>
          </p:cNvPr>
          <p:cNvSpPr txBox="1"/>
          <p:nvPr/>
        </p:nvSpPr>
        <p:spPr>
          <a:xfrm>
            <a:off x="10420513" y="1542299"/>
            <a:ext cx="1039067" cy="342145"/>
          </a:xfrm>
          <a:prstGeom prst="rect">
            <a:avLst/>
          </a:prstGeom>
          <a:noFill/>
        </p:spPr>
        <p:txBody>
          <a:bodyPr wrap="none" rtlCol="0">
            <a:spAutoFit/>
          </a:bodyPr>
          <a:lstStyle/>
          <a:p>
            <a:pPr>
              <a:lnSpc>
                <a:spcPct val="110000"/>
              </a:lnSpc>
            </a:pPr>
            <a:r>
              <a:rPr lang="de-DE" sz="1600" dirty="0"/>
              <a:t>Legende:</a:t>
            </a:r>
          </a:p>
        </p:txBody>
      </p:sp>
      <p:sp>
        <p:nvSpPr>
          <p:cNvPr id="33" name="Textfeld 32">
            <a:extLst>
              <a:ext uri="{FF2B5EF4-FFF2-40B4-BE49-F238E27FC236}">
                <a16:creationId xmlns:a16="http://schemas.microsoft.com/office/drawing/2014/main" id="{968F8F77-E7BC-4821-9BE4-BE8035E42780}"/>
              </a:ext>
            </a:extLst>
          </p:cNvPr>
          <p:cNvSpPr txBox="1"/>
          <p:nvPr/>
        </p:nvSpPr>
        <p:spPr bwMode="auto">
          <a:xfrm>
            <a:off x="271516" y="2175995"/>
            <a:ext cx="1633781" cy="369332"/>
          </a:xfrm>
          <a:prstGeom prst="rect">
            <a:avLst/>
          </a:prstGeom>
          <a:noFill/>
        </p:spPr>
        <p:txBody>
          <a:bodyPr wrap="square" rtlCol="0">
            <a:spAutoFit/>
          </a:bodyPr>
          <a:lstStyle/>
          <a:p>
            <a:pPr>
              <a:defRPr/>
            </a:pPr>
            <a:r>
              <a:rPr lang="de-DE" b="1" dirty="0"/>
              <a:t>Vorher</a:t>
            </a:r>
            <a:endParaRPr dirty="0"/>
          </a:p>
        </p:txBody>
      </p:sp>
      <p:cxnSp>
        <p:nvCxnSpPr>
          <p:cNvPr id="35" name="Gerade Verbindung mit Pfeil 34">
            <a:extLst>
              <a:ext uri="{FF2B5EF4-FFF2-40B4-BE49-F238E27FC236}">
                <a16:creationId xmlns:a16="http://schemas.microsoft.com/office/drawing/2014/main" id="{1A12D010-5F38-4058-A631-11B6D0FC0208}"/>
              </a:ext>
            </a:extLst>
          </p:cNvPr>
          <p:cNvCxnSpPr>
            <a:cxnSpLocks/>
          </p:cNvCxnSpPr>
          <p:nvPr/>
        </p:nvCxnSpPr>
        <p:spPr>
          <a:xfrm>
            <a:off x="4391836" y="4935213"/>
            <a:ext cx="1268229" cy="0"/>
          </a:xfrm>
          <a:prstGeom prst="straightConnector1">
            <a:avLst/>
          </a:prstGeom>
          <a:ln w="28575">
            <a:solidFill>
              <a:schemeClr val="accent5">
                <a:lumMod val="75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14" name="Legende: mit Pfeil nach unten 13">
            <a:extLst>
              <a:ext uri="{FF2B5EF4-FFF2-40B4-BE49-F238E27FC236}">
                <a16:creationId xmlns:a16="http://schemas.microsoft.com/office/drawing/2014/main" id="{8EC538BD-8726-44FD-9316-D6A91A7489E0}"/>
              </a:ext>
            </a:extLst>
          </p:cNvPr>
          <p:cNvSpPr/>
          <p:nvPr/>
        </p:nvSpPr>
        <p:spPr>
          <a:xfrm>
            <a:off x="513401" y="2619797"/>
            <a:ext cx="1243560" cy="933601"/>
          </a:xfrm>
          <a:prstGeom prst="downArrowCallout">
            <a:avLst/>
          </a:prstGeom>
          <a:solidFill>
            <a:srgbClr val="70AD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400" dirty="0">
                <a:solidFill>
                  <a:schemeClr val="tx1"/>
                </a:solidFill>
              </a:rPr>
              <a:t>Menü 3</a:t>
            </a:r>
          </a:p>
          <a:p>
            <a:pPr algn="ctr">
              <a:lnSpc>
                <a:spcPct val="110000"/>
              </a:lnSpc>
            </a:pPr>
            <a:r>
              <a:rPr lang="de-DE" sz="1400" dirty="0">
                <a:solidFill>
                  <a:schemeClr val="tx1"/>
                </a:solidFill>
              </a:rPr>
              <a:t>Curry</a:t>
            </a:r>
          </a:p>
        </p:txBody>
      </p:sp>
      <p:sp>
        <p:nvSpPr>
          <p:cNvPr id="27" name="Legende: mit Pfeil nach unten 26">
            <a:extLst>
              <a:ext uri="{FF2B5EF4-FFF2-40B4-BE49-F238E27FC236}">
                <a16:creationId xmlns:a16="http://schemas.microsoft.com/office/drawing/2014/main" id="{FA01461C-0BA9-49E3-B9CD-8767FBD1F8D2}"/>
              </a:ext>
            </a:extLst>
          </p:cNvPr>
          <p:cNvSpPr/>
          <p:nvPr/>
        </p:nvSpPr>
        <p:spPr>
          <a:xfrm>
            <a:off x="1857115" y="2619797"/>
            <a:ext cx="1243560" cy="933601"/>
          </a:xfrm>
          <a:prstGeom prst="downArrowCallou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400" dirty="0">
                <a:solidFill>
                  <a:schemeClr val="tx1"/>
                </a:solidFill>
              </a:rPr>
              <a:t>Menü 2</a:t>
            </a:r>
          </a:p>
          <a:p>
            <a:pPr algn="ctr">
              <a:lnSpc>
                <a:spcPct val="110000"/>
              </a:lnSpc>
            </a:pPr>
            <a:r>
              <a:rPr lang="de-DE" sz="1400" dirty="0">
                <a:solidFill>
                  <a:schemeClr val="tx1"/>
                </a:solidFill>
              </a:rPr>
              <a:t>Bratwurst</a:t>
            </a:r>
          </a:p>
        </p:txBody>
      </p:sp>
      <p:sp>
        <p:nvSpPr>
          <p:cNvPr id="29" name="Legende: mit Pfeil nach unten 28">
            <a:extLst>
              <a:ext uri="{FF2B5EF4-FFF2-40B4-BE49-F238E27FC236}">
                <a16:creationId xmlns:a16="http://schemas.microsoft.com/office/drawing/2014/main" id="{B58031A0-D66C-4766-A7D1-062448592901}"/>
              </a:ext>
            </a:extLst>
          </p:cNvPr>
          <p:cNvSpPr/>
          <p:nvPr/>
        </p:nvSpPr>
        <p:spPr>
          <a:xfrm>
            <a:off x="8381193" y="2806784"/>
            <a:ext cx="1243560" cy="933601"/>
          </a:xfrm>
          <a:prstGeom prst="downArrowCallout">
            <a:avLst/>
          </a:prstGeom>
          <a:solidFill>
            <a:srgbClr val="70AD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400" dirty="0">
                <a:solidFill>
                  <a:schemeClr val="tx1"/>
                </a:solidFill>
              </a:rPr>
              <a:t>Menü 3</a:t>
            </a:r>
          </a:p>
          <a:p>
            <a:pPr algn="ctr">
              <a:lnSpc>
                <a:spcPct val="110000"/>
              </a:lnSpc>
            </a:pPr>
            <a:r>
              <a:rPr lang="de-DE" sz="1400" dirty="0">
                <a:solidFill>
                  <a:schemeClr val="tx1"/>
                </a:solidFill>
              </a:rPr>
              <a:t>Curry</a:t>
            </a:r>
          </a:p>
        </p:txBody>
      </p:sp>
      <p:sp>
        <p:nvSpPr>
          <p:cNvPr id="30" name="Legende: mit Pfeil nach unten 29">
            <a:extLst>
              <a:ext uri="{FF2B5EF4-FFF2-40B4-BE49-F238E27FC236}">
                <a16:creationId xmlns:a16="http://schemas.microsoft.com/office/drawing/2014/main" id="{0E2E493F-4193-4E2E-B742-4610398BA4C6}"/>
              </a:ext>
            </a:extLst>
          </p:cNvPr>
          <p:cNvSpPr/>
          <p:nvPr/>
        </p:nvSpPr>
        <p:spPr>
          <a:xfrm>
            <a:off x="3215243" y="2613889"/>
            <a:ext cx="1243560" cy="933601"/>
          </a:xfrm>
          <a:prstGeom prst="downArrowCallou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400" dirty="0">
                <a:solidFill>
                  <a:schemeClr val="tx1"/>
                </a:solidFill>
              </a:rPr>
              <a:t>Menü 1</a:t>
            </a:r>
          </a:p>
          <a:p>
            <a:pPr algn="ctr">
              <a:lnSpc>
                <a:spcPct val="110000"/>
              </a:lnSpc>
            </a:pPr>
            <a:r>
              <a:rPr lang="de-DE" sz="1400" dirty="0">
                <a:solidFill>
                  <a:schemeClr val="tx1"/>
                </a:solidFill>
              </a:rPr>
              <a:t>Gulasch</a:t>
            </a:r>
          </a:p>
        </p:txBody>
      </p:sp>
      <p:sp>
        <p:nvSpPr>
          <p:cNvPr id="31" name="Legende: mit Pfeil nach unten 30">
            <a:extLst>
              <a:ext uri="{FF2B5EF4-FFF2-40B4-BE49-F238E27FC236}">
                <a16:creationId xmlns:a16="http://schemas.microsoft.com/office/drawing/2014/main" id="{15D3C063-AB13-42EE-A904-32271CB4565C}"/>
              </a:ext>
            </a:extLst>
          </p:cNvPr>
          <p:cNvSpPr/>
          <p:nvPr/>
        </p:nvSpPr>
        <p:spPr>
          <a:xfrm>
            <a:off x="7084618" y="2788651"/>
            <a:ext cx="1243560" cy="933601"/>
          </a:xfrm>
          <a:prstGeom prst="downArrowCallou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400" dirty="0">
                <a:solidFill>
                  <a:schemeClr val="tx1"/>
                </a:solidFill>
              </a:rPr>
              <a:t>Menü 1</a:t>
            </a:r>
          </a:p>
          <a:p>
            <a:pPr algn="ctr">
              <a:lnSpc>
                <a:spcPct val="110000"/>
              </a:lnSpc>
            </a:pPr>
            <a:r>
              <a:rPr lang="de-DE" sz="1400" dirty="0">
                <a:solidFill>
                  <a:schemeClr val="tx1"/>
                </a:solidFill>
              </a:rPr>
              <a:t>Gulasch</a:t>
            </a:r>
          </a:p>
        </p:txBody>
      </p:sp>
      <p:sp>
        <p:nvSpPr>
          <p:cNvPr id="34" name="Legende: mit Pfeil nach unten 33">
            <a:extLst>
              <a:ext uri="{FF2B5EF4-FFF2-40B4-BE49-F238E27FC236}">
                <a16:creationId xmlns:a16="http://schemas.microsoft.com/office/drawing/2014/main" id="{247C13EB-1C8B-47D0-B022-BED20B802AFA}"/>
              </a:ext>
            </a:extLst>
          </p:cNvPr>
          <p:cNvSpPr/>
          <p:nvPr/>
        </p:nvSpPr>
        <p:spPr>
          <a:xfrm>
            <a:off x="5750194" y="2792077"/>
            <a:ext cx="1243560" cy="933601"/>
          </a:xfrm>
          <a:prstGeom prst="downArrowCallou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400" dirty="0">
                <a:solidFill>
                  <a:schemeClr val="tx1"/>
                </a:solidFill>
              </a:rPr>
              <a:t>Menü 2</a:t>
            </a:r>
          </a:p>
          <a:p>
            <a:pPr algn="ctr">
              <a:lnSpc>
                <a:spcPct val="110000"/>
              </a:lnSpc>
            </a:pPr>
            <a:r>
              <a:rPr lang="de-DE" sz="1400" dirty="0">
                <a:solidFill>
                  <a:schemeClr val="tx1"/>
                </a:solidFill>
              </a:rPr>
              <a:t>Bratwurst</a:t>
            </a:r>
          </a:p>
        </p:txBody>
      </p:sp>
      <p:sp>
        <p:nvSpPr>
          <p:cNvPr id="36" name="Rechteck 35">
            <a:extLst>
              <a:ext uri="{FF2B5EF4-FFF2-40B4-BE49-F238E27FC236}">
                <a16:creationId xmlns:a16="http://schemas.microsoft.com/office/drawing/2014/main" id="{F90DF3FA-4F48-423A-9472-C92A8452B8D9}"/>
              </a:ext>
            </a:extLst>
          </p:cNvPr>
          <p:cNvSpPr/>
          <p:nvPr/>
        </p:nvSpPr>
        <p:spPr>
          <a:xfrm>
            <a:off x="4380135" y="5661474"/>
            <a:ext cx="1268229" cy="507831"/>
          </a:xfrm>
          <a:prstGeom prst="rect">
            <a:avLst/>
          </a:prstGeom>
        </p:spPr>
        <p:txBody>
          <a:bodyPr wrap="square">
            <a:spAutoFit/>
          </a:bodyPr>
          <a:lstStyle/>
          <a:p>
            <a:pPr algn="ctr"/>
            <a:r>
              <a:rPr lang="de-DE" sz="900" dirty="0">
                <a:solidFill>
                  <a:schemeClr val="bg1">
                    <a:lumMod val="65000"/>
                  </a:schemeClr>
                </a:solidFill>
              </a:rPr>
              <a:t>Bildquelle: </a:t>
            </a:r>
          </a:p>
          <a:p>
            <a:pPr algn="ctr"/>
            <a:r>
              <a:rPr lang="de-DE" sz="900" dirty="0">
                <a:solidFill>
                  <a:schemeClr val="bg1">
                    <a:lumMod val="65000"/>
                  </a:schemeClr>
                </a:solidFill>
              </a:rPr>
              <a:t>KI generiert mit Adobe Express</a:t>
            </a:r>
          </a:p>
        </p:txBody>
      </p:sp>
      <p:sp>
        <p:nvSpPr>
          <p:cNvPr id="37" name="Textfeld 36">
            <a:extLst>
              <a:ext uri="{FF2B5EF4-FFF2-40B4-BE49-F238E27FC236}">
                <a16:creationId xmlns:a16="http://schemas.microsoft.com/office/drawing/2014/main" id="{3EF33836-7764-4156-A015-2692528E6EDC}"/>
              </a:ext>
            </a:extLst>
          </p:cNvPr>
          <p:cNvSpPr txBox="1"/>
          <p:nvPr/>
        </p:nvSpPr>
        <p:spPr>
          <a:xfrm>
            <a:off x="11007094" y="6013006"/>
            <a:ext cx="1337649" cy="2328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extLst>
      <p:ext uri="{BB962C8B-B14F-4D97-AF65-F5344CB8AC3E}">
        <p14:creationId xmlns:p14="http://schemas.microsoft.com/office/powerpoint/2010/main" val="2317197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Inhaltsplatzhalter 6">
            <a:extLst>
              <a:ext uri="{FF2B5EF4-FFF2-40B4-BE49-F238E27FC236}">
                <a16:creationId xmlns:a16="http://schemas.microsoft.com/office/drawing/2014/main" id="{32B26402-041A-467C-B75F-276B86BBD43B}"/>
              </a:ext>
            </a:extLst>
          </p:cNvPr>
          <p:cNvGraphicFramePr>
            <a:graphicFrameLocks/>
          </p:cNvGraphicFramePr>
          <p:nvPr>
            <p:extLst/>
          </p:nvPr>
        </p:nvGraphicFramePr>
        <p:xfrm>
          <a:off x="8095039" y="2046629"/>
          <a:ext cx="3563545" cy="3447614"/>
        </p:xfrm>
        <a:graphic>
          <a:graphicData uri="http://schemas.openxmlformats.org/drawingml/2006/table">
            <a:tbl>
              <a:tblPr firstRow="1" firstCol="1" bandRow="1">
                <a:tableStyleId>{073A0DAA-6AF3-43AB-8588-CEC1D06C72B9}</a:tableStyleId>
              </a:tblPr>
              <a:tblGrid>
                <a:gridCol w="603103">
                  <a:extLst>
                    <a:ext uri="{9D8B030D-6E8A-4147-A177-3AD203B41FA5}">
                      <a16:colId xmlns:a16="http://schemas.microsoft.com/office/drawing/2014/main" val="1696259404"/>
                    </a:ext>
                  </a:extLst>
                </a:gridCol>
                <a:gridCol w="986685">
                  <a:extLst>
                    <a:ext uri="{9D8B030D-6E8A-4147-A177-3AD203B41FA5}">
                      <a16:colId xmlns:a16="http://schemas.microsoft.com/office/drawing/2014/main" val="554717126"/>
                    </a:ext>
                  </a:extLst>
                </a:gridCol>
                <a:gridCol w="986685">
                  <a:extLst>
                    <a:ext uri="{9D8B030D-6E8A-4147-A177-3AD203B41FA5}">
                      <a16:colId xmlns:a16="http://schemas.microsoft.com/office/drawing/2014/main" val="2003257898"/>
                    </a:ext>
                  </a:extLst>
                </a:gridCol>
                <a:gridCol w="987072">
                  <a:extLst>
                    <a:ext uri="{9D8B030D-6E8A-4147-A177-3AD203B41FA5}">
                      <a16:colId xmlns:a16="http://schemas.microsoft.com/office/drawing/2014/main" val="2896046941"/>
                    </a:ext>
                  </a:extLst>
                </a:gridCol>
              </a:tblGrid>
              <a:tr h="470739">
                <a:tc>
                  <a:txBody>
                    <a:bodyPr/>
                    <a:lstStyle/>
                    <a:p>
                      <a:pPr>
                        <a:lnSpc>
                          <a:spcPct val="150000"/>
                        </a:lnSpc>
                        <a:spcAft>
                          <a:spcPts val="0"/>
                        </a:spcAft>
                      </a:pPr>
                      <a:r>
                        <a:rPr lang="de-DE" sz="800" dirty="0">
                          <a:effectLst/>
                        </a:rPr>
                        <a:t>Wochen-tag</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50000"/>
                        </a:lnSpc>
                        <a:spcAft>
                          <a:spcPts val="0"/>
                        </a:spcAft>
                      </a:pPr>
                      <a:r>
                        <a:rPr lang="de-DE" sz="800" dirty="0">
                          <a:effectLst/>
                        </a:rPr>
                        <a:t>Montag</a:t>
                      </a:r>
                    </a:p>
                    <a:p>
                      <a:pPr algn="ctr">
                        <a:lnSpc>
                          <a:spcPct val="150000"/>
                        </a:lnSpc>
                        <a:spcAft>
                          <a:spcPts val="0"/>
                        </a:spcAft>
                      </a:pPr>
                      <a:r>
                        <a:rPr lang="de-DE" sz="800" dirty="0">
                          <a:effectLst/>
                        </a:rPr>
                        <a:t>01.07.2024</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50000"/>
                        </a:lnSpc>
                        <a:spcAft>
                          <a:spcPts val="0"/>
                        </a:spcAft>
                      </a:pPr>
                      <a:r>
                        <a:rPr lang="de-DE" sz="800" dirty="0">
                          <a:effectLst/>
                        </a:rPr>
                        <a:t>Dienstag</a:t>
                      </a:r>
                    </a:p>
                    <a:p>
                      <a:pPr marL="0" marR="0" lvl="0" indent="0" algn="ctr" defTabSz="914332" rtl="0" eaLnBrk="1" fontAlgn="auto" latinLnBrk="0" hangingPunct="1">
                        <a:lnSpc>
                          <a:spcPct val="150000"/>
                        </a:lnSpc>
                        <a:spcBef>
                          <a:spcPts val="0"/>
                        </a:spcBef>
                        <a:spcAft>
                          <a:spcPts val="0"/>
                        </a:spcAft>
                        <a:buClrTx/>
                        <a:buSzTx/>
                        <a:buFontTx/>
                        <a:buNone/>
                        <a:tabLst/>
                        <a:defRPr/>
                      </a:pPr>
                      <a:r>
                        <a:rPr lang="de-DE" sz="800" dirty="0">
                          <a:effectLst/>
                        </a:rPr>
                        <a:t>02.07.2024</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50000"/>
                        </a:lnSpc>
                        <a:spcAft>
                          <a:spcPts val="0"/>
                        </a:spcAft>
                      </a:pPr>
                      <a:r>
                        <a:rPr lang="de-DE" sz="800" dirty="0">
                          <a:effectLst/>
                        </a:rPr>
                        <a:t>Mittwoch</a:t>
                      </a:r>
                    </a:p>
                    <a:p>
                      <a:pPr marL="0" marR="0" lvl="0" indent="0" algn="ctr" defTabSz="914332" rtl="0" eaLnBrk="1" fontAlgn="auto" latinLnBrk="0" hangingPunct="1">
                        <a:lnSpc>
                          <a:spcPct val="150000"/>
                        </a:lnSpc>
                        <a:spcBef>
                          <a:spcPts val="0"/>
                        </a:spcBef>
                        <a:spcAft>
                          <a:spcPts val="0"/>
                        </a:spcAft>
                        <a:buClrTx/>
                        <a:buSzTx/>
                        <a:buFontTx/>
                        <a:buNone/>
                        <a:tabLst/>
                        <a:defRPr/>
                      </a:pPr>
                      <a:r>
                        <a:rPr lang="de-DE" sz="800" dirty="0">
                          <a:effectLst/>
                        </a:rPr>
                        <a:t>03.07.2024</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extLst>
                  <a:ext uri="{0D108BD9-81ED-4DB2-BD59-A6C34878D82A}">
                    <a16:rowId xmlns:a16="http://schemas.microsoft.com/office/drawing/2014/main" val="3028900996"/>
                  </a:ext>
                </a:extLst>
              </a:tr>
              <a:tr h="1223363">
                <a:tc>
                  <a:txBody>
                    <a:bodyPr/>
                    <a:lstStyle/>
                    <a:p>
                      <a:pPr>
                        <a:lnSpc>
                          <a:spcPct val="150000"/>
                        </a:lnSpc>
                        <a:spcAft>
                          <a:spcPts val="0"/>
                        </a:spcAft>
                      </a:pPr>
                      <a:r>
                        <a:rPr lang="de-DE" sz="800" dirty="0">
                          <a:effectLst/>
                        </a:rPr>
                        <a:t>Menü 1</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800" dirty="0">
                          <a:effectLst/>
                        </a:rPr>
                        <a:t>Blumenkohlkäse-Bratling mit Kräuterrahmsoße, Salzkartoffeln und Bohnensalat</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marL="0" marR="0" lvl="0" indent="0" algn="l" defTabSz="914332" rtl="0" eaLnBrk="1" fontAlgn="auto" latinLnBrk="0" hangingPunct="1">
                        <a:lnSpc>
                          <a:spcPct val="150000"/>
                        </a:lnSpc>
                        <a:spcBef>
                          <a:spcPts val="0"/>
                        </a:spcBef>
                        <a:spcAft>
                          <a:spcPts val="0"/>
                        </a:spcAft>
                        <a:buClrTx/>
                        <a:buSzTx/>
                        <a:buFontTx/>
                        <a:buNone/>
                        <a:tabLst/>
                        <a:defRPr/>
                      </a:pPr>
                      <a:r>
                        <a:rPr lang="de-DE" sz="800" dirty="0">
                          <a:effectLst/>
                        </a:rPr>
                        <a:t>Kartoffel-Möhren-Eintopf mit Ingwer und Chili </a:t>
                      </a:r>
                    </a:p>
                    <a:p>
                      <a:pPr>
                        <a:lnSpc>
                          <a:spcPct val="150000"/>
                        </a:lnSpc>
                        <a:spcAft>
                          <a:spcPts val="0"/>
                        </a:spcAft>
                      </a:pP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marL="0" marR="0" lvl="0" indent="0" algn="l" defTabSz="914332" rtl="0" eaLnBrk="1" fontAlgn="auto" latinLnBrk="0" hangingPunct="1">
                        <a:lnSpc>
                          <a:spcPct val="150000"/>
                        </a:lnSpc>
                        <a:spcBef>
                          <a:spcPts val="0"/>
                        </a:spcBef>
                        <a:spcAft>
                          <a:spcPts val="0"/>
                        </a:spcAft>
                        <a:buClrTx/>
                        <a:buSzTx/>
                        <a:buFontTx/>
                        <a:buNone/>
                        <a:tabLst/>
                        <a:defRPr/>
                      </a:pPr>
                      <a:r>
                        <a:rPr lang="de-DE" sz="800" dirty="0">
                          <a:effectLst/>
                        </a:rPr>
                        <a:t>Herzhafter Gemüse-Kartoffel-Auflauf</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spcAft>
                          <a:spcPts val="0"/>
                        </a:spcAft>
                      </a:pP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extLst>
                  <a:ext uri="{0D108BD9-81ED-4DB2-BD59-A6C34878D82A}">
                    <a16:rowId xmlns:a16="http://schemas.microsoft.com/office/drawing/2014/main" val="2966373239"/>
                  </a:ext>
                </a:extLst>
              </a:tr>
              <a:tr h="1282773">
                <a:tc>
                  <a:txBody>
                    <a:bodyPr/>
                    <a:lstStyle/>
                    <a:p>
                      <a:pPr>
                        <a:lnSpc>
                          <a:spcPct val="150000"/>
                        </a:lnSpc>
                        <a:spcAft>
                          <a:spcPts val="0"/>
                        </a:spcAft>
                      </a:pPr>
                      <a:r>
                        <a:rPr lang="de-DE" sz="800">
                          <a:effectLst/>
                        </a:rPr>
                        <a:t>Menü 2</a:t>
                      </a:r>
                      <a:endParaRPr lang="de-DE" sz="8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marL="0" marR="0" lvl="0" indent="0" algn="l" defTabSz="914332" rtl="0" eaLnBrk="1" fontAlgn="auto" latinLnBrk="0" hangingPunct="1">
                        <a:lnSpc>
                          <a:spcPct val="150000"/>
                        </a:lnSpc>
                        <a:spcBef>
                          <a:spcPts val="0"/>
                        </a:spcBef>
                        <a:spcAft>
                          <a:spcPts val="0"/>
                        </a:spcAft>
                        <a:buClrTx/>
                        <a:buSzTx/>
                        <a:buFontTx/>
                        <a:buNone/>
                        <a:tabLst/>
                        <a:defRPr/>
                      </a:pPr>
                      <a:r>
                        <a:rPr lang="de-DE" sz="800" dirty="0">
                          <a:effectLst/>
                        </a:rPr>
                        <a:t>Schweine-Gulasch mit Reis</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marL="0" marR="0" lvl="0" indent="0" algn="l" defTabSz="914332" rtl="0" eaLnBrk="1" fontAlgn="auto" latinLnBrk="0" hangingPunct="1">
                        <a:lnSpc>
                          <a:spcPct val="150000"/>
                        </a:lnSpc>
                        <a:spcBef>
                          <a:spcPts val="0"/>
                        </a:spcBef>
                        <a:spcAft>
                          <a:spcPts val="0"/>
                        </a:spcAft>
                        <a:buClrTx/>
                        <a:buSzTx/>
                        <a:buFontTx/>
                        <a:buNone/>
                        <a:tabLst/>
                        <a:defRPr/>
                      </a:pPr>
                      <a:r>
                        <a:rPr lang="de-DE" sz="800" dirty="0">
                          <a:effectLst/>
                        </a:rPr>
                        <a:t>Nudeln mit Blumenkohl-Paprika-Schinken-Soße</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spcAft>
                          <a:spcPts val="0"/>
                        </a:spcAft>
                      </a:pP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marL="0" marR="0" lvl="0" indent="0" algn="l" defTabSz="914332" rtl="0" eaLnBrk="1" fontAlgn="auto" latinLnBrk="0" hangingPunct="1">
                        <a:lnSpc>
                          <a:spcPct val="150000"/>
                        </a:lnSpc>
                        <a:spcBef>
                          <a:spcPts val="0"/>
                        </a:spcBef>
                        <a:spcAft>
                          <a:spcPts val="0"/>
                        </a:spcAft>
                        <a:buClrTx/>
                        <a:buSzTx/>
                        <a:buFontTx/>
                        <a:buNone/>
                        <a:tabLst/>
                        <a:defRPr/>
                      </a:pPr>
                      <a:r>
                        <a:rPr lang="de-DE" sz="800" dirty="0">
                          <a:effectLst/>
                        </a:rPr>
                        <a:t>Seelachs mit Senfsoße, Erbsen und Möhren und Kroketten</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spcAft>
                          <a:spcPts val="0"/>
                        </a:spcAft>
                      </a:pP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extLst>
                  <a:ext uri="{0D108BD9-81ED-4DB2-BD59-A6C34878D82A}">
                    <a16:rowId xmlns:a16="http://schemas.microsoft.com/office/drawing/2014/main" val="3136245412"/>
                  </a:ext>
                </a:extLst>
              </a:tr>
              <a:tr h="470739">
                <a:tc>
                  <a:txBody>
                    <a:bodyPr/>
                    <a:lstStyle/>
                    <a:p>
                      <a:pPr>
                        <a:lnSpc>
                          <a:spcPct val="150000"/>
                        </a:lnSpc>
                        <a:spcAft>
                          <a:spcPts val="0"/>
                        </a:spcAft>
                      </a:pPr>
                      <a:r>
                        <a:rPr lang="de-DE" sz="800" dirty="0">
                          <a:effectLst/>
                        </a:rPr>
                        <a:t>Nach-tisch</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800">
                          <a:effectLst/>
                        </a:rPr>
                        <a:t>Joghurt mit Früchten</a:t>
                      </a:r>
                      <a:endParaRPr lang="de-DE" sz="8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800" dirty="0">
                          <a:effectLst/>
                        </a:rPr>
                        <a:t>Obstsalat</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800" dirty="0">
                          <a:effectLst/>
                        </a:rPr>
                        <a:t>Schokopudding</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extLst>
                  <a:ext uri="{0D108BD9-81ED-4DB2-BD59-A6C34878D82A}">
                    <a16:rowId xmlns:a16="http://schemas.microsoft.com/office/drawing/2014/main" val="2093701998"/>
                  </a:ext>
                </a:extLst>
              </a:tr>
            </a:tbl>
          </a:graphicData>
        </a:graphic>
      </p:graphicFrame>
      <p:graphicFrame>
        <p:nvGraphicFramePr>
          <p:cNvPr id="28" name="Inhaltsplatzhalter 6">
            <a:extLst>
              <a:ext uri="{FF2B5EF4-FFF2-40B4-BE49-F238E27FC236}">
                <a16:creationId xmlns:a16="http://schemas.microsoft.com/office/drawing/2014/main" id="{DC1208D6-C554-48D2-9212-E90E21ADCE66}"/>
              </a:ext>
            </a:extLst>
          </p:cNvPr>
          <p:cNvGraphicFramePr>
            <a:graphicFrameLocks noGrp="1"/>
          </p:cNvGraphicFramePr>
          <p:nvPr>
            <p:ph idx="1"/>
            <p:extLst/>
          </p:nvPr>
        </p:nvGraphicFramePr>
        <p:xfrm>
          <a:off x="461923" y="2046629"/>
          <a:ext cx="3563545" cy="3447614"/>
        </p:xfrm>
        <a:graphic>
          <a:graphicData uri="http://schemas.openxmlformats.org/drawingml/2006/table">
            <a:tbl>
              <a:tblPr firstRow="1" firstCol="1" bandRow="1">
                <a:tableStyleId>{073A0DAA-6AF3-43AB-8588-CEC1D06C72B9}</a:tableStyleId>
              </a:tblPr>
              <a:tblGrid>
                <a:gridCol w="603103">
                  <a:extLst>
                    <a:ext uri="{9D8B030D-6E8A-4147-A177-3AD203B41FA5}">
                      <a16:colId xmlns:a16="http://schemas.microsoft.com/office/drawing/2014/main" val="1696259404"/>
                    </a:ext>
                  </a:extLst>
                </a:gridCol>
                <a:gridCol w="986685">
                  <a:extLst>
                    <a:ext uri="{9D8B030D-6E8A-4147-A177-3AD203B41FA5}">
                      <a16:colId xmlns:a16="http://schemas.microsoft.com/office/drawing/2014/main" val="554717126"/>
                    </a:ext>
                  </a:extLst>
                </a:gridCol>
                <a:gridCol w="986685">
                  <a:extLst>
                    <a:ext uri="{9D8B030D-6E8A-4147-A177-3AD203B41FA5}">
                      <a16:colId xmlns:a16="http://schemas.microsoft.com/office/drawing/2014/main" val="2003257898"/>
                    </a:ext>
                  </a:extLst>
                </a:gridCol>
                <a:gridCol w="987072">
                  <a:extLst>
                    <a:ext uri="{9D8B030D-6E8A-4147-A177-3AD203B41FA5}">
                      <a16:colId xmlns:a16="http://schemas.microsoft.com/office/drawing/2014/main" val="2896046941"/>
                    </a:ext>
                  </a:extLst>
                </a:gridCol>
              </a:tblGrid>
              <a:tr h="470739">
                <a:tc>
                  <a:txBody>
                    <a:bodyPr/>
                    <a:lstStyle/>
                    <a:p>
                      <a:pPr>
                        <a:lnSpc>
                          <a:spcPct val="150000"/>
                        </a:lnSpc>
                        <a:spcAft>
                          <a:spcPts val="0"/>
                        </a:spcAft>
                      </a:pPr>
                      <a:r>
                        <a:rPr lang="de-DE" sz="800" dirty="0">
                          <a:effectLst/>
                        </a:rPr>
                        <a:t>Wochen-tag</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50000"/>
                        </a:lnSpc>
                        <a:spcAft>
                          <a:spcPts val="0"/>
                        </a:spcAft>
                      </a:pPr>
                      <a:r>
                        <a:rPr lang="de-DE" sz="800" dirty="0">
                          <a:effectLst/>
                        </a:rPr>
                        <a:t>Montag</a:t>
                      </a:r>
                    </a:p>
                    <a:p>
                      <a:pPr algn="ctr">
                        <a:lnSpc>
                          <a:spcPct val="150000"/>
                        </a:lnSpc>
                        <a:spcAft>
                          <a:spcPts val="0"/>
                        </a:spcAft>
                      </a:pPr>
                      <a:r>
                        <a:rPr lang="de-DE" sz="800" dirty="0">
                          <a:effectLst/>
                        </a:rPr>
                        <a:t>01.07.2024</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50000"/>
                        </a:lnSpc>
                        <a:spcAft>
                          <a:spcPts val="0"/>
                        </a:spcAft>
                      </a:pPr>
                      <a:r>
                        <a:rPr lang="de-DE" sz="800" dirty="0">
                          <a:effectLst/>
                        </a:rPr>
                        <a:t>Dienstag</a:t>
                      </a:r>
                    </a:p>
                    <a:p>
                      <a:pPr marL="0" marR="0" lvl="0" indent="0" algn="ctr" defTabSz="914332" rtl="0" eaLnBrk="1" fontAlgn="auto" latinLnBrk="0" hangingPunct="1">
                        <a:lnSpc>
                          <a:spcPct val="150000"/>
                        </a:lnSpc>
                        <a:spcBef>
                          <a:spcPts val="0"/>
                        </a:spcBef>
                        <a:spcAft>
                          <a:spcPts val="0"/>
                        </a:spcAft>
                        <a:buClrTx/>
                        <a:buSzTx/>
                        <a:buFontTx/>
                        <a:buNone/>
                        <a:tabLst/>
                        <a:defRPr/>
                      </a:pPr>
                      <a:r>
                        <a:rPr lang="de-DE" sz="800" dirty="0">
                          <a:effectLst/>
                        </a:rPr>
                        <a:t>02.07.2024</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50000"/>
                        </a:lnSpc>
                        <a:spcAft>
                          <a:spcPts val="0"/>
                        </a:spcAft>
                      </a:pPr>
                      <a:r>
                        <a:rPr lang="de-DE" sz="800" dirty="0">
                          <a:effectLst/>
                        </a:rPr>
                        <a:t>Mittwoch</a:t>
                      </a:r>
                    </a:p>
                    <a:p>
                      <a:pPr marL="0" marR="0" lvl="0" indent="0" algn="ctr" defTabSz="914332" rtl="0" eaLnBrk="1" fontAlgn="auto" latinLnBrk="0" hangingPunct="1">
                        <a:lnSpc>
                          <a:spcPct val="150000"/>
                        </a:lnSpc>
                        <a:spcBef>
                          <a:spcPts val="0"/>
                        </a:spcBef>
                        <a:spcAft>
                          <a:spcPts val="0"/>
                        </a:spcAft>
                        <a:buClrTx/>
                        <a:buSzTx/>
                        <a:buFontTx/>
                        <a:buNone/>
                        <a:tabLst/>
                        <a:defRPr/>
                      </a:pPr>
                      <a:r>
                        <a:rPr lang="de-DE" sz="800" dirty="0">
                          <a:effectLst/>
                        </a:rPr>
                        <a:t>03.07.2024</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extLst>
                  <a:ext uri="{0D108BD9-81ED-4DB2-BD59-A6C34878D82A}">
                    <a16:rowId xmlns:a16="http://schemas.microsoft.com/office/drawing/2014/main" val="3028900996"/>
                  </a:ext>
                </a:extLst>
              </a:tr>
              <a:tr h="1223363">
                <a:tc>
                  <a:txBody>
                    <a:bodyPr/>
                    <a:lstStyle/>
                    <a:p>
                      <a:pPr>
                        <a:lnSpc>
                          <a:spcPct val="150000"/>
                        </a:lnSpc>
                        <a:spcAft>
                          <a:spcPts val="0"/>
                        </a:spcAft>
                      </a:pPr>
                      <a:r>
                        <a:rPr lang="de-DE" sz="800" dirty="0">
                          <a:effectLst/>
                        </a:rPr>
                        <a:t>Menü 1</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800" dirty="0">
                          <a:effectLst/>
                        </a:rPr>
                        <a:t>Schweine-Gulasch mit Reis</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800" dirty="0">
                          <a:effectLst/>
                        </a:rPr>
                        <a:t>Nudeln mit Blumenkohl-Paprika-Schinken-Soße</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marL="0" marR="0" lvl="0" indent="0" algn="l" defTabSz="914332" rtl="0" eaLnBrk="1" fontAlgn="auto" latinLnBrk="0" hangingPunct="1">
                        <a:lnSpc>
                          <a:spcPct val="150000"/>
                        </a:lnSpc>
                        <a:spcBef>
                          <a:spcPts val="0"/>
                        </a:spcBef>
                        <a:spcAft>
                          <a:spcPts val="0"/>
                        </a:spcAft>
                        <a:buClrTx/>
                        <a:buSzTx/>
                        <a:buFontTx/>
                        <a:buNone/>
                        <a:tabLst/>
                        <a:defRPr/>
                      </a:pPr>
                      <a:r>
                        <a:rPr lang="de-DE" sz="800" dirty="0">
                          <a:effectLst/>
                        </a:rPr>
                        <a:t>Seelachs mit Senfsoße, Erbsen und Möhren und Kroketten</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extLst>
                  <a:ext uri="{0D108BD9-81ED-4DB2-BD59-A6C34878D82A}">
                    <a16:rowId xmlns:a16="http://schemas.microsoft.com/office/drawing/2014/main" val="2966373239"/>
                  </a:ext>
                </a:extLst>
              </a:tr>
              <a:tr h="1282773">
                <a:tc>
                  <a:txBody>
                    <a:bodyPr/>
                    <a:lstStyle/>
                    <a:p>
                      <a:pPr>
                        <a:lnSpc>
                          <a:spcPct val="150000"/>
                        </a:lnSpc>
                        <a:spcAft>
                          <a:spcPts val="0"/>
                        </a:spcAft>
                      </a:pPr>
                      <a:r>
                        <a:rPr lang="de-DE" sz="800">
                          <a:effectLst/>
                        </a:rPr>
                        <a:t>Menü 2</a:t>
                      </a:r>
                      <a:endParaRPr lang="de-DE" sz="8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800">
                          <a:effectLst/>
                        </a:rPr>
                        <a:t>Blumenkohlkäse-Bratling mit Kräuterrahmsoße, Salzkartoffeln und Bohnensalat</a:t>
                      </a:r>
                      <a:endParaRPr lang="de-DE" sz="8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800">
                          <a:effectLst/>
                        </a:rPr>
                        <a:t>Kartoffel-Möhren-Eintopf mit Ingwer und Chili</a:t>
                      </a:r>
                      <a:endParaRPr lang="de-DE" sz="8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marL="0" marR="0" lvl="0" indent="0" algn="l" defTabSz="914332" rtl="0" eaLnBrk="1" fontAlgn="auto" latinLnBrk="0" hangingPunct="1">
                        <a:lnSpc>
                          <a:spcPct val="150000"/>
                        </a:lnSpc>
                        <a:spcBef>
                          <a:spcPts val="0"/>
                        </a:spcBef>
                        <a:spcAft>
                          <a:spcPts val="0"/>
                        </a:spcAft>
                        <a:buClrTx/>
                        <a:buSzTx/>
                        <a:buFontTx/>
                        <a:buNone/>
                        <a:tabLst/>
                        <a:defRPr/>
                      </a:pPr>
                      <a:r>
                        <a:rPr lang="de-DE" sz="800" dirty="0">
                          <a:effectLst/>
                        </a:rPr>
                        <a:t>Herzhafter Gemüse-Kartoffel-Auflauf</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spcAft>
                          <a:spcPts val="0"/>
                        </a:spcAft>
                      </a:pP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extLst>
                  <a:ext uri="{0D108BD9-81ED-4DB2-BD59-A6C34878D82A}">
                    <a16:rowId xmlns:a16="http://schemas.microsoft.com/office/drawing/2014/main" val="3136245412"/>
                  </a:ext>
                </a:extLst>
              </a:tr>
              <a:tr h="470739">
                <a:tc>
                  <a:txBody>
                    <a:bodyPr/>
                    <a:lstStyle/>
                    <a:p>
                      <a:pPr>
                        <a:lnSpc>
                          <a:spcPct val="150000"/>
                        </a:lnSpc>
                        <a:spcAft>
                          <a:spcPts val="0"/>
                        </a:spcAft>
                      </a:pPr>
                      <a:r>
                        <a:rPr lang="de-DE" sz="800" dirty="0">
                          <a:effectLst/>
                        </a:rPr>
                        <a:t>Nach-tisch</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800">
                          <a:effectLst/>
                        </a:rPr>
                        <a:t>Joghurt mit Früchten</a:t>
                      </a:r>
                      <a:endParaRPr lang="de-DE" sz="8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800" dirty="0">
                          <a:effectLst/>
                        </a:rPr>
                        <a:t>Obstsalat</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800" dirty="0">
                          <a:effectLst/>
                        </a:rPr>
                        <a:t>Schokopudding</a:t>
                      </a:r>
                      <a:endParaRPr lang="de-DE" sz="8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extLst>
                  <a:ext uri="{0D108BD9-81ED-4DB2-BD59-A6C34878D82A}">
                    <a16:rowId xmlns:a16="http://schemas.microsoft.com/office/drawing/2014/main" val="2093701998"/>
                  </a:ext>
                </a:extLst>
              </a:tr>
            </a:tbl>
          </a:graphicData>
        </a:graphic>
      </p:graphicFrame>
      <p:sp>
        <p:nvSpPr>
          <p:cNvPr id="2" name="Titel 1">
            <a:extLst>
              <a:ext uri="{FF2B5EF4-FFF2-40B4-BE49-F238E27FC236}">
                <a16:creationId xmlns:a16="http://schemas.microsoft.com/office/drawing/2014/main" id="{EAB1BE78-AC0C-4182-9D5C-5E70DC8D4671}"/>
              </a:ext>
            </a:extLst>
          </p:cNvPr>
          <p:cNvSpPr>
            <a:spLocks noGrp="1"/>
          </p:cNvSpPr>
          <p:nvPr>
            <p:ph type="title"/>
          </p:nvPr>
        </p:nvSpPr>
        <p:spPr/>
        <p:txBody>
          <a:bodyPr/>
          <a:lstStyle/>
          <a:p>
            <a:r>
              <a:rPr lang="de-DE" dirty="0" err="1"/>
              <a:t>Nudging</a:t>
            </a:r>
            <a:endParaRPr lang="de-DE" dirty="0"/>
          </a:p>
        </p:txBody>
      </p:sp>
      <p:sp>
        <p:nvSpPr>
          <p:cNvPr id="4" name="Textplatzhalter 3">
            <a:extLst>
              <a:ext uri="{FF2B5EF4-FFF2-40B4-BE49-F238E27FC236}">
                <a16:creationId xmlns:a16="http://schemas.microsoft.com/office/drawing/2014/main" id="{2889915D-056F-4AEA-A3B7-A63558E0CF62}"/>
              </a:ext>
            </a:extLst>
          </p:cNvPr>
          <p:cNvSpPr>
            <a:spLocks noGrp="1"/>
          </p:cNvSpPr>
          <p:nvPr>
            <p:ph type="body" sz="quarter" idx="13"/>
          </p:nvPr>
        </p:nvSpPr>
        <p:spPr>
          <a:xfrm>
            <a:off x="371357" y="872232"/>
            <a:ext cx="11449162" cy="504540"/>
          </a:xfrm>
        </p:spPr>
        <p:txBody>
          <a:bodyPr/>
          <a:lstStyle/>
          <a:p>
            <a:r>
              <a:rPr lang="de-DE"/>
              <a:t>Beispiel: </a:t>
            </a:r>
            <a:r>
              <a:rPr lang="en-GB" err="1">
                <a:cs typeface="Arial"/>
              </a:rPr>
              <a:t>Änderung</a:t>
            </a:r>
            <a:r>
              <a:rPr lang="en-GB">
                <a:cs typeface="Arial"/>
              </a:rPr>
              <a:t> der </a:t>
            </a:r>
            <a:r>
              <a:rPr lang="en-GB" u="sng" err="1">
                <a:cs typeface="Arial"/>
              </a:rPr>
              <a:t>Speiseplanposition</a:t>
            </a:r>
            <a:r>
              <a:rPr lang="en-GB" u="sng">
                <a:cs typeface="Arial"/>
              </a:rPr>
              <a:t> </a:t>
            </a:r>
            <a:r>
              <a:rPr lang="en-GB">
                <a:cs typeface="Arial"/>
              </a:rPr>
              <a:t>des </a:t>
            </a:r>
            <a:r>
              <a:rPr lang="en-GB" err="1">
                <a:cs typeface="Arial"/>
              </a:rPr>
              <a:t>nachhaltigsten</a:t>
            </a:r>
            <a:r>
              <a:rPr lang="en-GB">
                <a:cs typeface="Arial"/>
              </a:rPr>
              <a:t> </a:t>
            </a:r>
            <a:r>
              <a:rPr lang="en-GB" err="1">
                <a:cs typeface="Arial"/>
              </a:rPr>
              <a:t>Gerichts</a:t>
            </a:r>
            <a:endParaRPr lang="de-DE"/>
          </a:p>
        </p:txBody>
      </p:sp>
      <p:sp>
        <p:nvSpPr>
          <p:cNvPr id="9" name="Textfeld 8">
            <a:extLst>
              <a:ext uri="{FF2B5EF4-FFF2-40B4-BE49-F238E27FC236}">
                <a16:creationId xmlns:a16="http://schemas.microsoft.com/office/drawing/2014/main" id="{56E4550F-372F-4A6C-9F1D-C9FCE38EDB0F}"/>
              </a:ext>
            </a:extLst>
          </p:cNvPr>
          <p:cNvSpPr txBox="1"/>
          <p:nvPr/>
        </p:nvSpPr>
        <p:spPr bwMode="auto">
          <a:xfrm>
            <a:off x="8033923" y="1679266"/>
            <a:ext cx="1633781" cy="369332"/>
          </a:xfrm>
          <a:prstGeom prst="rect">
            <a:avLst/>
          </a:prstGeom>
          <a:noFill/>
        </p:spPr>
        <p:txBody>
          <a:bodyPr wrap="square" rtlCol="0">
            <a:spAutoFit/>
          </a:bodyPr>
          <a:lstStyle/>
          <a:p>
            <a:pPr>
              <a:defRPr/>
            </a:pPr>
            <a:r>
              <a:rPr lang="de-DE" b="1" dirty="0"/>
              <a:t>Nachher</a:t>
            </a:r>
            <a:endParaRPr dirty="0"/>
          </a:p>
        </p:txBody>
      </p:sp>
      <p:sp>
        <p:nvSpPr>
          <p:cNvPr id="20" name="Rechteck 19">
            <a:extLst>
              <a:ext uri="{FF2B5EF4-FFF2-40B4-BE49-F238E27FC236}">
                <a16:creationId xmlns:a16="http://schemas.microsoft.com/office/drawing/2014/main" id="{0D36F668-372F-4DFF-A297-B0D696F68537}"/>
              </a:ext>
            </a:extLst>
          </p:cNvPr>
          <p:cNvSpPr/>
          <p:nvPr/>
        </p:nvSpPr>
        <p:spPr bwMode="auto">
          <a:xfrm>
            <a:off x="6216917" y="5693223"/>
            <a:ext cx="1686731" cy="523220"/>
          </a:xfrm>
          <a:prstGeom prst="rect">
            <a:avLst/>
          </a:prstGeom>
        </p:spPr>
        <p:txBody>
          <a:bodyPr wrap="square">
            <a:spAutoFit/>
          </a:bodyPr>
          <a:lstStyle/>
          <a:p>
            <a:pPr algn="ctr">
              <a:defRPr/>
            </a:pPr>
            <a:r>
              <a:rPr lang="de-DE" sz="1400">
                <a:latin typeface="Calibri"/>
              </a:rPr>
              <a:t>Beste Speiseplanposition</a:t>
            </a:r>
            <a:endParaRPr/>
          </a:p>
        </p:txBody>
      </p:sp>
      <p:pic>
        <p:nvPicPr>
          <p:cNvPr id="21" name="Grafik 20" descr="Trophäe">
            <a:extLst>
              <a:ext uri="{FF2B5EF4-FFF2-40B4-BE49-F238E27FC236}">
                <a16:creationId xmlns:a16="http://schemas.microsoft.com/office/drawing/2014/main" id="{8AA29F20-E44F-49C9-8BDB-AF0853494A1B}"/>
              </a:ext>
            </a:extLst>
          </p:cNvPr>
          <p:cNvPicPr>
            <a:picLocks noChangeAspect="1"/>
          </p:cNvPicPr>
          <p:nvPr/>
        </p:nvPicPr>
        <p:blipFill>
          <a:blip r:embed="rId3"/>
          <a:stretch/>
        </p:blipFill>
        <p:spPr bwMode="auto">
          <a:xfrm>
            <a:off x="5747307" y="5519058"/>
            <a:ext cx="697385" cy="697385"/>
          </a:xfrm>
          <a:prstGeom prst="rect">
            <a:avLst/>
          </a:prstGeom>
        </p:spPr>
      </p:pic>
      <p:sp>
        <p:nvSpPr>
          <p:cNvPr id="32" name="Textfeld 31">
            <a:extLst>
              <a:ext uri="{FF2B5EF4-FFF2-40B4-BE49-F238E27FC236}">
                <a16:creationId xmlns:a16="http://schemas.microsoft.com/office/drawing/2014/main" id="{1D9AF1F2-973E-4FA6-B7AD-7A1EAC45EAD3}"/>
              </a:ext>
            </a:extLst>
          </p:cNvPr>
          <p:cNvSpPr txBox="1"/>
          <p:nvPr/>
        </p:nvSpPr>
        <p:spPr>
          <a:xfrm>
            <a:off x="4649514" y="5787011"/>
            <a:ext cx="1039067" cy="342145"/>
          </a:xfrm>
          <a:prstGeom prst="rect">
            <a:avLst/>
          </a:prstGeom>
          <a:noFill/>
        </p:spPr>
        <p:txBody>
          <a:bodyPr wrap="none" rtlCol="0">
            <a:spAutoFit/>
          </a:bodyPr>
          <a:lstStyle/>
          <a:p>
            <a:pPr>
              <a:lnSpc>
                <a:spcPct val="110000"/>
              </a:lnSpc>
            </a:pPr>
            <a:r>
              <a:rPr lang="de-DE" sz="1600"/>
              <a:t>Legende:</a:t>
            </a:r>
          </a:p>
        </p:txBody>
      </p:sp>
      <p:sp>
        <p:nvSpPr>
          <p:cNvPr id="33" name="Textfeld 32">
            <a:extLst>
              <a:ext uri="{FF2B5EF4-FFF2-40B4-BE49-F238E27FC236}">
                <a16:creationId xmlns:a16="http://schemas.microsoft.com/office/drawing/2014/main" id="{968F8F77-E7BC-4821-9BE4-BE8035E42780}"/>
              </a:ext>
            </a:extLst>
          </p:cNvPr>
          <p:cNvSpPr txBox="1"/>
          <p:nvPr/>
        </p:nvSpPr>
        <p:spPr bwMode="auto">
          <a:xfrm>
            <a:off x="359025" y="1681234"/>
            <a:ext cx="1633781" cy="369332"/>
          </a:xfrm>
          <a:prstGeom prst="rect">
            <a:avLst/>
          </a:prstGeom>
          <a:noFill/>
        </p:spPr>
        <p:txBody>
          <a:bodyPr wrap="square" rtlCol="0">
            <a:spAutoFit/>
          </a:bodyPr>
          <a:lstStyle/>
          <a:p>
            <a:pPr>
              <a:defRPr/>
            </a:pPr>
            <a:r>
              <a:rPr lang="de-DE" b="1"/>
              <a:t>Vorher</a:t>
            </a:r>
            <a:endParaRPr/>
          </a:p>
        </p:txBody>
      </p:sp>
      <p:pic>
        <p:nvPicPr>
          <p:cNvPr id="24" name="Grafik 23" descr="Trophäe">
            <a:extLst>
              <a:ext uri="{FF2B5EF4-FFF2-40B4-BE49-F238E27FC236}">
                <a16:creationId xmlns:a16="http://schemas.microsoft.com/office/drawing/2014/main" id="{CCED85A8-9E69-48B4-ACCD-D65AA6354873}"/>
              </a:ext>
            </a:extLst>
          </p:cNvPr>
          <p:cNvPicPr>
            <a:picLocks noChangeAspect="1"/>
          </p:cNvPicPr>
          <p:nvPr/>
        </p:nvPicPr>
        <p:blipFill>
          <a:blip r:embed="rId3"/>
          <a:stretch/>
        </p:blipFill>
        <p:spPr bwMode="auto">
          <a:xfrm>
            <a:off x="73570" y="2942124"/>
            <a:ext cx="398718" cy="398718"/>
          </a:xfrm>
          <a:prstGeom prst="rect">
            <a:avLst/>
          </a:prstGeom>
        </p:spPr>
      </p:pic>
      <p:pic>
        <p:nvPicPr>
          <p:cNvPr id="38" name="Grafik 37">
            <a:extLst>
              <a:ext uri="{FF2B5EF4-FFF2-40B4-BE49-F238E27FC236}">
                <a16:creationId xmlns:a16="http://schemas.microsoft.com/office/drawing/2014/main" id="{37FF29F2-A2E3-42F6-8CA6-CDB3616B7003}"/>
              </a:ext>
            </a:extLst>
          </p:cNvPr>
          <p:cNvPicPr>
            <a:picLocks noChangeAspect="1"/>
          </p:cNvPicPr>
          <p:nvPr/>
        </p:nvPicPr>
        <p:blipFill>
          <a:blip r:embed="rId4"/>
          <a:stretch>
            <a:fillRect/>
          </a:stretch>
        </p:blipFill>
        <p:spPr>
          <a:xfrm>
            <a:off x="2137212" y="3492144"/>
            <a:ext cx="303797" cy="190464"/>
          </a:xfrm>
          <a:prstGeom prst="rect">
            <a:avLst/>
          </a:prstGeom>
        </p:spPr>
      </p:pic>
      <p:sp>
        <p:nvSpPr>
          <p:cNvPr id="26" name="Nach oben gekrümmter Pfeil 11">
            <a:extLst>
              <a:ext uri="{FF2B5EF4-FFF2-40B4-BE49-F238E27FC236}">
                <a16:creationId xmlns:a16="http://schemas.microsoft.com/office/drawing/2014/main" id="{85C64043-A689-4143-A769-D64AF4FDA6F1}"/>
              </a:ext>
            </a:extLst>
          </p:cNvPr>
          <p:cNvSpPr/>
          <p:nvPr/>
        </p:nvSpPr>
        <p:spPr bwMode="auto">
          <a:xfrm rot="16199999">
            <a:off x="11531269" y="3571077"/>
            <a:ext cx="578499" cy="398718"/>
          </a:xfrm>
          <a:prstGeom prst="curvedUpArrow">
            <a:avLst>
              <a:gd name="adj1" fmla="val 25000"/>
              <a:gd name="adj2" fmla="val 50000"/>
              <a:gd name="adj3" fmla="val 25000"/>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solidFill>
                <a:schemeClr val="tx1"/>
              </a:solidFill>
            </a:endParaRPr>
          </a:p>
        </p:txBody>
      </p:sp>
      <p:sp>
        <p:nvSpPr>
          <p:cNvPr id="27" name="Textfeld 26">
            <a:extLst>
              <a:ext uri="{FF2B5EF4-FFF2-40B4-BE49-F238E27FC236}">
                <a16:creationId xmlns:a16="http://schemas.microsoft.com/office/drawing/2014/main" id="{023D5767-F33E-4038-B827-CB294B5BD707}"/>
              </a:ext>
            </a:extLst>
          </p:cNvPr>
          <p:cNvSpPr txBox="1"/>
          <p:nvPr/>
        </p:nvSpPr>
        <p:spPr bwMode="auto">
          <a:xfrm>
            <a:off x="4969944" y="3563730"/>
            <a:ext cx="2360642" cy="646331"/>
          </a:xfrm>
          <a:prstGeom prst="rect">
            <a:avLst/>
          </a:prstGeom>
          <a:noFill/>
        </p:spPr>
        <p:txBody>
          <a:bodyPr wrap="square" rtlCol="0">
            <a:spAutoFit/>
          </a:bodyPr>
          <a:lstStyle/>
          <a:p>
            <a:pPr algn="ctr">
              <a:defRPr/>
            </a:pPr>
            <a:r>
              <a:rPr lang="de-DE" dirty="0">
                <a:solidFill>
                  <a:schemeClr val="accent5">
                    <a:lumMod val="75000"/>
                  </a:schemeClr>
                </a:solidFill>
              </a:rPr>
              <a:t>Änderung der Speiseplanposition</a:t>
            </a:r>
            <a:endParaRPr dirty="0">
              <a:solidFill>
                <a:schemeClr val="accent5">
                  <a:lumMod val="75000"/>
                </a:schemeClr>
              </a:solidFill>
            </a:endParaRPr>
          </a:p>
        </p:txBody>
      </p:sp>
      <p:pic>
        <p:nvPicPr>
          <p:cNvPr id="30" name="Grafik 29" descr="Trophäe">
            <a:extLst>
              <a:ext uri="{FF2B5EF4-FFF2-40B4-BE49-F238E27FC236}">
                <a16:creationId xmlns:a16="http://schemas.microsoft.com/office/drawing/2014/main" id="{621B64F2-3B8C-4C26-B1CE-975DDC339FAC}"/>
              </a:ext>
            </a:extLst>
          </p:cNvPr>
          <p:cNvPicPr>
            <a:picLocks noChangeAspect="1"/>
          </p:cNvPicPr>
          <p:nvPr/>
        </p:nvPicPr>
        <p:blipFill>
          <a:blip r:embed="rId3"/>
          <a:stretch/>
        </p:blipFill>
        <p:spPr bwMode="auto">
          <a:xfrm>
            <a:off x="7681406" y="2945796"/>
            <a:ext cx="398718" cy="398718"/>
          </a:xfrm>
          <a:prstGeom prst="rect">
            <a:avLst/>
          </a:prstGeom>
        </p:spPr>
      </p:pic>
      <p:cxnSp>
        <p:nvCxnSpPr>
          <p:cNvPr id="31" name="Gerade Verbindung mit Pfeil 30">
            <a:extLst>
              <a:ext uri="{FF2B5EF4-FFF2-40B4-BE49-F238E27FC236}">
                <a16:creationId xmlns:a16="http://schemas.microsoft.com/office/drawing/2014/main" id="{A107010D-0868-4153-A347-1D091A2B450B}"/>
              </a:ext>
            </a:extLst>
          </p:cNvPr>
          <p:cNvCxnSpPr>
            <a:cxnSpLocks/>
          </p:cNvCxnSpPr>
          <p:nvPr/>
        </p:nvCxnSpPr>
        <p:spPr>
          <a:xfrm>
            <a:off x="5297222" y="4332588"/>
            <a:ext cx="1689786" cy="0"/>
          </a:xfrm>
          <a:prstGeom prst="straightConnector1">
            <a:avLst/>
          </a:prstGeom>
          <a:ln w="28575">
            <a:solidFill>
              <a:schemeClr val="accent5">
                <a:lumMod val="75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37" name="Ellipse 36">
            <a:extLst>
              <a:ext uri="{FF2B5EF4-FFF2-40B4-BE49-F238E27FC236}">
                <a16:creationId xmlns:a16="http://schemas.microsoft.com/office/drawing/2014/main" id="{B40B2BBE-4D86-4634-8140-00E775D32C78}"/>
              </a:ext>
            </a:extLst>
          </p:cNvPr>
          <p:cNvSpPr/>
          <p:nvPr/>
        </p:nvSpPr>
        <p:spPr>
          <a:xfrm>
            <a:off x="4413643" y="4860436"/>
            <a:ext cx="3596851" cy="1813612"/>
          </a:xfrm>
          <a:custGeom>
            <a:avLst/>
            <a:gdLst>
              <a:gd name="connsiteX0" fmla="*/ 0 w 3596674"/>
              <a:gd name="connsiteY0" fmla="*/ 1453059 h 2906118"/>
              <a:gd name="connsiteX1" fmla="*/ 1798337 w 3596674"/>
              <a:gd name="connsiteY1" fmla="*/ 0 h 2906118"/>
              <a:gd name="connsiteX2" fmla="*/ 3596674 w 3596674"/>
              <a:gd name="connsiteY2" fmla="*/ 1453059 h 2906118"/>
              <a:gd name="connsiteX3" fmla="*/ 1798337 w 3596674"/>
              <a:gd name="connsiteY3" fmla="*/ 2906118 h 2906118"/>
              <a:gd name="connsiteX4" fmla="*/ 0 w 3596674"/>
              <a:gd name="connsiteY4" fmla="*/ 1453059 h 2906118"/>
              <a:gd name="connsiteX0" fmla="*/ 34 w 3596708"/>
              <a:gd name="connsiteY0" fmla="*/ 1453059 h 2268444"/>
              <a:gd name="connsiteX1" fmla="*/ 1798371 w 3596708"/>
              <a:gd name="connsiteY1" fmla="*/ 0 h 2268444"/>
              <a:gd name="connsiteX2" fmla="*/ 3596708 w 3596708"/>
              <a:gd name="connsiteY2" fmla="*/ 1453059 h 2268444"/>
              <a:gd name="connsiteX3" fmla="*/ 1762276 w 3596708"/>
              <a:gd name="connsiteY3" fmla="*/ 2268444 h 2268444"/>
              <a:gd name="connsiteX4" fmla="*/ 34 w 3596708"/>
              <a:gd name="connsiteY4" fmla="*/ 1453059 h 2268444"/>
              <a:gd name="connsiteX0" fmla="*/ 83 w 3596757"/>
              <a:gd name="connsiteY0" fmla="*/ 1453059 h 2428072"/>
              <a:gd name="connsiteX1" fmla="*/ 1798420 w 3596757"/>
              <a:gd name="connsiteY1" fmla="*/ 0 h 2428072"/>
              <a:gd name="connsiteX2" fmla="*/ 3596757 w 3596757"/>
              <a:gd name="connsiteY2" fmla="*/ 1453059 h 2428072"/>
              <a:gd name="connsiteX3" fmla="*/ 1762325 w 3596757"/>
              <a:gd name="connsiteY3" fmla="*/ 2268444 h 2428072"/>
              <a:gd name="connsiteX4" fmla="*/ 83 w 3596757"/>
              <a:gd name="connsiteY4" fmla="*/ 1453059 h 2428072"/>
              <a:gd name="connsiteX0" fmla="*/ 177 w 3596851"/>
              <a:gd name="connsiteY0" fmla="*/ 1453059 h 1840551"/>
              <a:gd name="connsiteX1" fmla="*/ 1798514 w 3596851"/>
              <a:gd name="connsiteY1" fmla="*/ 0 h 1840551"/>
              <a:gd name="connsiteX2" fmla="*/ 3596851 w 3596851"/>
              <a:gd name="connsiteY2" fmla="*/ 1453059 h 1840551"/>
              <a:gd name="connsiteX3" fmla="*/ 1882735 w 3596851"/>
              <a:gd name="connsiteY3" fmla="*/ 1570612 h 1840551"/>
              <a:gd name="connsiteX4" fmla="*/ 177 w 3596851"/>
              <a:gd name="connsiteY4" fmla="*/ 1453059 h 1840551"/>
              <a:gd name="connsiteX0" fmla="*/ 177 w 3596851"/>
              <a:gd name="connsiteY0" fmla="*/ 1453059 h 1865569"/>
              <a:gd name="connsiteX1" fmla="*/ 1798514 w 3596851"/>
              <a:gd name="connsiteY1" fmla="*/ 0 h 1865569"/>
              <a:gd name="connsiteX2" fmla="*/ 3596851 w 3596851"/>
              <a:gd name="connsiteY2" fmla="*/ 1453059 h 1865569"/>
              <a:gd name="connsiteX3" fmla="*/ 1882735 w 3596851"/>
              <a:gd name="connsiteY3" fmla="*/ 1570612 h 1865569"/>
              <a:gd name="connsiteX4" fmla="*/ 177 w 3596851"/>
              <a:gd name="connsiteY4" fmla="*/ 1453059 h 1865569"/>
              <a:gd name="connsiteX0" fmla="*/ 177 w 3596851"/>
              <a:gd name="connsiteY0" fmla="*/ 1453059 h 1813612"/>
              <a:gd name="connsiteX1" fmla="*/ 1798514 w 3596851"/>
              <a:gd name="connsiteY1" fmla="*/ 0 h 1813612"/>
              <a:gd name="connsiteX2" fmla="*/ 3596851 w 3596851"/>
              <a:gd name="connsiteY2" fmla="*/ 1453059 h 1813612"/>
              <a:gd name="connsiteX3" fmla="*/ 1882735 w 3596851"/>
              <a:gd name="connsiteY3" fmla="*/ 1570612 h 1813612"/>
              <a:gd name="connsiteX4" fmla="*/ 177 w 3596851"/>
              <a:gd name="connsiteY4" fmla="*/ 1453059 h 181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6851" h="1813612">
                <a:moveTo>
                  <a:pt x="177" y="1453059"/>
                </a:moveTo>
                <a:cubicBezTo>
                  <a:pt x="-13860" y="1191290"/>
                  <a:pt x="805320" y="0"/>
                  <a:pt x="1798514" y="0"/>
                </a:cubicBezTo>
                <a:cubicBezTo>
                  <a:pt x="2791708" y="0"/>
                  <a:pt x="3596851" y="650557"/>
                  <a:pt x="3596851" y="1453059"/>
                </a:cubicBezTo>
                <a:cubicBezTo>
                  <a:pt x="3596851" y="2255561"/>
                  <a:pt x="3321097" y="1450297"/>
                  <a:pt x="1882735" y="1570612"/>
                </a:cubicBezTo>
                <a:cubicBezTo>
                  <a:pt x="444373" y="1690927"/>
                  <a:pt x="14214" y="1714828"/>
                  <a:pt x="177" y="1453059"/>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pPr>
            <a:endParaRPr lang="de-DE" sz="1900">
              <a:solidFill>
                <a:schemeClr val="tx1"/>
              </a:solidFill>
            </a:endParaRPr>
          </a:p>
        </p:txBody>
      </p:sp>
      <p:pic>
        <p:nvPicPr>
          <p:cNvPr id="8" name="Grafik 7">
            <a:extLst>
              <a:ext uri="{FF2B5EF4-FFF2-40B4-BE49-F238E27FC236}">
                <a16:creationId xmlns:a16="http://schemas.microsoft.com/office/drawing/2014/main" id="{0689ABD2-F088-41C5-B747-7A96F3D20E79}"/>
              </a:ext>
            </a:extLst>
          </p:cNvPr>
          <p:cNvPicPr>
            <a:picLocks noChangeAspect="1"/>
          </p:cNvPicPr>
          <p:nvPr/>
        </p:nvPicPr>
        <p:blipFill>
          <a:blip r:embed="rId4"/>
          <a:stretch>
            <a:fillRect/>
          </a:stretch>
        </p:blipFill>
        <p:spPr>
          <a:xfrm>
            <a:off x="1135721" y="3492144"/>
            <a:ext cx="303797" cy="190464"/>
          </a:xfrm>
          <a:prstGeom prst="rect">
            <a:avLst/>
          </a:prstGeom>
        </p:spPr>
      </p:pic>
      <p:pic>
        <p:nvPicPr>
          <p:cNvPr id="39" name="Grafik 38">
            <a:extLst>
              <a:ext uri="{FF2B5EF4-FFF2-40B4-BE49-F238E27FC236}">
                <a16:creationId xmlns:a16="http://schemas.microsoft.com/office/drawing/2014/main" id="{EEC593B6-91EB-444D-8656-E8B1E1E24450}"/>
              </a:ext>
            </a:extLst>
          </p:cNvPr>
          <p:cNvPicPr>
            <a:picLocks noChangeAspect="1"/>
          </p:cNvPicPr>
          <p:nvPr/>
        </p:nvPicPr>
        <p:blipFill>
          <a:blip r:embed="rId4"/>
          <a:stretch>
            <a:fillRect/>
          </a:stretch>
        </p:blipFill>
        <p:spPr>
          <a:xfrm>
            <a:off x="9776438" y="4768744"/>
            <a:ext cx="303797" cy="190464"/>
          </a:xfrm>
          <a:prstGeom prst="rect">
            <a:avLst/>
          </a:prstGeom>
        </p:spPr>
      </p:pic>
      <p:pic>
        <p:nvPicPr>
          <p:cNvPr id="40" name="Grafik 39">
            <a:extLst>
              <a:ext uri="{FF2B5EF4-FFF2-40B4-BE49-F238E27FC236}">
                <a16:creationId xmlns:a16="http://schemas.microsoft.com/office/drawing/2014/main" id="{B1B34004-DA8D-40C5-8B65-89340A24F39B}"/>
              </a:ext>
            </a:extLst>
          </p:cNvPr>
          <p:cNvPicPr>
            <a:picLocks noChangeAspect="1"/>
          </p:cNvPicPr>
          <p:nvPr/>
        </p:nvPicPr>
        <p:blipFill>
          <a:blip r:embed="rId4"/>
          <a:stretch>
            <a:fillRect/>
          </a:stretch>
        </p:blipFill>
        <p:spPr>
          <a:xfrm>
            <a:off x="8774947" y="4768744"/>
            <a:ext cx="303797" cy="190464"/>
          </a:xfrm>
          <a:prstGeom prst="rect">
            <a:avLst/>
          </a:prstGeom>
        </p:spPr>
      </p:pic>
      <p:pic>
        <p:nvPicPr>
          <p:cNvPr id="11" name="Grafik 10">
            <a:extLst>
              <a:ext uri="{FF2B5EF4-FFF2-40B4-BE49-F238E27FC236}">
                <a16:creationId xmlns:a16="http://schemas.microsoft.com/office/drawing/2014/main" id="{6F2B7196-E2C0-4C69-B6D4-4BBD5E9E9739}"/>
              </a:ext>
            </a:extLst>
          </p:cNvPr>
          <p:cNvPicPr>
            <a:picLocks noChangeAspect="1"/>
          </p:cNvPicPr>
          <p:nvPr/>
        </p:nvPicPr>
        <p:blipFill>
          <a:blip r:embed="rId5">
            <a:duotone>
              <a:prstClr val="black"/>
              <a:schemeClr val="tx2">
                <a:tint val="45000"/>
                <a:satMod val="400000"/>
              </a:schemeClr>
            </a:duotone>
          </a:blip>
          <a:stretch>
            <a:fillRect/>
          </a:stretch>
        </p:blipFill>
        <p:spPr>
          <a:xfrm>
            <a:off x="10777929" y="4798433"/>
            <a:ext cx="259597" cy="124006"/>
          </a:xfrm>
          <a:prstGeom prst="rect">
            <a:avLst/>
          </a:prstGeom>
        </p:spPr>
      </p:pic>
      <p:pic>
        <p:nvPicPr>
          <p:cNvPr id="41" name="Grafik 40">
            <a:extLst>
              <a:ext uri="{FF2B5EF4-FFF2-40B4-BE49-F238E27FC236}">
                <a16:creationId xmlns:a16="http://schemas.microsoft.com/office/drawing/2014/main" id="{70DB41AA-86DC-48F1-B399-F6B7E3D841D0}"/>
              </a:ext>
            </a:extLst>
          </p:cNvPr>
          <p:cNvPicPr>
            <a:picLocks noChangeAspect="1"/>
          </p:cNvPicPr>
          <p:nvPr/>
        </p:nvPicPr>
        <p:blipFill>
          <a:blip r:embed="rId5">
            <a:duotone>
              <a:prstClr val="black"/>
              <a:schemeClr val="tx2">
                <a:tint val="45000"/>
                <a:satMod val="400000"/>
              </a:schemeClr>
            </a:duotone>
          </a:blip>
          <a:stretch>
            <a:fillRect/>
          </a:stretch>
        </p:blipFill>
        <p:spPr>
          <a:xfrm>
            <a:off x="3103440" y="3525243"/>
            <a:ext cx="259597" cy="124006"/>
          </a:xfrm>
          <a:prstGeom prst="rect">
            <a:avLst/>
          </a:prstGeom>
        </p:spPr>
      </p:pic>
      <p:pic>
        <p:nvPicPr>
          <p:cNvPr id="13" name="Grafik 12">
            <a:extLst>
              <a:ext uri="{FF2B5EF4-FFF2-40B4-BE49-F238E27FC236}">
                <a16:creationId xmlns:a16="http://schemas.microsoft.com/office/drawing/2014/main" id="{F03B1335-3F5E-4AA7-9EE9-6DFBD898CB06}"/>
              </a:ext>
            </a:extLst>
          </p:cNvPr>
          <p:cNvPicPr>
            <a:picLocks noChangeAspect="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5900"/>
                    </a14:imgEffect>
                  </a14:imgLayer>
                </a14:imgProps>
              </a:ext>
            </a:extLst>
          </a:blip>
          <a:stretch>
            <a:fillRect/>
          </a:stretch>
        </p:blipFill>
        <p:spPr>
          <a:xfrm>
            <a:off x="1119423" y="4860436"/>
            <a:ext cx="112984" cy="112197"/>
          </a:xfrm>
          <a:prstGeom prst="rect">
            <a:avLst/>
          </a:prstGeom>
        </p:spPr>
      </p:pic>
      <p:pic>
        <p:nvPicPr>
          <p:cNvPr id="42" name="Grafik 41">
            <a:extLst>
              <a:ext uri="{FF2B5EF4-FFF2-40B4-BE49-F238E27FC236}">
                <a16:creationId xmlns:a16="http://schemas.microsoft.com/office/drawing/2014/main" id="{058DF846-A125-4784-9C50-68A278237C60}"/>
              </a:ext>
            </a:extLst>
          </p:cNvPr>
          <p:cNvPicPr>
            <a:picLocks noChangeAspect="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5900"/>
                    </a14:imgEffect>
                  </a14:imgLayer>
                </a14:imgProps>
              </a:ext>
            </a:extLst>
          </a:blip>
          <a:stretch>
            <a:fillRect/>
          </a:stretch>
        </p:blipFill>
        <p:spPr>
          <a:xfrm>
            <a:off x="2111765" y="4860436"/>
            <a:ext cx="112984" cy="112197"/>
          </a:xfrm>
          <a:prstGeom prst="rect">
            <a:avLst/>
          </a:prstGeom>
        </p:spPr>
      </p:pic>
      <p:pic>
        <p:nvPicPr>
          <p:cNvPr id="43" name="Grafik 42">
            <a:extLst>
              <a:ext uri="{FF2B5EF4-FFF2-40B4-BE49-F238E27FC236}">
                <a16:creationId xmlns:a16="http://schemas.microsoft.com/office/drawing/2014/main" id="{1CC33BD0-DFA4-4130-BA2E-811A3CF4E647}"/>
              </a:ext>
            </a:extLst>
          </p:cNvPr>
          <p:cNvPicPr>
            <a:picLocks noChangeAspect="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5900"/>
                    </a14:imgEffect>
                  </a14:imgLayer>
                </a14:imgProps>
              </a:ext>
            </a:extLst>
          </a:blip>
          <a:stretch>
            <a:fillRect/>
          </a:stretch>
        </p:blipFill>
        <p:spPr>
          <a:xfrm>
            <a:off x="3097716" y="4841599"/>
            <a:ext cx="112984" cy="112197"/>
          </a:xfrm>
          <a:prstGeom prst="rect">
            <a:avLst/>
          </a:prstGeom>
        </p:spPr>
      </p:pic>
      <p:sp>
        <p:nvSpPr>
          <p:cNvPr id="23" name="Ellipse 22">
            <a:extLst>
              <a:ext uri="{FF2B5EF4-FFF2-40B4-BE49-F238E27FC236}">
                <a16:creationId xmlns:a16="http://schemas.microsoft.com/office/drawing/2014/main" id="{65AD37C5-CB81-4B76-9553-7F17B30899CB}"/>
              </a:ext>
            </a:extLst>
          </p:cNvPr>
          <p:cNvSpPr/>
          <p:nvPr/>
        </p:nvSpPr>
        <p:spPr bwMode="auto">
          <a:xfrm>
            <a:off x="714936" y="3587376"/>
            <a:ext cx="3563545" cy="1248189"/>
          </a:xfrm>
          <a:prstGeom prst="ellipse">
            <a:avLst/>
          </a:prstGeom>
          <a:noFill/>
          <a:ln w="762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pic>
        <p:nvPicPr>
          <p:cNvPr id="44" name="Grafik 43">
            <a:extLst>
              <a:ext uri="{FF2B5EF4-FFF2-40B4-BE49-F238E27FC236}">
                <a16:creationId xmlns:a16="http://schemas.microsoft.com/office/drawing/2014/main" id="{BFB6FA31-B2F0-4E7B-8D09-6BB0BE1CBF0F}"/>
              </a:ext>
            </a:extLst>
          </p:cNvPr>
          <p:cNvPicPr>
            <a:picLocks noChangeAspect="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5900"/>
                    </a14:imgEffect>
                  </a14:imgLayer>
                </a14:imgProps>
              </a:ext>
            </a:extLst>
          </a:blip>
          <a:stretch>
            <a:fillRect/>
          </a:stretch>
        </p:blipFill>
        <p:spPr>
          <a:xfrm>
            <a:off x="8765438" y="3570479"/>
            <a:ext cx="112984" cy="112197"/>
          </a:xfrm>
          <a:prstGeom prst="rect">
            <a:avLst/>
          </a:prstGeom>
        </p:spPr>
      </p:pic>
      <p:pic>
        <p:nvPicPr>
          <p:cNvPr id="45" name="Grafik 44">
            <a:extLst>
              <a:ext uri="{FF2B5EF4-FFF2-40B4-BE49-F238E27FC236}">
                <a16:creationId xmlns:a16="http://schemas.microsoft.com/office/drawing/2014/main" id="{D2B21051-7261-48A1-B4C0-AA1ECAD897B8}"/>
              </a:ext>
            </a:extLst>
          </p:cNvPr>
          <p:cNvPicPr>
            <a:picLocks noChangeAspect="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5900"/>
                    </a14:imgEffect>
                  </a14:imgLayer>
                </a14:imgProps>
              </a:ext>
            </a:extLst>
          </a:blip>
          <a:stretch>
            <a:fillRect/>
          </a:stretch>
        </p:blipFill>
        <p:spPr>
          <a:xfrm>
            <a:off x="9757780" y="3570479"/>
            <a:ext cx="112984" cy="112197"/>
          </a:xfrm>
          <a:prstGeom prst="rect">
            <a:avLst/>
          </a:prstGeom>
        </p:spPr>
      </p:pic>
      <p:pic>
        <p:nvPicPr>
          <p:cNvPr id="46" name="Grafik 45">
            <a:extLst>
              <a:ext uri="{FF2B5EF4-FFF2-40B4-BE49-F238E27FC236}">
                <a16:creationId xmlns:a16="http://schemas.microsoft.com/office/drawing/2014/main" id="{7B401EAE-A377-4FB0-A4F1-DCC13F9E8D44}"/>
              </a:ext>
            </a:extLst>
          </p:cNvPr>
          <p:cNvPicPr>
            <a:picLocks noChangeAspect="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5900"/>
                    </a14:imgEffect>
                  </a14:imgLayer>
                </a14:imgProps>
              </a:ext>
            </a:extLst>
          </a:blip>
          <a:stretch>
            <a:fillRect/>
          </a:stretch>
        </p:blipFill>
        <p:spPr>
          <a:xfrm>
            <a:off x="10743731" y="3551642"/>
            <a:ext cx="112984" cy="112197"/>
          </a:xfrm>
          <a:prstGeom prst="rect">
            <a:avLst/>
          </a:prstGeom>
        </p:spPr>
      </p:pic>
      <p:sp>
        <p:nvSpPr>
          <p:cNvPr id="36" name="Ellipse 35">
            <a:extLst>
              <a:ext uri="{FF2B5EF4-FFF2-40B4-BE49-F238E27FC236}">
                <a16:creationId xmlns:a16="http://schemas.microsoft.com/office/drawing/2014/main" id="{4639D1B5-A085-4977-B3F3-170FD5C7EE42}"/>
              </a:ext>
            </a:extLst>
          </p:cNvPr>
          <p:cNvSpPr/>
          <p:nvPr/>
        </p:nvSpPr>
        <p:spPr bwMode="auto">
          <a:xfrm>
            <a:off x="8356609" y="2415961"/>
            <a:ext cx="3563545" cy="1248189"/>
          </a:xfrm>
          <a:prstGeom prst="ellipse">
            <a:avLst/>
          </a:prstGeom>
          <a:noFill/>
          <a:ln w="762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sp>
        <p:nvSpPr>
          <p:cNvPr id="34" name="Textfeld 33">
            <a:extLst>
              <a:ext uri="{FF2B5EF4-FFF2-40B4-BE49-F238E27FC236}">
                <a16:creationId xmlns:a16="http://schemas.microsoft.com/office/drawing/2014/main" id="{1EEA6191-A4E6-409F-8313-528D28547157}"/>
              </a:ext>
            </a:extLst>
          </p:cNvPr>
          <p:cNvSpPr txBox="1"/>
          <p:nvPr/>
        </p:nvSpPr>
        <p:spPr>
          <a:xfrm>
            <a:off x="11007094" y="6013006"/>
            <a:ext cx="1337649" cy="2328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extLst>
      <p:ext uri="{BB962C8B-B14F-4D97-AF65-F5344CB8AC3E}">
        <p14:creationId xmlns:p14="http://schemas.microsoft.com/office/powerpoint/2010/main" val="34418622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B1BE78-AC0C-4182-9D5C-5E70DC8D4671}"/>
              </a:ext>
            </a:extLst>
          </p:cNvPr>
          <p:cNvSpPr>
            <a:spLocks noGrp="1"/>
          </p:cNvSpPr>
          <p:nvPr>
            <p:ph type="title"/>
          </p:nvPr>
        </p:nvSpPr>
        <p:spPr/>
        <p:txBody>
          <a:bodyPr/>
          <a:lstStyle/>
          <a:p>
            <a:r>
              <a:rPr lang="de-DE" dirty="0" err="1"/>
              <a:t>Nudging</a:t>
            </a:r>
            <a:endParaRPr lang="de-DE" dirty="0"/>
          </a:p>
        </p:txBody>
      </p:sp>
      <p:sp>
        <p:nvSpPr>
          <p:cNvPr id="4" name="Textplatzhalter 3">
            <a:extLst>
              <a:ext uri="{FF2B5EF4-FFF2-40B4-BE49-F238E27FC236}">
                <a16:creationId xmlns:a16="http://schemas.microsoft.com/office/drawing/2014/main" id="{2889915D-056F-4AEA-A3B7-A63558E0CF62}"/>
              </a:ext>
            </a:extLst>
          </p:cNvPr>
          <p:cNvSpPr>
            <a:spLocks noGrp="1"/>
          </p:cNvSpPr>
          <p:nvPr>
            <p:ph type="body" sz="quarter" idx="13"/>
          </p:nvPr>
        </p:nvSpPr>
        <p:spPr>
          <a:xfrm>
            <a:off x="371357" y="872232"/>
            <a:ext cx="11449162" cy="504540"/>
          </a:xfrm>
        </p:spPr>
        <p:txBody>
          <a:bodyPr/>
          <a:lstStyle/>
          <a:p>
            <a:r>
              <a:rPr lang="de-DE"/>
              <a:t>Beispiel: </a:t>
            </a:r>
            <a:r>
              <a:rPr lang="en-GB" err="1">
                <a:cs typeface="Arial"/>
              </a:rPr>
              <a:t>Delboeuf</a:t>
            </a:r>
            <a:r>
              <a:rPr lang="en-GB">
                <a:cs typeface="Arial"/>
              </a:rPr>
              <a:t>-Illusion</a:t>
            </a:r>
          </a:p>
        </p:txBody>
      </p:sp>
      <p:sp>
        <p:nvSpPr>
          <p:cNvPr id="3" name="Rechteck 2">
            <a:extLst>
              <a:ext uri="{FF2B5EF4-FFF2-40B4-BE49-F238E27FC236}">
                <a16:creationId xmlns:a16="http://schemas.microsoft.com/office/drawing/2014/main" id="{78ACC78D-2F77-4892-AD45-4BBF63BC7296}"/>
              </a:ext>
            </a:extLst>
          </p:cNvPr>
          <p:cNvSpPr/>
          <p:nvPr/>
        </p:nvSpPr>
        <p:spPr>
          <a:xfrm>
            <a:off x="371357" y="1858524"/>
            <a:ext cx="6096000" cy="646331"/>
          </a:xfrm>
          <a:prstGeom prst="rect">
            <a:avLst/>
          </a:prstGeom>
        </p:spPr>
        <p:txBody>
          <a:bodyPr>
            <a:spAutoFit/>
          </a:bodyPr>
          <a:lstStyle/>
          <a:p>
            <a:r>
              <a:rPr lang="de-DE"/>
              <a:t>Tellergröße und Tellerfarbe bzw. Kontrast zur Tischdecke beeinflussen die Portionsgrößen die verzehrt werden</a:t>
            </a:r>
          </a:p>
        </p:txBody>
      </p:sp>
      <p:sp>
        <p:nvSpPr>
          <p:cNvPr id="6" name="Rechteck 5">
            <a:extLst>
              <a:ext uri="{FF2B5EF4-FFF2-40B4-BE49-F238E27FC236}">
                <a16:creationId xmlns:a16="http://schemas.microsoft.com/office/drawing/2014/main" id="{DB4B29D2-216A-4EDE-BE55-D89EF5C08F8E}"/>
              </a:ext>
            </a:extLst>
          </p:cNvPr>
          <p:cNvSpPr/>
          <p:nvPr/>
        </p:nvSpPr>
        <p:spPr>
          <a:xfrm>
            <a:off x="1347536" y="2762354"/>
            <a:ext cx="6096000" cy="1200329"/>
          </a:xfrm>
          <a:prstGeom prst="rect">
            <a:avLst/>
          </a:prstGeom>
        </p:spPr>
        <p:txBody>
          <a:bodyPr>
            <a:spAutoFit/>
          </a:bodyPr>
          <a:lstStyle/>
          <a:p>
            <a:r>
              <a:rPr lang="de-DE">
                <a:solidFill>
                  <a:srgbClr val="000000"/>
                </a:solidFill>
                <a:latin typeface="Arial" panose="020B0604020202020204" pitchFamily="34" charset="0"/>
              </a:rPr>
              <a:t>Weniger Essen: kleinere Teller und hoher Kontrast zwischen Speise und Teller</a:t>
            </a:r>
            <a:endParaRPr lang="de-DE"/>
          </a:p>
          <a:p>
            <a:endParaRPr lang="de-DE">
              <a:solidFill>
                <a:srgbClr val="000000"/>
              </a:solidFill>
              <a:latin typeface="Arial" panose="020B0604020202020204" pitchFamily="34" charset="0"/>
            </a:endParaRPr>
          </a:p>
          <a:p>
            <a:r>
              <a:rPr lang="de-DE">
                <a:solidFill>
                  <a:srgbClr val="000000"/>
                </a:solidFill>
                <a:latin typeface="Arial" panose="020B0604020202020204" pitchFamily="34" charset="0"/>
              </a:rPr>
              <a:t>Mehr Gemüse essen: grüne Teller nehmen beim Brokkoli</a:t>
            </a:r>
            <a:endParaRPr lang="de-DE">
              <a:effectLst/>
            </a:endParaRPr>
          </a:p>
        </p:txBody>
      </p:sp>
      <p:cxnSp>
        <p:nvCxnSpPr>
          <p:cNvPr id="28" name="Gerade Verbindung mit Pfeil 27">
            <a:extLst>
              <a:ext uri="{FF2B5EF4-FFF2-40B4-BE49-F238E27FC236}">
                <a16:creationId xmlns:a16="http://schemas.microsoft.com/office/drawing/2014/main" id="{E2C1E1C3-91B8-444C-A33A-23550CA043B2}"/>
              </a:ext>
            </a:extLst>
          </p:cNvPr>
          <p:cNvCxnSpPr/>
          <p:nvPr/>
        </p:nvCxnSpPr>
        <p:spPr>
          <a:xfrm>
            <a:off x="785575" y="3747724"/>
            <a:ext cx="561961" cy="0"/>
          </a:xfrm>
          <a:prstGeom prst="straightConnector1">
            <a:avLst/>
          </a:prstGeom>
          <a:ln w="28575">
            <a:solidFill>
              <a:schemeClr val="accent5">
                <a:lumMod val="75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34" name="Gerade Verbindung mit Pfeil 33">
            <a:extLst>
              <a:ext uri="{FF2B5EF4-FFF2-40B4-BE49-F238E27FC236}">
                <a16:creationId xmlns:a16="http://schemas.microsoft.com/office/drawing/2014/main" id="{E6A48A94-3D04-47E9-A51F-7A709AEAAC20}"/>
              </a:ext>
            </a:extLst>
          </p:cNvPr>
          <p:cNvCxnSpPr/>
          <p:nvPr/>
        </p:nvCxnSpPr>
        <p:spPr>
          <a:xfrm>
            <a:off x="785575" y="2937598"/>
            <a:ext cx="561961" cy="0"/>
          </a:xfrm>
          <a:prstGeom prst="straightConnector1">
            <a:avLst/>
          </a:prstGeom>
          <a:ln w="28575">
            <a:solidFill>
              <a:schemeClr val="accent5">
                <a:lumMod val="75000"/>
              </a:schemeClr>
            </a:solidFill>
            <a:tailEnd type="triangle"/>
          </a:ln>
        </p:spPr>
        <p:style>
          <a:lnRef idx="3">
            <a:schemeClr val="accent4"/>
          </a:lnRef>
          <a:fillRef idx="0">
            <a:schemeClr val="accent4"/>
          </a:fillRef>
          <a:effectRef idx="2">
            <a:schemeClr val="accent4"/>
          </a:effectRef>
          <a:fontRef idx="minor">
            <a:schemeClr val="tx1"/>
          </a:fontRef>
        </p:style>
      </p:cxnSp>
      <p:pic>
        <p:nvPicPr>
          <p:cNvPr id="5122" name="Picture 2">
            <a:extLst>
              <a:ext uri="{FF2B5EF4-FFF2-40B4-BE49-F238E27FC236}">
                <a16:creationId xmlns:a16="http://schemas.microsoft.com/office/drawing/2014/main" id="{DD36FB55-53DD-4078-B8EA-C1C8560666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17049"/>
          <a:stretch/>
        </p:blipFill>
        <p:spPr bwMode="auto">
          <a:xfrm>
            <a:off x="7753715" y="783024"/>
            <a:ext cx="2885357" cy="531471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458D6C41-D308-412A-B1D3-A90834754F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61" t="83758" r="17019"/>
          <a:stretch/>
        </p:blipFill>
        <p:spPr bwMode="auto">
          <a:xfrm>
            <a:off x="4579959" y="4522478"/>
            <a:ext cx="3031958" cy="1575258"/>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2D278E59-A532-4930-B94A-4B6FE7F49778}"/>
              </a:ext>
            </a:extLst>
          </p:cNvPr>
          <p:cNvSpPr/>
          <p:nvPr/>
        </p:nvSpPr>
        <p:spPr>
          <a:xfrm>
            <a:off x="239963" y="5985768"/>
            <a:ext cx="1413506" cy="230832"/>
          </a:xfrm>
          <a:prstGeom prst="rect">
            <a:avLst/>
          </a:prstGeom>
        </p:spPr>
        <p:txBody>
          <a:bodyPr wrap="square">
            <a:spAutoFit/>
          </a:bodyPr>
          <a:lstStyle/>
          <a:p>
            <a:r>
              <a:rPr lang="en-US" sz="900" dirty="0" err="1">
                <a:solidFill>
                  <a:schemeClr val="bg1">
                    <a:lumMod val="65000"/>
                  </a:schemeClr>
                </a:solidFill>
                <a:latin typeface="Arial" panose="020B0604020202020204" pitchFamily="34" charset="0"/>
              </a:rPr>
              <a:t>Ittersum</a:t>
            </a:r>
            <a:r>
              <a:rPr lang="en-US" sz="900" dirty="0">
                <a:solidFill>
                  <a:schemeClr val="bg1">
                    <a:lumMod val="65000"/>
                  </a:schemeClr>
                </a:solidFill>
                <a:latin typeface="Arial" panose="020B0604020202020204" pitchFamily="34" charset="0"/>
              </a:rPr>
              <a:t> et al., 2012</a:t>
            </a:r>
          </a:p>
        </p:txBody>
      </p:sp>
      <p:sp>
        <p:nvSpPr>
          <p:cNvPr id="13" name="Rechteck 12">
            <a:extLst>
              <a:ext uri="{FF2B5EF4-FFF2-40B4-BE49-F238E27FC236}">
                <a16:creationId xmlns:a16="http://schemas.microsoft.com/office/drawing/2014/main" id="{31824C5D-3A14-42DF-8473-5046237FF0D9}"/>
              </a:ext>
            </a:extLst>
          </p:cNvPr>
          <p:cNvSpPr/>
          <p:nvPr/>
        </p:nvSpPr>
        <p:spPr>
          <a:xfrm>
            <a:off x="7896013" y="6229103"/>
            <a:ext cx="2743059" cy="276999"/>
          </a:xfrm>
          <a:prstGeom prst="rect">
            <a:avLst/>
          </a:prstGeom>
        </p:spPr>
        <p:txBody>
          <a:bodyPr wrap="none">
            <a:spAutoFit/>
          </a:bodyPr>
          <a:lstStyle/>
          <a:p>
            <a:r>
              <a:rPr lang="de-DE" sz="1200" dirty="0">
                <a:solidFill>
                  <a:srgbClr val="FF0000"/>
                </a:solidFill>
                <a:ea typeface="Calibri" panose="020F0502020204030204" pitchFamily="34" charset="0"/>
                <a:cs typeface="Times New Roman" panose="02020603050405020304" pitchFamily="18" charset="0"/>
              </a:rPr>
              <a:t>Abbildung ist nicht unter freier Lizenz.</a:t>
            </a:r>
            <a:endParaRPr lang="de-DE" sz="1200" dirty="0">
              <a:solidFill>
                <a:srgbClr val="FF0000"/>
              </a:solidFill>
            </a:endParaRPr>
          </a:p>
        </p:txBody>
      </p:sp>
    </p:spTree>
    <p:extLst>
      <p:ext uri="{BB962C8B-B14F-4D97-AF65-F5344CB8AC3E}">
        <p14:creationId xmlns:p14="http://schemas.microsoft.com/office/powerpoint/2010/main" val="37501743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0B45829-A7D9-49B9-B886-AE31E7D576CB}"/>
              </a:ext>
            </a:extLst>
          </p:cNvPr>
          <p:cNvSpPr/>
          <p:nvPr/>
        </p:nvSpPr>
        <p:spPr>
          <a:xfrm>
            <a:off x="6424246" y="0"/>
            <a:ext cx="5767754" cy="6858000"/>
          </a:xfrm>
          <a:prstGeom prst="rect">
            <a:avLst/>
          </a:prstGeom>
          <a:gradFill flip="none" rotWithShape="1">
            <a:gsLst>
              <a:gs pos="34000">
                <a:schemeClr val="accent4">
                  <a:lumMod val="5000"/>
                  <a:lumOff val="95000"/>
                </a:schemeClr>
              </a:gs>
              <a:gs pos="76000">
                <a:schemeClr val="accent4">
                  <a:lumMod val="45000"/>
                  <a:lumOff val="55000"/>
                </a:schemeClr>
              </a:gs>
              <a:gs pos="83000">
                <a:schemeClr val="accent4">
                  <a:lumMod val="45000"/>
                  <a:lumOff val="55000"/>
                </a:schemeClr>
              </a:gs>
              <a:gs pos="100000">
                <a:schemeClr val="accent4">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901815EE-60FD-F399-D755-B7BBCAA409C8}"/>
              </a:ext>
            </a:extLst>
          </p:cNvPr>
          <p:cNvSpPr>
            <a:spLocks noGrp="1"/>
          </p:cNvSpPr>
          <p:nvPr>
            <p:ph type="title"/>
          </p:nvPr>
        </p:nvSpPr>
        <p:spPr/>
        <p:txBody>
          <a:bodyPr/>
          <a:lstStyle/>
          <a:p>
            <a:r>
              <a:rPr lang="de-DE" dirty="0"/>
              <a:t>Nudging</a:t>
            </a:r>
          </a:p>
        </p:txBody>
      </p:sp>
      <p:sp>
        <p:nvSpPr>
          <p:cNvPr id="3" name="Inhaltsplatzhalter 2">
            <a:extLst>
              <a:ext uri="{FF2B5EF4-FFF2-40B4-BE49-F238E27FC236}">
                <a16:creationId xmlns:a16="http://schemas.microsoft.com/office/drawing/2014/main" id="{AF5E9B29-3D80-B747-9427-6EF1CA472FA0}"/>
              </a:ext>
            </a:extLst>
          </p:cNvPr>
          <p:cNvSpPr>
            <a:spLocks noGrp="1"/>
          </p:cNvSpPr>
          <p:nvPr>
            <p:ph idx="1"/>
          </p:nvPr>
        </p:nvSpPr>
        <p:spPr>
          <a:xfrm>
            <a:off x="8382089" y="2073051"/>
            <a:ext cx="3629312" cy="4019550"/>
          </a:xfrm>
        </p:spPr>
        <p:txBody>
          <a:bodyPr/>
          <a:lstStyle/>
          <a:p>
            <a:pPr marL="0" indent="0" algn="ctr">
              <a:buNone/>
            </a:pPr>
            <a:r>
              <a:rPr lang="de-DE" sz="2800" b="1" dirty="0"/>
              <a:t>nachhaltig</a:t>
            </a:r>
          </a:p>
          <a:p>
            <a:pPr marL="0" indent="0" algn="ctr">
              <a:buNone/>
            </a:pPr>
            <a:r>
              <a:rPr lang="de-DE" sz="2800" b="1" dirty="0"/>
              <a:t>regional</a:t>
            </a:r>
          </a:p>
          <a:p>
            <a:pPr marL="0" indent="0" algn="ctr">
              <a:buNone/>
            </a:pPr>
            <a:r>
              <a:rPr lang="de-DE" sz="2000" dirty="0"/>
              <a:t>saisonal</a:t>
            </a:r>
          </a:p>
          <a:p>
            <a:pPr marL="0" indent="0" algn="ctr">
              <a:buNone/>
            </a:pPr>
            <a:r>
              <a:rPr lang="de-DE" sz="2000" dirty="0"/>
              <a:t>gesund </a:t>
            </a:r>
          </a:p>
          <a:p>
            <a:pPr marL="0" indent="0" algn="ctr">
              <a:buNone/>
            </a:pPr>
            <a:r>
              <a:rPr lang="de-DE" sz="2000" dirty="0"/>
              <a:t>bio</a:t>
            </a:r>
          </a:p>
          <a:p>
            <a:pPr marL="0" indent="0" algn="ctr">
              <a:buNone/>
            </a:pPr>
            <a:r>
              <a:rPr lang="de-DE" sz="1600" dirty="0"/>
              <a:t>traditionell</a:t>
            </a:r>
          </a:p>
        </p:txBody>
      </p:sp>
      <p:sp>
        <p:nvSpPr>
          <p:cNvPr id="4" name="Textplatzhalter 3">
            <a:extLst>
              <a:ext uri="{FF2B5EF4-FFF2-40B4-BE49-F238E27FC236}">
                <a16:creationId xmlns:a16="http://schemas.microsoft.com/office/drawing/2014/main" id="{8889D5F8-7397-8939-B213-AFC7D7B491AD}"/>
              </a:ext>
            </a:extLst>
          </p:cNvPr>
          <p:cNvSpPr>
            <a:spLocks noGrp="1"/>
          </p:cNvSpPr>
          <p:nvPr>
            <p:ph type="body" sz="quarter" idx="13"/>
          </p:nvPr>
        </p:nvSpPr>
        <p:spPr/>
        <p:txBody>
          <a:bodyPr/>
          <a:lstStyle/>
          <a:p>
            <a:r>
              <a:rPr lang="de-DE" dirty="0"/>
              <a:t>Beschreibende Namen  </a:t>
            </a:r>
          </a:p>
        </p:txBody>
      </p:sp>
      <p:sp>
        <p:nvSpPr>
          <p:cNvPr id="6" name="Textfeld 5">
            <a:extLst>
              <a:ext uri="{FF2B5EF4-FFF2-40B4-BE49-F238E27FC236}">
                <a16:creationId xmlns:a16="http://schemas.microsoft.com/office/drawing/2014/main" id="{9FE720CD-38C5-20B4-D2D9-98098A57D16C}"/>
              </a:ext>
            </a:extLst>
          </p:cNvPr>
          <p:cNvSpPr txBox="1"/>
          <p:nvPr/>
        </p:nvSpPr>
        <p:spPr>
          <a:xfrm>
            <a:off x="947635" y="2464597"/>
            <a:ext cx="3177901" cy="710644"/>
          </a:xfrm>
          <a:prstGeom prst="rect">
            <a:avLst/>
          </a:prstGeom>
          <a:noFill/>
        </p:spPr>
        <p:txBody>
          <a:bodyPr wrap="square" rtlCol="0">
            <a:spAutoFit/>
          </a:bodyPr>
          <a:lstStyle/>
          <a:p>
            <a:pPr>
              <a:lnSpc>
                <a:spcPct val="110000"/>
              </a:lnSpc>
            </a:pPr>
            <a:r>
              <a:rPr lang="de-DE" sz="1900" dirty="0"/>
              <a:t>Tagliatelle mit Pilzen und Gartenkräutern a la Nonna</a:t>
            </a:r>
          </a:p>
        </p:txBody>
      </p:sp>
      <p:sp>
        <p:nvSpPr>
          <p:cNvPr id="7" name="Textfeld 6">
            <a:extLst>
              <a:ext uri="{FF2B5EF4-FFF2-40B4-BE49-F238E27FC236}">
                <a16:creationId xmlns:a16="http://schemas.microsoft.com/office/drawing/2014/main" id="{8CAAF2C8-3743-198A-7FF4-6C246D951230}"/>
              </a:ext>
            </a:extLst>
          </p:cNvPr>
          <p:cNvSpPr txBox="1"/>
          <p:nvPr/>
        </p:nvSpPr>
        <p:spPr>
          <a:xfrm>
            <a:off x="947635" y="3607442"/>
            <a:ext cx="2904565" cy="710644"/>
          </a:xfrm>
          <a:prstGeom prst="rect">
            <a:avLst/>
          </a:prstGeom>
          <a:noFill/>
        </p:spPr>
        <p:txBody>
          <a:bodyPr wrap="square" rtlCol="0">
            <a:spAutoFit/>
          </a:bodyPr>
          <a:lstStyle/>
          <a:p>
            <a:pPr>
              <a:lnSpc>
                <a:spcPct val="110000"/>
              </a:lnSpc>
            </a:pPr>
            <a:r>
              <a:rPr lang="de-DE" sz="1900" dirty="0"/>
              <a:t>Burger mit </a:t>
            </a:r>
            <a:r>
              <a:rPr lang="de-DE" sz="1900" dirty="0" err="1"/>
              <a:t>Linsenpatty</a:t>
            </a:r>
            <a:r>
              <a:rPr lang="de-DE" sz="1900" dirty="0"/>
              <a:t> nach Art des Hauses</a:t>
            </a:r>
          </a:p>
        </p:txBody>
      </p:sp>
      <p:pic>
        <p:nvPicPr>
          <p:cNvPr id="9" name="Grafik 8">
            <a:extLst>
              <a:ext uri="{FF2B5EF4-FFF2-40B4-BE49-F238E27FC236}">
                <a16:creationId xmlns:a16="http://schemas.microsoft.com/office/drawing/2014/main" id="{2DA59D83-E958-4DA2-A1D0-4272772F1321}"/>
              </a:ext>
            </a:extLst>
          </p:cNvPr>
          <p:cNvPicPr>
            <a:picLocks noChangeAspect="1"/>
          </p:cNvPicPr>
          <p:nvPr/>
        </p:nvPicPr>
        <p:blipFill>
          <a:blip r:embed="rId3"/>
          <a:stretch>
            <a:fillRect/>
          </a:stretch>
        </p:blipFill>
        <p:spPr>
          <a:xfrm>
            <a:off x="9331827" y="196591"/>
            <a:ext cx="2591400" cy="555301"/>
          </a:xfrm>
          <a:prstGeom prst="rect">
            <a:avLst/>
          </a:prstGeom>
        </p:spPr>
      </p:pic>
      <p:sp>
        <p:nvSpPr>
          <p:cNvPr id="11" name="Rechteck 10">
            <a:extLst>
              <a:ext uri="{FF2B5EF4-FFF2-40B4-BE49-F238E27FC236}">
                <a16:creationId xmlns:a16="http://schemas.microsoft.com/office/drawing/2014/main" id="{6DBEB95A-AD2D-4840-8BC3-31966F4413E4}"/>
              </a:ext>
            </a:extLst>
          </p:cNvPr>
          <p:cNvSpPr/>
          <p:nvPr/>
        </p:nvSpPr>
        <p:spPr>
          <a:xfrm>
            <a:off x="371357" y="6064267"/>
            <a:ext cx="2416046" cy="230832"/>
          </a:xfrm>
          <a:prstGeom prst="rect">
            <a:avLst/>
          </a:prstGeom>
        </p:spPr>
        <p:txBody>
          <a:bodyPr wrap="none">
            <a:spAutoFit/>
          </a:bodyPr>
          <a:lstStyle/>
          <a:p>
            <a:r>
              <a:rPr lang="de-DE" sz="900" dirty="0">
                <a:solidFill>
                  <a:schemeClr val="bg1">
                    <a:lumMod val="65000"/>
                  </a:schemeClr>
                </a:solidFill>
              </a:rPr>
              <a:t>Verband Deutscher Naturparke et al., 2023</a:t>
            </a:r>
          </a:p>
        </p:txBody>
      </p:sp>
      <p:pic>
        <p:nvPicPr>
          <p:cNvPr id="15" name="Grafik 14">
            <a:extLst>
              <a:ext uri="{FF2B5EF4-FFF2-40B4-BE49-F238E27FC236}">
                <a16:creationId xmlns:a16="http://schemas.microsoft.com/office/drawing/2014/main" id="{60A8262C-56D3-4E5A-B66E-84E7EAD3BD66}"/>
              </a:ext>
            </a:extLst>
          </p:cNvPr>
          <p:cNvPicPr>
            <a:picLocks noChangeAspect="1"/>
          </p:cNvPicPr>
          <p:nvPr/>
        </p:nvPicPr>
        <p:blipFill>
          <a:blip r:embed="rId4"/>
          <a:stretch>
            <a:fillRect/>
          </a:stretch>
        </p:blipFill>
        <p:spPr>
          <a:xfrm>
            <a:off x="4449383" y="143515"/>
            <a:ext cx="4380646" cy="6570970"/>
          </a:xfrm>
          <a:prstGeom prst="rect">
            <a:avLst/>
          </a:prstGeom>
        </p:spPr>
      </p:pic>
      <p:sp>
        <p:nvSpPr>
          <p:cNvPr id="16" name="Rechteck 15">
            <a:extLst>
              <a:ext uri="{FF2B5EF4-FFF2-40B4-BE49-F238E27FC236}">
                <a16:creationId xmlns:a16="http://schemas.microsoft.com/office/drawing/2014/main" id="{027BEB6C-D06C-4BA3-8EF1-B44B62DCB54B}"/>
              </a:ext>
            </a:extLst>
          </p:cNvPr>
          <p:cNvSpPr/>
          <p:nvPr/>
        </p:nvSpPr>
        <p:spPr>
          <a:xfrm>
            <a:off x="6096000" y="93733"/>
            <a:ext cx="2813591" cy="261610"/>
          </a:xfrm>
          <a:prstGeom prst="rect">
            <a:avLst/>
          </a:prstGeom>
        </p:spPr>
        <p:txBody>
          <a:bodyPr wrap="none">
            <a:spAutoFit/>
          </a:bodyPr>
          <a:lstStyle/>
          <a:p>
            <a:r>
              <a:rPr lang="de-DE" sz="1100" dirty="0">
                <a:solidFill>
                  <a:srgbClr val="666666"/>
                </a:solidFill>
              </a:rPr>
              <a:t> Bildquelle: </a:t>
            </a:r>
            <a:r>
              <a:rPr lang="de-DE" sz="1100" dirty="0" err="1">
                <a:solidFill>
                  <a:srgbClr val="666666"/>
                </a:solidFill>
              </a:rPr>
              <a:t>anna</a:t>
            </a:r>
            <a:r>
              <a:rPr lang="de-DE" sz="1100" dirty="0">
                <a:solidFill>
                  <a:srgbClr val="666666"/>
                </a:solidFill>
              </a:rPr>
              <a:t> </a:t>
            </a:r>
            <a:r>
              <a:rPr lang="de-DE" sz="1100" dirty="0" err="1">
                <a:solidFill>
                  <a:srgbClr val="666666"/>
                </a:solidFill>
              </a:rPr>
              <a:t>haas</a:t>
            </a:r>
            <a:r>
              <a:rPr lang="de-DE" sz="1100" dirty="0">
                <a:solidFill>
                  <a:srgbClr val="666666"/>
                </a:solidFill>
              </a:rPr>
              <a:t>, </a:t>
            </a:r>
            <a:r>
              <a:rPr lang="de-DE" sz="1100" dirty="0" err="1">
                <a:solidFill>
                  <a:srgbClr val="666666"/>
                </a:solidFill>
              </a:rPr>
              <a:t>fotografie</a:t>
            </a:r>
            <a:r>
              <a:rPr lang="de-DE" sz="1100" dirty="0">
                <a:solidFill>
                  <a:srgbClr val="666666"/>
                </a:solidFill>
              </a:rPr>
              <a:t> + design</a:t>
            </a:r>
            <a:endParaRPr lang="de-DE" sz="1100" dirty="0"/>
          </a:p>
        </p:txBody>
      </p:sp>
    </p:spTree>
    <p:extLst>
      <p:ext uri="{BB962C8B-B14F-4D97-AF65-F5344CB8AC3E}">
        <p14:creationId xmlns:p14="http://schemas.microsoft.com/office/powerpoint/2010/main" val="10870018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7885D-5919-5328-451E-25DA2B6BA201}"/>
              </a:ext>
            </a:extLst>
          </p:cNvPr>
          <p:cNvSpPr>
            <a:spLocks noGrp="1"/>
          </p:cNvSpPr>
          <p:nvPr>
            <p:ph type="title"/>
          </p:nvPr>
        </p:nvSpPr>
        <p:spPr/>
        <p:txBody>
          <a:bodyPr/>
          <a:lstStyle/>
          <a:p>
            <a:r>
              <a:rPr lang="de-DE" dirty="0"/>
              <a:t>Nudging</a:t>
            </a:r>
          </a:p>
        </p:txBody>
      </p:sp>
      <p:sp>
        <p:nvSpPr>
          <p:cNvPr id="3" name="Inhaltsplatzhalter 2">
            <a:extLst>
              <a:ext uri="{FF2B5EF4-FFF2-40B4-BE49-F238E27FC236}">
                <a16:creationId xmlns:a16="http://schemas.microsoft.com/office/drawing/2014/main" id="{374A7743-E499-BCC1-BDE7-C3A516031862}"/>
              </a:ext>
            </a:extLst>
          </p:cNvPr>
          <p:cNvSpPr>
            <a:spLocks noGrp="1"/>
          </p:cNvSpPr>
          <p:nvPr>
            <p:ph idx="1"/>
          </p:nvPr>
        </p:nvSpPr>
        <p:spPr>
          <a:xfrm>
            <a:off x="371481" y="1785938"/>
            <a:ext cx="9367837" cy="4019550"/>
          </a:xfrm>
        </p:spPr>
        <p:txBody>
          <a:bodyPr/>
          <a:lstStyle/>
          <a:p>
            <a:pPr marL="0" indent="0">
              <a:buNone/>
            </a:pPr>
            <a:r>
              <a:rPr lang="de-DE" dirty="0"/>
              <a:t>Fragen des Ausgabepersonals können Gäste zu einer bestimmten Wahl bewegen!</a:t>
            </a:r>
          </a:p>
          <a:p>
            <a:pPr marL="0" indent="0">
              <a:buNone/>
            </a:pPr>
            <a:endParaRPr lang="de-DE" dirty="0"/>
          </a:p>
        </p:txBody>
      </p:sp>
      <p:sp>
        <p:nvSpPr>
          <p:cNvPr id="4" name="Textplatzhalter 3">
            <a:extLst>
              <a:ext uri="{FF2B5EF4-FFF2-40B4-BE49-F238E27FC236}">
                <a16:creationId xmlns:a16="http://schemas.microsoft.com/office/drawing/2014/main" id="{C0AB824A-317A-2DBF-9466-9131D587AB10}"/>
              </a:ext>
            </a:extLst>
          </p:cNvPr>
          <p:cNvSpPr>
            <a:spLocks noGrp="1"/>
          </p:cNvSpPr>
          <p:nvPr>
            <p:ph type="body" sz="quarter" idx="13"/>
          </p:nvPr>
        </p:nvSpPr>
        <p:spPr/>
        <p:txBody>
          <a:bodyPr/>
          <a:lstStyle/>
          <a:p>
            <a:r>
              <a:rPr lang="de-DE" dirty="0"/>
              <a:t>Verbal Prompt: mündliche Aufforderung</a:t>
            </a:r>
          </a:p>
        </p:txBody>
      </p:sp>
      <p:pic>
        <p:nvPicPr>
          <p:cNvPr id="7" name="Grafik 6" descr="Rede Silhouette">
            <a:extLst>
              <a:ext uri="{FF2B5EF4-FFF2-40B4-BE49-F238E27FC236}">
                <a16:creationId xmlns:a16="http://schemas.microsoft.com/office/drawing/2014/main" id="{120FCBAB-D80E-E507-D6CF-7C2FCB09A7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4529" y="2635623"/>
            <a:ext cx="5897821" cy="2859741"/>
          </a:xfrm>
          <a:prstGeom prst="rect">
            <a:avLst/>
          </a:prstGeom>
        </p:spPr>
      </p:pic>
      <p:sp>
        <p:nvSpPr>
          <p:cNvPr id="8" name="Textfeld 7">
            <a:extLst>
              <a:ext uri="{FF2B5EF4-FFF2-40B4-BE49-F238E27FC236}">
                <a16:creationId xmlns:a16="http://schemas.microsoft.com/office/drawing/2014/main" id="{031AECB1-37C6-F233-0CC5-D6B5CDFCDE43}"/>
              </a:ext>
            </a:extLst>
          </p:cNvPr>
          <p:cNvSpPr txBox="1"/>
          <p:nvPr/>
        </p:nvSpPr>
        <p:spPr>
          <a:xfrm>
            <a:off x="4436321" y="3398201"/>
            <a:ext cx="3322632" cy="830997"/>
          </a:xfrm>
          <a:prstGeom prst="rect">
            <a:avLst/>
          </a:prstGeom>
          <a:noFill/>
        </p:spPr>
        <p:txBody>
          <a:bodyPr wrap="square" rtlCol="0">
            <a:spAutoFit/>
          </a:bodyPr>
          <a:lstStyle/>
          <a:p>
            <a:pPr marL="0" indent="0">
              <a:buNone/>
            </a:pPr>
            <a:r>
              <a:rPr lang="de-DE" sz="2400" dirty="0"/>
              <a:t>„Möchten Sie noch ein Stück Obst?“</a:t>
            </a:r>
          </a:p>
        </p:txBody>
      </p:sp>
      <p:sp>
        <p:nvSpPr>
          <p:cNvPr id="9" name="Textfeld 8">
            <a:extLst>
              <a:ext uri="{FF2B5EF4-FFF2-40B4-BE49-F238E27FC236}">
                <a16:creationId xmlns:a16="http://schemas.microsoft.com/office/drawing/2014/main" id="{4DA871C6-F24E-48C3-922B-5F36EB7F700D}"/>
              </a:ext>
            </a:extLst>
          </p:cNvPr>
          <p:cNvSpPr txBox="1"/>
          <p:nvPr/>
        </p:nvSpPr>
        <p:spPr>
          <a:xfrm>
            <a:off x="11007094" y="6013006"/>
            <a:ext cx="1337649" cy="2328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extLst>
      <p:ext uri="{BB962C8B-B14F-4D97-AF65-F5344CB8AC3E}">
        <p14:creationId xmlns:p14="http://schemas.microsoft.com/office/powerpoint/2010/main" val="26523340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a:extLst>
              <a:ext uri="{FF2B5EF4-FFF2-40B4-BE49-F238E27FC236}">
                <a16:creationId xmlns:a16="http://schemas.microsoft.com/office/drawing/2014/main" id="{5B79E19B-1CC4-4A16-80FB-A993B50BB2FE}"/>
              </a:ext>
            </a:extLst>
          </p:cNvPr>
          <p:cNvSpPr>
            <a:spLocks noGrp="1"/>
          </p:cNvSpPr>
          <p:nvPr>
            <p:ph type="title"/>
          </p:nvPr>
        </p:nvSpPr>
        <p:spPr/>
        <p:txBody>
          <a:bodyPr/>
          <a:lstStyle/>
          <a:p>
            <a:r>
              <a:rPr lang="de-DE" err="1"/>
              <a:t>Nudging</a:t>
            </a:r>
            <a:endParaRPr lang="de-DE"/>
          </a:p>
        </p:txBody>
      </p:sp>
      <p:sp>
        <p:nvSpPr>
          <p:cNvPr id="8" name="Inhaltsplatzhalter 2"/>
          <p:cNvSpPr>
            <a:spLocks noGrp="1"/>
          </p:cNvSpPr>
          <p:nvPr>
            <p:ph idx="1"/>
          </p:nvPr>
        </p:nvSpPr>
        <p:spPr bwMode="auto">
          <a:xfrm>
            <a:off x="371481" y="1785938"/>
            <a:ext cx="11376571" cy="4019550"/>
          </a:xfrm>
        </p:spPr>
        <p:txBody>
          <a:bodyPr>
            <a:normAutofit fontScale="92500" lnSpcReduction="20000"/>
          </a:bodyPr>
          <a:lstStyle/>
          <a:p>
            <a:pPr marL="0" indent="0" algn="just">
              <a:buNone/>
              <a:defRPr/>
            </a:pPr>
            <a:r>
              <a:rPr lang="de-DE" sz="2000"/>
              <a:t>Durch die Anwendung von </a:t>
            </a:r>
            <a:r>
              <a:rPr lang="de-DE" sz="2000" err="1"/>
              <a:t>Nudges</a:t>
            </a:r>
            <a:r>
              <a:rPr lang="de-DE" sz="2000"/>
              <a:t> können in Ihren Betrieben die Absatzzahlen der </a:t>
            </a:r>
            <a:r>
              <a:rPr lang="de-DE" sz="2000" b="1"/>
              <a:t>nachhaltigsten Speisen des Tages gesteigert </a:t>
            </a:r>
            <a:r>
              <a:rPr lang="de-DE" sz="2000"/>
              <a:t>werden.</a:t>
            </a:r>
          </a:p>
          <a:p>
            <a:pPr algn="just">
              <a:defRPr/>
            </a:pPr>
            <a:endParaRPr lang="de-DE" sz="2000"/>
          </a:p>
          <a:p>
            <a:pPr algn="just">
              <a:defRPr/>
            </a:pPr>
            <a:endParaRPr lang="de-DE" sz="2000"/>
          </a:p>
          <a:p>
            <a:pPr algn="just">
              <a:defRPr/>
            </a:pPr>
            <a:r>
              <a:rPr lang="de-DE" sz="2000" err="1"/>
              <a:t>Nudge</a:t>
            </a:r>
            <a:r>
              <a:rPr lang="de-DE" sz="2000"/>
              <a:t>-Erfolg kann von </a:t>
            </a:r>
            <a:r>
              <a:rPr lang="de-DE" sz="2000" b="1"/>
              <a:t>Betrieb zu Betrieb variieren</a:t>
            </a:r>
            <a:endParaRPr lang="de-DE" sz="2000"/>
          </a:p>
          <a:p>
            <a:pPr algn="just">
              <a:defRPr/>
            </a:pPr>
            <a:r>
              <a:rPr lang="de-DE" sz="2000"/>
              <a:t>Bei Einführung neuer </a:t>
            </a:r>
            <a:r>
              <a:rPr lang="de-DE" sz="2000" err="1"/>
              <a:t>Nudges</a:t>
            </a:r>
            <a:r>
              <a:rPr lang="de-DE" sz="2000"/>
              <a:t> empfiehlt sich eine </a:t>
            </a:r>
            <a:r>
              <a:rPr lang="de-DE" sz="2000" b="1"/>
              <a:t>Kontrolle der Verkaufszahlen</a:t>
            </a:r>
            <a:endParaRPr lang="de-DE" sz="2000"/>
          </a:p>
          <a:p>
            <a:pPr algn="just">
              <a:defRPr/>
            </a:pPr>
            <a:r>
              <a:rPr lang="de-DE" sz="2000"/>
              <a:t>Auch weitere </a:t>
            </a:r>
            <a:r>
              <a:rPr lang="de-DE" sz="2000" b="1"/>
              <a:t>„Top-Runner“</a:t>
            </a:r>
            <a:r>
              <a:rPr lang="de-DE" sz="2000"/>
              <a:t> im täglichen Angebot </a:t>
            </a:r>
            <a:r>
              <a:rPr lang="de-DE" sz="2000" b="1"/>
              <a:t>nehmen Einfluss </a:t>
            </a:r>
            <a:r>
              <a:rPr lang="de-DE" sz="2000"/>
              <a:t>und</a:t>
            </a:r>
            <a:r>
              <a:rPr lang="de-DE" sz="2000" b="1"/>
              <a:t> </a:t>
            </a:r>
            <a:r>
              <a:rPr lang="de-DE" sz="2000"/>
              <a:t>können die </a:t>
            </a:r>
            <a:r>
              <a:rPr lang="de-DE" sz="2000" err="1"/>
              <a:t>Nudge</a:t>
            </a:r>
            <a:r>
              <a:rPr lang="de-DE" sz="2000"/>
              <a:t>-Wirkung der nachhaltigen Speisen reduzieren</a:t>
            </a:r>
          </a:p>
          <a:p>
            <a:pPr algn="just">
              <a:defRPr/>
            </a:pPr>
            <a:endParaRPr lang="de-DE" sz="2000" b="1"/>
          </a:p>
          <a:p>
            <a:pPr algn="just">
              <a:defRPr/>
            </a:pPr>
            <a:endParaRPr lang="de-DE" sz="2000" b="1"/>
          </a:p>
          <a:p>
            <a:pPr marL="0" indent="0" algn="just">
              <a:buNone/>
              <a:defRPr/>
            </a:pPr>
            <a:r>
              <a:rPr lang="de-DE" sz="2000" b="1">
                <a:solidFill>
                  <a:srgbClr val="48403C"/>
                </a:solidFill>
              </a:rPr>
              <a:t>	Analyse des Betriebs </a:t>
            </a:r>
            <a:r>
              <a:rPr lang="de-DE" sz="2000">
                <a:solidFill>
                  <a:srgbClr val="48403C"/>
                </a:solidFill>
              </a:rPr>
              <a:t>(Infrastruktur, Speisenangebot, Prozesse) </a:t>
            </a:r>
            <a:r>
              <a:rPr lang="de-DE" sz="2000" b="1">
                <a:solidFill>
                  <a:srgbClr val="48403C"/>
                </a:solidFill>
              </a:rPr>
              <a:t>des Gästeverhaltens und der 	Absatzzahlen ist sinnvoll</a:t>
            </a:r>
            <a:endParaRPr lang="de-DE" sz="2000"/>
          </a:p>
          <a:p>
            <a:pPr marL="0" indent="0" algn="just">
              <a:lnSpc>
                <a:spcPct val="150000"/>
              </a:lnSpc>
              <a:buNone/>
              <a:defRPr/>
            </a:pPr>
            <a:endParaRPr lang="de-DE" sz="2000"/>
          </a:p>
          <a:p>
            <a:pPr marL="0" indent="0" algn="just">
              <a:lnSpc>
                <a:spcPct val="150000"/>
              </a:lnSpc>
              <a:buNone/>
              <a:defRPr/>
            </a:pPr>
            <a:r>
              <a:rPr lang="de-DE" sz="2000"/>
              <a:t>	</a:t>
            </a:r>
            <a:endParaRPr sz="2000"/>
          </a:p>
        </p:txBody>
      </p:sp>
      <p:sp>
        <p:nvSpPr>
          <p:cNvPr id="11" name="Textplatzhalter 1"/>
          <p:cNvSpPr>
            <a:spLocks noGrp="1"/>
          </p:cNvSpPr>
          <p:nvPr>
            <p:ph type="body" sz="quarter" idx="13"/>
          </p:nvPr>
        </p:nvSpPr>
        <p:spPr bwMode="auto"/>
        <p:txBody>
          <a:bodyPr/>
          <a:lstStyle/>
          <a:p>
            <a:pPr>
              <a:defRPr/>
            </a:pPr>
            <a:r>
              <a:rPr lang="de-DE"/>
              <a:t>Zusammenfassung</a:t>
            </a:r>
            <a:endParaRPr/>
          </a:p>
        </p:txBody>
      </p:sp>
      <p:cxnSp>
        <p:nvCxnSpPr>
          <p:cNvPr id="13" name="Gerade Verbindung mit Pfeil 12">
            <a:extLst>
              <a:ext uri="{FF2B5EF4-FFF2-40B4-BE49-F238E27FC236}">
                <a16:creationId xmlns:a16="http://schemas.microsoft.com/office/drawing/2014/main" id="{031AE45E-5108-4567-BC62-79CFBEA20ACC}"/>
              </a:ext>
            </a:extLst>
          </p:cNvPr>
          <p:cNvCxnSpPr/>
          <p:nvPr/>
        </p:nvCxnSpPr>
        <p:spPr>
          <a:xfrm>
            <a:off x="530383" y="4503532"/>
            <a:ext cx="561961" cy="0"/>
          </a:xfrm>
          <a:prstGeom prst="straightConnector1">
            <a:avLst/>
          </a:prstGeom>
          <a:ln w="28575">
            <a:solidFill>
              <a:schemeClr val="accent5">
                <a:lumMod val="75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3" name="Rechteck 2">
            <a:extLst>
              <a:ext uri="{FF2B5EF4-FFF2-40B4-BE49-F238E27FC236}">
                <a16:creationId xmlns:a16="http://schemas.microsoft.com/office/drawing/2014/main" id="{87248974-B6C0-4CA5-88DF-CCDF7BA6F6EA}"/>
              </a:ext>
            </a:extLst>
          </p:cNvPr>
          <p:cNvSpPr/>
          <p:nvPr/>
        </p:nvSpPr>
        <p:spPr>
          <a:xfrm>
            <a:off x="1171073" y="5343823"/>
            <a:ext cx="9849853" cy="46166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de-DE" sz="2400" b="1">
                <a:solidFill>
                  <a:schemeClr val="bg1"/>
                </a:solidFill>
              </a:rPr>
              <a:t>Es gibt keinen “geeignetsten” </a:t>
            </a:r>
            <a:r>
              <a:rPr lang="de-DE" sz="2400" b="1" err="1">
                <a:solidFill>
                  <a:schemeClr val="bg1"/>
                </a:solidFill>
              </a:rPr>
              <a:t>Nudge</a:t>
            </a:r>
            <a:r>
              <a:rPr lang="de-DE" sz="2400" b="1">
                <a:solidFill>
                  <a:schemeClr val="bg1"/>
                </a:solidFill>
              </a:rPr>
              <a:t> über alle Settings hinweg!</a:t>
            </a:r>
          </a:p>
        </p:txBody>
      </p:sp>
      <p:sp>
        <p:nvSpPr>
          <p:cNvPr id="7" name="Textfeld 6">
            <a:extLst>
              <a:ext uri="{FF2B5EF4-FFF2-40B4-BE49-F238E27FC236}">
                <a16:creationId xmlns:a16="http://schemas.microsoft.com/office/drawing/2014/main" id="{55CFB3A8-692E-4324-BFE0-81E58C1A0A6A}"/>
              </a:ext>
            </a:extLst>
          </p:cNvPr>
          <p:cNvSpPr txBox="1"/>
          <p:nvPr/>
        </p:nvSpPr>
        <p:spPr>
          <a:xfrm>
            <a:off x="11007094" y="6013006"/>
            <a:ext cx="1337649" cy="2328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2"/>
          <p:cNvSpPr txBox="1">
            <a:spLocks noGrp="1"/>
          </p:cNvSpPr>
          <p:nvPr>
            <p:ph type="title"/>
          </p:nvPr>
        </p:nvSpPr>
        <p:spPr>
          <a:prstGeom prst="rect">
            <a:avLst/>
          </a:prstGeom>
          <a:noFill/>
          <a:ln>
            <a:noFill/>
          </a:ln>
        </p:spPr>
        <p:txBody>
          <a:bodyPr spcFirstLastPara="1" wrap="square" lIns="0" tIns="0" rIns="0" bIns="0" anchor="ctr" anchorCtr="0">
            <a:noAutofit/>
          </a:bodyPr>
          <a:lstStyle/>
          <a:p>
            <a:pPr marL="0" lvl="0" indent="0" algn="l" rtl="0">
              <a:lnSpc>
                <a:spcPct val="110000"/>
              </a:lnSpc>
              <a:spcBef>
                <a:spcPts val="0"/>
              </a:spcBef>
              <a:spcAft>
                <a:spcPts val="0"/>
              </a:spcAft>
              <a:buSzPts val="1400"/>
              <a:buNone/>
            </a:pPr>
            <a:r>
              <a:rPr lang="de-DE"/>
              <a:t>Informationen</a:t>
            </a:r>
            <a:endParaRPr/>
          </a:p>
        </p:txBody>
      </p:sp>
      <p:sp>
        <p:nvSpPr>
          <p:cNvPr id="1165" name="Google Shape;1165;p2"/>
          <p:cNvSpPr txBox="1">
            <a:spLocks noGrp="1"/>
          </p:cNvSpPr>
          <p:nvPr>
            <p:ph type="body" sz="quarter" idx="13"/>
          </p:nvPr>
        </p:nvSpPr>
        <p:spPr>
          <a:prstGeom prst="rect">
            <a:avLst/>
          </a:prstGeom>
          <a:noFill/>
          <a:ln>
            <a:noFill/>
          </a:ln>
        </p:spPr>
        <p:txBody>
          <a:bodyPr spcFirstLastPara="1" wrap="square" lIns="0" tIns="0" rIns="0" bIns="0" anchor="ctr" anchorCtr="0">
            <a:noAutofit/>
          </a:bodyPr>
          <a:lstStyle/>
          <a:p>
            <a:pPr lvl="0">
              <a:spcBef>
                <a:spcPts val="0"/>
              </a:spcBef>
              <a:spcAft>
                <a:spcPts val="0"/>
              </a:spcAft>
              <a:buClr>
                <a:srgbClr val="205B7D"/>
              </a:buClr>
              <a:buSzPts val="900"/>
            </a:pPr>
            <a:r>
              <a:rPr lang="de-DE">
                <a:solidFill>
                  <a:srgbClr val="7F7F7F"/>
                </a:solidFill>
                <a:ea typeface="Arial"/>
                <a:cs typeface="Arial"/>
                <a:sym typeface="Arial"/>
              </a:rPr>
              <a:t>Was sind </a:t>
            </a:r>
            <a:r>
              <a:rPr lang="de-DE"/>
              <a:t>Informationen</a:t>
            </a:r>
            <a:r>
              <a:rPr lang="de-DE">
                <a:solidFill>
                  <a:srgbClr val="7F7F7F"/>
                </a:solidFill>
                <a:ea typeface="Arial"/>
                <a:cs typeface="Arial"/>
                <a:sym typeface="Arial"/>
              </a:rPr>
              <a:t>?</a:t>
            </a:r>
          </a:p>
        </p:txBody>
      </p:sp>
      <p:sp>
        <p:nvSpPr>
          <p:cNvPr id="1167" name="Google Shape;1167;p2"/>
          <p:cNvSpPr txBox="1"/>
          <p:nvPr/>
        </p:nvSpPr>
        <p:spPr>
          <a:xfrm>
            <a:off x="360363" y="1761545"/>
            <a:ext cx="5724642" cy="2450213"/>
          </a:xfrm>
          <a:prstGeom prst="rect">
            <a:avLst/>
          </a:prstGeom>
          <a:noFill/>
          <a:ln>
            <a:noFill/>
          </a:ln>
        </p:spPr>
        <p:txBody>
          <a:bodyPr spcFirstLastPara="1" wrap="square" lIns="0" tIns="0" rIns="0" bIns="0" anchor="t" anchorCtr="0">
            <a:noAutofit/>
          </a:bodyPr>
          <a:lstStyle/>
          <a:p>
            <a:pPr lvl="0">
              <a:lnSpc>
                <a:spcPct val="110000"/>
              </a:lnSpc>
              <a:buClr>
                <a:schemeClr val="dk1"/>
              </a:buClr>
              <a:buSzPts val="1440"/>
            </a:pPr>
            <a:r>
              <a:rPr lang="de-DE" dirty="0"/>
              <a:t>Hier geht es um Stellschrauben, die in erster Linie Aufmerksamkeit erregen, Denkprozesse auslösen und so auf das Verhalten von Personen wirken.</a:t>
            </a:r>
            <a:endParaRPr lang="de-DE" sz="900" dirty="0">
              <a:solidFill>
                <a:srgbClr val="7F7F7F"/>
              </a:solidFill>
              <a:ea typeface="Arial"/>
              <a:cs typeface="Arial"/>
              <a:sym typeface="Arial"/>
            </a:endParaRPr>
          </a:p>
          <a:p>
            <a:pPr marL="0" marR="0" lvl="0" indent="0" algn="l" rtl="0">
              <a:lnSpc>
                <a:spcPct val="110000"/>
              </a:lnSpc>
              <a:spcBef>
                <a:spcPts val="0"/>
              </a:spcBef>
              <a:spcAft>
                <a:spcPts val="0"/>
              </a:spcAft>
              <a:buClr>
                <a:schemeClr val="dk1"/>
              </a:buClr>
              <a:buSzPts val="1100"/>
              <a:buFont typeface="Arial"/>
              <a:buNone/>
            </a:pPr>
            <a:endParaRPr b="0" i="0" u="none" strike="noStrike" cap="none" dirty="0">
              <a:solidFill>
                <a:schemeClr val="dk1"/>
              </a:solidFill>
              <a:latin typeface="Tahoma"/>
              <a:ea typeface="Tahoma"/>
              <a:cs typeface="Tahoma"/>
              <a:sym typeface="Tahoma"/>
            </a:endParaRPr>
          </a:p>
          <a:p>
            <a:pPr marL="349191" marR="0" lvl="0" indent="-257749" algn="l" rtl="0">
              <a:lnSpc>
                <a:spcPct val="110000"/>
              </a:lnSpc>
              <a:spcBef>
                <a:spcPts val="0"/>
              </a:spcBef>
              <a:spcAft>
                <a:spcPts val="0"/>
              </a:spcAft>
              <a:buClr>
                <a:schemeClr val="dk1"/>
              </a:buClr>
              <a:buSzPts val="1440"/>
              <a:buFont typeface="Courier New"/>
              <a:buNone/>
            </a:pPr>
            <a:endParaRPr b="0" i="0" u="none" strike="noStrike" cap="none" dirty="0">
              <a:solidFill>
                <a:schemeClr val="dk1"/>
              </a:solidFill>
              <a:latin typeface="Tahoma"/>
              <a:ea typeface="Tahoma"/>
              <a:cs typeface="Tahoma"/>
              <a:sym typeface="Tahoma"/>
            </a:endParaRPr>
          </a:p>
          <a:p>
            <a:pPr marL="349191" marR="0" lvl="0" indent="-257749" algn="l" rtl="0">
              <a:lnSpc>
                <a:spcPct val="110000"/>
              </a:lnSpc>
              <a:spcBef>
                <a:spcPts val="0"/>
              </a:spcBef>
              <a:spcAft>
                <a:spcPts val="0"/>
              </a:spcAft>
              <a:buClr>
                <a:schemeClr val="dk1"/>
              </a:buClr>
              <a:buSzPts val="1440"/>
              <a:buFont typeface="Courier New"/>
              <a:buNone/>
            </a:pPr>
            <a:endParaRPr b="0" i="0" u="none" strike="noStrike" cap="none" dirty="0">
              <a:solidFill>
                <a:schemeClr val="dk1"/>
              </a:solidFill>
              <a:latin typeface="Tahoma"/>
              <a:ea typeface="Tahoma"/>
              <a:cs typeface="Tahoma"/>
              <a:sym typeface="Tahoma"/>
            </a:endParaRPr>
          </a:p>
          <a:p>
            <a:pPr marL="349191" marR="0" lvl="0" indent="-257749" algn="l" rtl="0">
              <a:lnSpc>
                <a:spcPct val="110000"/>
              </a:lnSpc>
              <a:spcBef>
                <a:spcPts val="0"/>
              </a:spcBef>
              <a:spcAft>
                <a:spcPts val="0"/>
              </a:spcAft>
              <a:buClr>
                <a:schemeClr val="dk1"/>
              </a:buClr>
              <a:buSzPts val="1440"/>
              <a:buFont typeface="Courier New"/>
              <a:buNone/>
            </a:pPr>
            <a:endParaRPr b="0" i="0" u="none" strike="noStrike" cap="none" dirty="0">
              <a:solidFill>
                <a:schemeClr val="dk1"/>
              </a:solidFill>
              <a:latin typeface="Tahoma"/>
              <a:ea typeface="Tahoma"/>
              <a:cs typeface="Tahoma"/>
              <a:sym typeface="Tahoma"/>
            </a:endParaRPr>
          </a:p>
          <a:p>
            <a:pPr marL="0" marR="0" lvl="0" indent="0" algn="l" rtl="0">
              <a:lnSpc>
                <a:spcPct val="110000"/>
              </a:lnSpc>
              <a:spcBef>
                <a:spcPts val="0"/>
              </a:spcBef>
              <a:spcAft>
                <a:spcPts val="0"/>
              </a:spcAft>
              <a:buClr>
                <a:schemeClr val="dk1"/>
              </a:buClr>
              <a:buSzPts val="1440"/>
              <a:buFont typeface="Courier New"/>
              <a:buNone/>
            </a:pPr>
            <a:endParaRPr b="0" i="0" u="none" strike="noStrike" cap="none" dirty="0">
              <a:solidFill>
                <a:schemeClr val="dk1"/>
              </a:solidFill>
              <a:latin typeface="Tahoma"/>
              <a:ea typeface="Tahoma"/>
              <a:cs typeface="Tahoma"/>
              <a:sym typeface="Tahoma"/>
            </a:endParaRPr>
          </a:p>
          <a:p>
            <a:pPr marL="0" marR="0" lvl="0" indent="0" algn="l" rtl="0">
              <a:lnSpc>
                <a:spcPct val="110000"/>
              </a:lnSpc>
              <a:spcBef>
                <a:spcPts val="0"/>
              </a:spcBef>
              <a:spcAft>
                <a:spcPts val="0"/>
              </a:spcAft>
              <a:buClr>
                <a:schemeClr val="dk1"/>
              </a:buClr>
              <a:buSzPts val="1440"/>
              <a:buFont typeface="Courier New"/>
              <a:buNone/>
            </a:pPr>
            <a:endParaRPr b="0" i="0" u="none" strike="noStrike" cap="none" dirty="0">
              <a:solidFill>
                <a:schemeClr val="dk1"/>
              </a:solidFill>
              <a:latin typeface="Tahoma"/>
              <a:ea typeface="Tahoma"/>
              <a:cs typeface="Tahoma"/>
              <a:sym typeface="Tahoma"/>
            </a:endParaRPr>
          </a:p>
        </p:txBody>
      </p:sp>
      <p:sp>
        <p:nvSpPr>
          <p:cNvPr id="10" name="Google Shape;1187;p3">
            <a:extLst>
              <a:ext uri="{FF2B5EF4-FFF2-40B4-BE49-F238E27FC236}">
                <a16:creationId xmlns:a16="http://schemas.microsoft.com/office/drawing/2014/main" id="{CCE1B999-1938-4506-BDFD-B47E9D8E300D}"/>
              </a:ext>
            </a:extLst>
          </p:cNvPr>
          <p:cNvSpPr txBox="1"/>
          <p:nvPr/>
        </p:nvSpPr>
        <p:spPr>
          <a:xfrm>
            <a:off x="360363" y="2986651"/>
            <a:ext cx="5029606" cy="738900"/>
          </a:xfrm>
          <a:prstGeom prst="rect">
            <a:avLst/>
          </a:prstGeom>
          <a:noFill/>
          <a:ln w="9525" cap="flat" cmpd="sng">
            <a:solidFill>
              <a:schemeClr val="accent5">
                <a:lumMod val="75000"/>
              </a:schemeClr>
            </a:solidFill>
            <a:prstDash val="solid"/>
            <a:round/>
            <a:headEnd type="none" w="sm" len="sm"/>
            <a:tailEnd type="none" w="sm" len="sm"/>
          </a:ln>
        </p:spPr>
        <p:txBody>
          <a:bodyPr spcFirstLastPara="1" wrap="square" lIns="91425" tIns="45700" rIns="91425" bIns="45700" anchor="t" anchorCtr="0">
            <a:spAutoFit/>
          </a:bodyPr>
          <a:lstStyle/>
          <a:p>
            <a:pPr marL="91440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z.B.</a:t>
            </a:r>
            <a:endParaRPr sz="1400" b="0" i="0" u="none" strike="noStrike" cap="none">
              <a:solidFill>
                <a:srgbClr val="000000"/>
              </a:solidFill>
              <a:latin typeface="Arial"/>
              <a:ea typeface="Arial"/>
              <a:cs typeface="Arial"/>
              <a:sym typeface="Arial"/>
            </a:endParaRPr>
          </a:p>
          <a:p>
            <a:pPr marL="1200150" marR="0" lvl="0" indent="-285750" algn="l" rtl="0">
              <a:lnSpc>
                <a:spcPct val="100000"/>
              </a:lnSpc>
              <a:spcBef>
                <a:spcPts val="0"/>
              </a:spcBef>
              <a:spcAft>
                <a:spcPts val="0"/>
              </a:spcAft>
              <a:buClr>
                <a:srgbClr val="000000"/>
              </a:buClr>
              <a:buSzPts val="1400"/>
              <a:buFont typeface="Arial"/>
              <a:buChar char="•"/>
            </a:pPr>
            <a:r>
              <a:rPr lang="de-DE" sz="1400" b="0" i="0" u="none" strike="noStrike" cap="none">
                <a:solidFill>
                  <a:srgbClr val="000000"/>
                </a:solidFill>
                <a:latin typeface="Arial"/>
                <a:ea typeface="Arial"/>
                <a:cs typeface="Arial"/>
                <a:sym typeface="Arial"/>
              </a:rPr>
              <a:t>Label &amp; Siegel</a:t>
            </a:r>
            <a:endParaRPr sz="1400" b="0" i="0" u="none" strike="noStrike" cap="none">
              <a:solidFill>
                <a:srgbClr val="000000"/>
              </a:solidFill>
              <a:latin typeface="Arial"/>
              <a:ea typeface="Arial"/>
              <a:cs typeface="Arial"/>
              <a:sym typeface="Arial"/>
            </a:endParaRPr>
          </a:p>
          <a:p>
            <a:pPr marL="1200150" marR="0" lvl="0" indent="-285750" algn="l" rtl="0">
              <a:lnSpc>
                <a:spcPct val="100000"/>
              </a:lnSpc>
              <a:spcBef>
                <a:spcPts val="0"/>
              </a:spcBef>
              <a:spcAft>
                <a:spcPts val="0"/>
              </a:spcAft>
              <a:buClr>
                <a:srgbClr val="000000"/>
              </a:buClr>
              <a:buSzPts val="1400"/>
              <a:buFont typeface="Arial"/>
              <a:buChar char="•"/>
            </a:pPr>
            <a:r>
              <a:rPr lang="de-DE" sz="1400" b="0" i="0" u="none" strike="noStrike" cap="none">
                <a:solidFill>
                  <a:srgbClr val="000000"/>
                </a:solidFill>
                <a:latin typeface="Arial"/>
                <a:ea typeface="Arial"/>
                <a:cs typeface="Arial"/>
                <a:sym typeface="Arial"/>
              </a:rPr>
              <a:t>Poster, Broschüren etc.</a:t>
            </a:r>
            <a:endParaRPr sz="1400" b="0" i="0" u="none" strike="noStrike" cap="none">
              <a:solidFill>
                <a:srgbClr val="000000"/>
              </a:solidFill>
              <a:latin typeface="Arial"/>
              <a:ea typeface="Arial"/>
              <a:cs typeface="Arial"/>
              <a:sym typeface="Arial"/>
            </a:endParaRPr>
          </a:p>
        </p:txBody>
      </p:sp>
      <p:sp>
        <p:nvSpPr>
          <p:cNvPr id="2" name="Google Shape;1171;p2">
            <a:extLst>
              <a:ext uri="{FF2B5EF4-FFF2-40B4-BE49-F238E27FC236}">
                <a16:creationId xmlns:a16="http://schemas.microsoft.com/office/drawing/2014/main" id="{5E6E12FD-1625-1DC9-A2DC-743F39E02363}"/>
              </a:ext>
            </a:extLst>
          </p:cNvPr>
          <p:cNvSpPr txBox="1"/>
          <p:nvPr/>
        </p:nvSpPr>
        <p:spPr>
          <a:xfrm>
            <a:off x="360363" y="5985768"/>
            <a:ext cx="5410959" cy="323135"/>
          </a:xfrm>
          <a:prstGeom prst="rect">
            <a:avLst/>
          </a:prstGeom>
          <a:noFill/>
          <a:ln>
            <a:noFill/>
          </a:ln>
        </p:spPr>
        <p:txBody>
          <a:bodyPr spcFirstLastPara="1" wrap="square" lIns="91425" tIns="91425" rIns="91425" bIns="91425" anchor="t" anchorCtr="0">
            <a:spAutoFit/>
          </a:bodyPr>
          <a:lstStyle/>
          <a:p>
            <a:pPr lvl="0">
              <a:buClr>
                <a:srgbClr val="000000"/>
              </a:buClr>
              <a:buSzPts val="1000"/>
            </a:pPr>
            <a:r>
              <a:rPr lang="de-DE" sz="900" dirty="0">
                <a:solidFill>
                  <a:schemeClr val="bg1">
                    <a:lumMod val="65000"/>
                  </a:schemeClr>
                </a:solidFill>
              </a:rPr>
              <a:t>Thaler et al., 2011</a:t>
            </a:r>
            <a:endParaRPr sz="900" b="0" i="0" u="none" strike="noStrike" cap="none" dirty="0">
              <a:solidFill>
                <a:schemeClr val="bg1">
                  <a:lumMod val="65000"/>
                </a:schemeClr>
              </a:solidFill>
              <a:latin typeface="Arial"/>
              <a:ea typeface="Arial"/>
              <a:cs typeface="Arial"/>
              <a:sym typeface="Arial"/>
            </a:endParaRPr>
          </a:p>
        </p:txBody>
      </p:sp>
      <p:sp>
        <p:nvSpPr>
          <p:cNvPr id="3" name="Textfeld 2">
            <a:extLst>
              <a:ext uri="{FF2B5EF4-FFF2-40B4-BE49-F238E27FC236}">
                <a16:creationId xmlns:a16="http://schemas.microsoft.com/office/drawing/2014/main" id="{4CD6AF14-9B0A-E221-DFCC-199D7900B232}"/>
              </a:ext>
            </a:extLst>
          </p:cNvPr>
          <p:cNvSpPr txBox="1"/>
          <p:nvPr/>
        </p:nvSpPr>
        <p:spPr>
          <a:xfrm>
            <a:off x="360363" y="4508574"/>
            <a:ext cx="6349719" cy="1032270"/>
          </a:xfrm>
          <a:prstGeom prst="rect">
            <a:avLst/>
          </a:prstGeom>
          <a:noFill/>
        </p:spPr>
        <p:txBody>
          <a:bodyPr wrap="square" rtlCol="0">
            <a:spAutoFit/>
          </a:bodyPr>
          <a:lstStyle/>
          <a:p>
            <a:pPr>
              <a:lnSpc>
                <a:spcPct val="110000"/>
              </a:lnSpc>
            </a:pPr>
            <a:r>
              <a:rPr lang="de-DE" sz="1900" dirty="0"/>
              <a:t>Wenn sich Informationen nach 24 Stunden bei den Gästen im Kopf festgesetzt haben, steigt der Anteil der Wahl gesunder Speisen.</a:t>
            </a:r>
          </a:p>
        </p:txBody>
      </p:sp>
      <p:sp>
        <p:nvSpPr>
          <p:cNvPr id="11" name="Sprechblase: oval 10">
            <a:extLst>
              <a:ext uri="{FF2B5EF4-FFF2-40B4-BE49-F238E27FC236}">
                <a16:creationId xmlns:a16="http://schemas.microsoft.com/office/drawing/2014/main" id="{3BA127E1-E447-409C-917C-D62FE131AE1A}"/>
              </a:ext>
            </a:extLst>
          </p:cNvPr>
          <p:cNvSpPr/>
          <p:nvPr/>
        </p:nvSpPr>
        <p:spPr>
          <a:xfrm>
            <a:off x="7311258" y="1550747"/>
            <a:ext cx="3762183" cy="3610708"/>
          </a:xfrm>
          <a:prstGeom prst="wedgeEllipseCallout">
            <a:avLst>
              <a:gd name="adj1" fmla="val 59233"/>
              <a:gd name="adj2" fmla="val 426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13" name="Grafik 12">
            <a:extLst>
              <a:ext uri="{FF2B5EF4-FFF2-40B4-BE49-F238E27FC236}">
                <a16:creationId xmlns:a16="http://schemas.microsoft.com/office/drawing/2014/main" id="{DDB952D1-12EE-4530-8DBA-0510E7F28207}"/>
              </a:ext>
            </a:extLst>
          </p:cNvPr>
          <p:cNvPicPr>
            <a:picLocks noChangeAspect="1"/>
          </p:cNvPicPr>
          <p:nvPr/>
        </p:nvPicPr>
        <p:blipFill>
          <a:blip r:embed="rId3"/>
          <a:stretch>
            <a:fillRect/>
          </a:stretch>
        </p:blipFill>
        <p:spPr>
          <a:xfrm>
            <a:off x="8661792" y="1797940"/>
            <a:ext cx="1061114" cy="3116322"/>
          </a:xfrm>
          <a:prstGeom prst="rect">
            <a:avLst/>
          </a:prstGeom>
        </p:spPr>
      </p:pic>
    </p:spTree>
    <p:extLst>
      <p:ext uri="{BB962C8B-B14F-4D97-AF65-F5344CB8AC3E}">
        <p14:creationId xmlns:p14="http://schemas.microsoft.com/office/powerpoint/2010/main" val="190773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B1BE78-AC0C-4182-9D5C-5E70DC8D4671}"/>
              </a:ext>
            </a:extLst>
          </p:cNvPr>
          <p:cNvSpPr>
            <a:spLocks noGrp="1"/>
          </p:cNvSpPr>
          <p:nvPr>
            <p:ph type="title"/>
          </p:nvPr>
        </p:nvSpPr>
        <p:spPr/>
        <p:txBody>
          <a:bodyPr/>
          <a:lstStyle/>
          <a:p>
            <a:r>
              <a:rPr lang="de-DE" dirty="0"/>
              <a:t>Informationen</a:t>
            </a:r>
          </a:p>
        </p:txBody>
      </p:sp>
      <p:sp>
        <p:nvSpPr>
          <p:cNvPr id="4" name="Textplatzhalter 3">
            <a:extLst>
              <a:ext uri="{FF2B5EF4-FFF2-40B4-BE49-F238E27FC236}">
                <a16:creationId xmlns:a16="http://schemas.microsoft.com/office/drawing/2014/main" id="{2889915D-056F-4AEA-A3B7-A63558E0CF62}"/>
              </a:ext>
            </a:extLst>
          </p:cNvPr>
          <p:cNvSpPr>
            <a:spLocks noGrp="1"/>
          </p:cNvSpPr>
          <p:nvPr>
            <p:ph type="body" sz="quarter" idx="13"/>
          </p:nvPr>
        </p:nvSpPr>
        <p:spPr>
          <a:xfrm>
            <a:off x="371357" y="872232"/>
            <a:ext cx="11449162" cy="504540"/>
          </a:xfrm>
        </p:spPr>
        <p:txBody>
          <a:bodyPr/>
          <a:lstStyle/>
          <a:p>
            <a:r>
              <a:rPr lang="de-DE" dirty="0"/>
              <a:t>Beispiel: </a:t>
            </a:r>
            <a:r>
              <a:rPr lang="en-GB" u="sng" dirty="0"/>
              <a:t>Label</a:t>
            </a:r>
            <a:r>
              <a:rPr lang="en-GB" dirty="0"/>
              <a:t> &amp; </a:t>
            </a:r>
            <a:r>
              <a:rPr lang="en-GB" u="sng" dirty="0"/>
              <a:t>Info</a:t>
            </a:r>
            <a:r>
              <a:rPr lang="en-GB" dirty="0"/>
              <a:t> </a:t>
            </a:r>
            <a:r>
              <a:rPr lang="en-GB" dirty="0" err="1"/>
              <a:t>zu</a:t>
            </a:r>
            <a:r>
              <a:rPr lang="en-GB" dirty="0"/>
              <a:t> </a:t>
            </a:r>
            <a:r>
              <a:rPr lang="en-GB" dirty="0" err="1"/>
              <a:t>nachhaltigstem</a:t>
            </a:r>
            <a:r>
              <a:rPr lang="en-GB" dirty="0"/>
              <a:t> </a:t>
            </a:r>
            <a:r>
              <a:rPr lang="en-GB" dirty="0" err="1"/>
              <a:t>Gericht</a:t>
            </a:r>
            <a:endParaRPr lang="en-GB" dirty="0"/>
          </a:p>
          <a:p>
            <a:endParaRPr lang="de-DE" dirty="0"/>
          </a:p>
        </p:txBody>
      </p:sp>
      <p:grpSp>
        <p:nvGrpSpPr>
          <p:cNvPr id="36" name="Gruppieren 35">
            <a:extLst>
              <a:ext uri="{FF2B5EF4-FFF2-40B4-BE49-F238E27FC236}">
                <a16:creationId xmlns:a16="http://schemas.microsoft.com/office/drawing/2014/main" id="{6E2CA612-B93D-4FAB-82D4-0FF5E0154FD3}"/>
              </a:ext>
            </a:extLst>
          </p:cNvPr>
          <p:cNvGrpSpPr/>
          <p:nvPr/>
        </p:nvGrpSpPr>
        <p:grpSpPr bwMode="auto">
          <a:xfrm>
            <a:off x="5486487" y="2199898"/>
            <a:ext cx="6334032" cy="3653910"/>
            <a:chOff x="693147" y="1782313"/>
            <a:chExt cx="4032221" cy="2264247"/>
          </a:xfrm>
        </p:grpSpPr>
        <p:pic>
          <p:nvPicPr>
            <p:cNvPr id="37" name="Grafik 36" descr="Ein Bild, das Tisch enthält.&#10;&#10;Automatisch generierte Beschreibung">
              <a:extLst>
                <a:ext uri="{FF2B5EF4-FFF2-40B4-BE49-F238E27FC236}">
                  <a16:creationId xmlns:a16="http://schemas.microsoft.com/office/drawing/2014/main" id="{B6CC7A80-B141-4F31-BF8E-5BFD5A2E74CC}"/>
                </a:ext>
              </a:extLst>
            </p:cNvPr>
            <p:cNvPicPr>
              <a:picLocks noChangeAspect="1"/>
            </p:cNvPicPr>
            <p:nvPr/>
          </p:nvPicPr>
          <p:blipFill>
            <a:blip r:embed="rId3"/>
            <a:stretch/>
          </p:blipFill>
          <p:spPr bwMode="auto">
            <a:xfrm>
              <a:off x="693147" y="1782313"/>
              <a:ext cx="4032221" cy="2264247"/>
            </a:xfrm>
            <a:prstGeom prst="rect">
              <a:avLst/>
            </a:prstGeom>
          </p:spPr>
        </p:pic>
        <p:sp>
          <p:nvSpPr>
            <p:cNvPr id="38" name="Ellipse 37">
              <a:extLst>
                <a:ext uri="{FF2B5EF4-FFF2-40B4-BE49-F238E27FC236}">
                  <a16:creationId xmlns:a16="http://schemas.microsoft.com/office/drawing/2014/main" id="{2C374C28-7A6D-475F-A69A-879C15534A91}"/>
                </a:ext>
              </a:extLst>
            </p:cNvPr>
            <p:cNvSpPr/>
            <p:nvPr/>
          </p:nvSpPr>
          <p:spPr bwMode="auto">
            <a:xfrm>
              <a:off x="3136079" y="2133515"/>
              <a:ext cx="1589289" cy="1615187"/>
            </a:xfrm>
            <a:prstGeom prst="ellipse">
              <a:avLst/>
            </a:prstGeom>
            <a:noFill/>
            <a:ln w="762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grpSp>
      <p:pic>
        <p:nvPicPr>
          <p:cNvPr id="45" name="Grafik 44" descr="Ein Bild, das Screenshot enthält.&#10;&#10;Automatisch generierte Beschreibung">
            <a:extLst>
              <a:ext uri="{FF2B5EF4-FFF2-40B4-BE49-F238E27FC236}">
                <a16:creationId xmlns:a16="http://schemas.microsoft.com/office/drawing/2014/main" id="{1AC4A4E3-BDDE-4FB5-BFC5-E906DBABC93E}"/>
              </a:ext>
            </a:extLst>
          </p:cNvPr>
          <p:cNvPicPr>
            <a:picLocks noChangeAspect="1"/>
          </p:cNvPicPr>
          <p:nvPr/>
        </p:nvPicPr>
        <p:blipFill>
          <a:blip r:embed="rId4"/>
          <a:stretch/>
        </p:blipFill>
        <p:spPr bwMode="auto">
          <a:xfrm>
            <a:off x="772590" y="1543099"/>
            <a:ext cx="3248425" cy="4671011"/>
          </a:xfrm>
          <a:prstGeom prst="rect">
            <a:avLst/>
          </a:prstGeom>
        </p:spPr>
      </p:pic>
      <p:sp>
        <p:nvSpPr>
          <p:cNvPr id="46" name="Inhaltsplatzhalter 3">
            <a:extLst>
              <a:ext uri="{FF2B5EF4-FFF2-40B4-BE49-F238E27FC236}">
                <a16:creationId xmlns:a16="http://schemas.microsoft.com/office/drawing/2014/main" id="{260AFC09-0B82-4555-8783-CD876CC26729}"/>
              </a:ext>
            </a:extLst>
          </p:cNvPr>
          <p:cNvSpPr txBox="1"/>
          <p:nvPr/>
        </p:nvSpPr>
        <p:spPr bwMode="auto">
          <a:xfrm>
            <a:off x="3891728" y="5739908"/>
            <a:ext cx="1784418" cy="470058"/>
          </a:xfrm>
          <a:prstGeom prst="rect">
            <a:avLst/>
          </a:prstGeom>
        </p:spPr>
        <p:txBody>
          <a:bodyPr>
            <a:normAutofit fontScale="92500" lnSpcReduction="10000"/>
          </a:bodyPr>
          <a:lstStyle>
            <a:lvl1pPr marL="327285" indent="-327285" algn="l" defTabSz="436381">
              <a:spcBef>
                <a:spcPts val="0"/>
              </a:spcBef>
              <a:buClr>
                <a:schemeClr val="accent1"/>
              </a:buClr>
              <a:buFont typeface="Wingdings"/>
              <a:buChar char="§"/>
              <a:defRPr sz="3100">
                <a:solidFill>
                  <a:schemeClr val="tx1"/>
                </a:solidFill>
                <a:latin typeface="Arial"/>
                <a:ea typeface="+mn-ea"/>
                <a:cs typeface="Arial"/>
              </a:defRPr>
            </a:lvl1pPr>
            <a:lvl2pPr marL="709119" indent="-272738" algn="l" defTabSz="436381">
              <a:spcBef>
                <a:spcPts val="0"/>
              </a:spcBef>
              <a:buClr>
                <a:schemeClr val="accent1"/>
              </a:buClr>
              <a:buFont typeface="Wingdings"/>
              <a:buChar char="§"/>
              <a:defRPr sz="2600">
                <a:solidFill>
                  <a:schemeClr val="tx1"/>
                </a:solidFill>
                <a:latin typeface="Arial"/>
                <a:ea typeface="+mn-ea"/>
                <a:cs typeface="Arial"/>
              </a:defRPr>
            </a:lvl2pPr>
            <a:lvl3pPr marL="1090951" indent="-218190" algn="l" defTabSz="436381">
              <a:spcBef>
                <a:spcPts val="0"/>
              </a:spcBef>
              <a:buClr>
                <a:schemeClr val="accent1"/>
              </a:buClr>
              <a:buFont typeface="Wingdings"/>
              <a:buChar char="§"/>
              <a:defRPr sz="2300">
                <a:solidFill>
                  <a:schemeClr val="tx1"/>
                </a:solidFill>
                <a:latin typeface="Arial"/>
                <a:ea typeface="+mn-ea"/>
                <a:cs typeface="Arial"/>
              </a:defRPr>
            </a:lvl3pPr>
            <a:lvl4pPr marL="1527332" indent="-218190" algn="l" defTabSz="436381">
              <a:spcBef>
                <a:spcPts val="0"/>
              </a:spcBef>
              <a:buClr>
                <a:schemeClr val="accent1"/>
              </a:buClr>
              <a:buFont typeface="Wingdings"/>
              <a:buChar char="§"/>
              <a:defRPr sz="1900">
                <a:solidFill>
                  <a:schemeClr val="tx1"/>
                </a:solidFill>
                <a:latin typeface="Arial"/>
                <a:ea typeface="+mn-ea"/>
                <a:cs typeface="Arial"/>
              </a:defRPr>
            </a:lvl4pPr>
            <a:lvl5pPr marL="1963712" indent="-218190" algn="l" defTabSz="436381">
              <a:spcBef>
                <a:spcPts val="0"/>
              </a:spcBef>
              <a:buClr>
                <a:schemeClr val="accent1"/>
              </a:buClr>
              <a:buFont typeface="Wingdings"/>
              <a:buChar char="§"/>
              <a:defRPr sz="1900">
                <a:solidFill>
                  <a:schemeClr val="tx1"/>
                </a:solidFill>
                <a:latin typeface="Arial"/>
                <a:ea typeface="+mn-ea"/>
                <a:cs typeface="Arial"/>
              </a:defRPr>
            </a:lvl5pPr>
            <a:lvl6pPr marL="2400093" indent="-218190" algn="l" defTabSz="436381">
              <a:spcBef>
                <a:spcPts val="0"/>
              </a:spcBef>
              <a:buFont typeface="Arial"/>
              <a:buChar char="•"/>
              <a:defRPr sz="1900">
                <a:solidFill>
                  <a:schemeClr val="tx1"/>
                </a:solidFill>
                <a:latin typeface="+mn-lt"/>
                <a:ea typeface="+mn-ea"/>
                <a:cs typeface="+mn-cs"/>
              </a:defRPr>
            </a:lvl6pPr>
            <a:lvl7pPr marL="2836474" indent="-218190" algn="l" defTabSz="436381">
              <a:spcBef>
                <a:spcPts val="0"/>
              </a:spcBef>
              <a:buFont typeface="Arial"/>
              <a:buChar char="•"/>
              <a:defRPr sz="1900">
                <a:solidFill>
                  <a:schemeClr val="tx1"/>
                </a:solidFill>
                <a:latin typeface="+mn-lt"/>
                <a:ea typeface="+mn-ea"/>
                <a:cs typeface="+mn-cs"/>
              </a:defRPr>
            </a:lvl7pPr>
            <a:lvl8pPr marL="3272853" indent="-218190" algn="l" defTabSz="436381">
              <a:spcBef>
                <a:spcPts val="0"/>
              </a:spcBef>
              <a:buFont typeface="Arial"/>
              <a:buChar char="•"/>
              <a:defRPr sz="1900">
                <a:solidFill>
                  <a:schemeClr val="tx1"/>
                </a:solidFill>
                <a:latin typeface="+mn-lt"/>
                <a:ea typeface="+mn-ea"/>
                <a:cs typeface="+mn-cs"/>
              </a:defRPr>
            </a:lvl8pPr>
            <a:lvl9pPr marL="3709235" indent="-218190" algn="l" defTabSz="436381">
              <a:spcBef>
                <a:spcPts val="0"/>
              </a:spcBef>
              <a:buFont typeface="Arial"/>
              <a:buChar char="•"/>
              <a:defRPr sz="1900">
                <a:solidFill>
                  <a:schemeClr val="tx1"/>
                </a:solidFill>
                <a:latin typeface="+mn-lt"/>
                <a:ea typeface="+mn-ea"/>
                <a:cs typeface="+mn-cs"/>
              </a:defRPr>
            </a:lvl9pPr>
          </a:lstStyle>
          <a:p>
            <a:pPr marL="0" lvl="1" indent="0" algn="ctr">
              <a:buNone/>
              <a:defRPr/>
            </a:pPr>
            <a:r>
              <a:rPr lang="en-GB" sz="1400" dirty="0"/>
              <a:t>Version </a:t>
            </a:r>
            <a:br>
              <a:rPr lang="en-GB" sz="1400" dirty="0"/>
            </a:br>
            <a:r>
              <a:rPr lang="en-GB" sz="1400" dirty="0"/>
              <a:t>(NAHGAST II)</a:t>
            </a:r>
            <a:endParaRPr dirty="0"/>
          </a:p>
          <a:p>
            <a:pPr marL="0" lvl="1" indent="0">
              <a:buNone/>
              <a:defRPr/>
            </a:pPr>
            <a:endParaRPr lang="en-GB" sz="1800" dirty="0"/>
          </a:p>
        </p:txBody>
      </p:sp>
      <p:cxnSp>
        <p:nvCxnSpPr>
          <p:cNvPr id="6" name="Gerade Verbindung mit Pfeil 5">
            <a:extLst>
              <a:ext uri="{FF2B5EF4-FFF2-40B4-BE49-F238E27FC236}">
                <a16:creationId xmlns:a16="http://schemas.microsoft.com/office/drawing/2014/main" id="{39A206E3-FC68-4E70-820E-17AA00326A96}"/>
              </a:ext>
            </a:extLst>
          </p:cNvPr>
          <p:cNvCxnSpPr/>
          <p:nvPr/>
        </p:nvCxnSpPr>
        <p:spPr>
          <a:xfrm>
            <a:off x="4290646" y="3878604"/>
            <a:ext cx="797169" cy="14824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1" name="Textfeld 10">
            <a:extLst>
              <a:ext uri="{FF2B5EF4-FFF2-40B4-BE49-F238E27FC236}">
                <a16:creationId xmlns:a16="http://schemas.microsoft.com/office/drawing/2014/main" id="{DAA2FB37-C0EC-4C0A-81D5-191507B13238}"/>
              </a:ext>
            </a:extLst>
          </p:cNvPr>
          <p:cNvSpPr txBox="1"/>
          <p:nvPr/>
        </p:nvSpPr>
        <p:spPr>
          <a:xfrm>
            <a:off x="11007094" y="6013006"/>
            <a:ext cx="1337649" cy="2328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extLst>
      <p:ext uri="{BB962C8B-B14F-4D97-AF65-F5344CB8AC3E}">
        <p14:creationId xmlns:p14="http://schemas.microsoft.com/office/powerpoint/2010/main" val="291590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0FD741-C330-C91F-1A7C-F211365EBBB6}"/>
              </a:ext>
            </a:extLst>
          </p:cNvPr>
          <p:cNvSpPr>
            <a:spLocks noGrp="1"/>
          </p:cNvSpPr>
          <p:nvPr>
            <p:ph type="ctrTitle"/>
          </p:nvPr>
        </p:nvSpPr>
        <p:spPr/>
        <p:txBody>
          <a:bodyPr/>
          <a:lstStyle/>
          <a:p>
            <a:r>
              <a:rPr lang="de-DE" dirty="0"/>
              <a:t>Agenda</a:t>
            </a:r>
          </a:p>
        </p:txBody>
      </p:sp>
      <p:sp>
        <p:nvSpPr>
          <p:cNvPr id="6" name="Textfeld 5">
            <a:extLst>
              <a:ext uri="{FF2B5EF4-FFF2-40B4-BE49-F238E27FC236}">
                <a16:creationId xmlns:a16="http://schemas.microsoft.com/office/drawing/2014/main" id="{2FCED2B6-494E-E216-D0BD-7E802FF149B7}"/>
              </a:ext>
            </a:extLst>
          </p:cNvPr>
          <p:cNvSpPr txBox="1"/>
          <p:nvPr/>
        </p:nvSpPr>
        <p:spPr>
          <a:xfrm>
            <a:off x="717847" y="1912238"/>
            <a:ext cx="6350262" cy="4549194"/>
          </a:xfrm>
          <a:prstGeom prst="rect">
            <a:avLst/>
          </a:prstGeom>
          <a:noFill/>
        </p:spPr>
        <p:txBody>
          <a:bodyPr wrap="square" rtlCol="0">
            <a:spAutoFit/>
          </a:bodyPr>
          <a:lstStyle/>
          <a:p>
            <a:pPr marL="342900" indent="-342900">
              <a:lnSpc>
                <a:spcPct val="120000"/>
              </a:lnSpc>
              <a:buFont typeface="Wingdings" pitchFamily="2" charset="2"/>
              <a:buChar char="§"/>
            </a:pPr>
            <a:r>
              <a:rPr lang="de-DE" dirty="0">
                <a:effectLst/>
                <a:latin typeface="Helvetica" pitchFamily="2" charset="0"/>
              </a:rPr>
              <a:t>Begrüßung</a:t>
            </a:r>
          </a:p>
          <a:p>
            <a:pPr marL="342900" indent="-342900">
              <a:lnSpc>
                <a:spcPct val="120000"/>
              </a:lnSpc>
              <a:buFont typeface="Wingdings" pitchFamily="2" charset="2"/>
              <a:buChar char="§"/>
            </a:pPr>
            <a:r>
              <a:rPr lang="de-DE" dirty="0">
                <a:effectLst/>
                <a:latin typeface="Helvetica" pitchFamily="2" charset="0"/>
              </a:rPr>
              <a:t>Ziele</a:t>
            </a:r>
          </a:p>
          <a:p>
            <a:pPr marL="342900" indent="-342900">
              <a:lnSpc>
                <a:spcPct val="120000"/>
              </a:lnSpc>
              <a:buFont typeface="Wingdings" pitchFamily="2" charset="2"/>
              <a:buChar char="§"/>
            </a:pPr>
            <a:r>
              <a:rPr lang="de-DE" dirty="0">
                <a:effectLst/>
                <a:latin typeface="Helvetica" pitchFamily="2" charset="0"/>
              </a:rPr>
              <a:t>Speiseplanung</a:t>
            </a:r>
          </a:p>
          <a:p>
            <a:pPr marL="800100" lvl="1" indent="-342900">
              <a:lnSpc>
                <a:spcPct val="120000"/>
              </a:lnSpc>
              <a:buFont typeface="Wingdings" pitchFamily="2" charset="2"/>
              <a:buChar char="§"/>
            </a:pPr>
            <a:r>
              <a:rPr lang="de-DE" dirty="0">
                <a:effectLst/>
                <a:latin typeface="Helvetica" pitchFamily="2" charset="0"/>
              </a:rPr>
              <a:t>Rückblick</a:t>
            </a:r>
          </a:p>
          <a:p>
            <a:pPr marL="800100" lvl="1" indent="-342900">
              <a:lnSpc>
                <a:spcPct val="120000"/>
              </a:lnSpc>
              <a:buFont typeface="Wingdings" pitchFamily="2" charset="2"/>
              <a:buChar char="§"/>
            </a:pPr>
            <a:r>
              <a:rPr lang="de-DE" dirty="0">
                <a:latin typeface="Helvetica" pitchFamily="2" charset="0"/>
              </a:rPr>
              <a:t>Dilemmata</a:t>
            </a:r>
            <a:endParaRPr lang="de-DE" dirty="0">
              <a:effectLst/>
              <a:latin typeface="Helvetica" pitchFamily="2" charset="0"/>
            </a:endParaRPr>
          </a:p>
          <a:p>
            <a:pPr marL="800100" lvl="1" indent="-342900">
              <a:lnSpc>
                <a:spcPct val="120000"/>
              </a:lnSpc>
              <a:buFont typeface="Wingdings" pitchFamily="2" charset="2"/>
              <a:buChar char="§"/>
            </a:pPr>
            <a:r>
              <a:rPr lang="de-DE" dirty="0">
                <a:latin typeface="Helvetica" pitchFamily="2" charset="0"/>
              </a:rPr>
              <a:t>Maßnahmenplanung</a:t>
            </a:r>
          </a:p>
          <a:p>
            <a:pPr marL="342900" indent="-342900">
              <a:lnSpc>
                <a:spcPct val="120000"/>
              </a:lnSpc>
              <a:buFont typeface="Wingdings" pitchFamily="2" charset="2"/>
              <a:buChar char="§"/>
            </a:pPr>
            <a:r>
              <a:rPr lang="de-DE" dirty="0">
                <a:latin typeface="Helvetica" pitchFamily="2" charset="0"/>
              </a:rPr>
              <a:t>Gästekommunikation</a:t>
            </a:r>
          </a:p>
          <a:p>
            <a:pPr marL="800100" lvl="1" indent="-342900">
              <a:lnSpc>
                <a:spcPct val="120000"/>
              </a:lnSpc>
              <a:buFont typeface="Wingdings" pitchFamily="2" charset="2"/>
              <a:buChar char="§"/>
            </a:pPr>
            <a:r>
              <a:rPr lang="de-DE" dirty="0">
                <a:latin typeface="Helvetica" pitchFamily="2" charset="0"/>
              </a:rPr>
              <a:t>Rückblick </a:t>
            </a:r>
          </a:p>
          <a:p>
            <a:pPr marL="800100" lvl="1" indent="-342900">
              <a:lnSpc>
                <a:spcPct val="120000"/>
              </a:lnSpc>
              <a:buFont typeface="Wingdings" pitchFamily="2" charset="2"/>
              <a:buChar char="§"/>
            </a:pPr>
            <a:r>
              <a:rPr lang="de-DE" dirty="0">
                <a:latin typeface="Helvetica" pitchFamily="2" charset="0"/>
              </a:rPr>
              <a:t>Gästekommunikation und Veränderungsprozesse</a:t>
            </a:r>
          </a:p>
          <a:p>
            <a:pPr marL="800100" lvl="1" indent="-342900">
              <a:lnSpc>
                <a:spcPct val="120000"/>
              </a:lnSpc>
              <a:buFont typeface="Wingdings" pitchFamily="2" charset="2"/>
              <a:buChar char="§"/>
            </a:pPr>
            <a:r>
              <a:rPr lang="de-DE" dirty="0" err="1">
                <a:latin typeface="Helvetica" pitchFamily="2" charset="0"/>
              </a:rPr>
              <a:t>Nudging</a:t>
            </a:r>
            <a:r>
              <a:rPr lang="de-DE" dirty="0">
                <a:latin typeface="Helvetica" pitchFamily="2" charset="0"/>
              </a:rPr>
              <a:t>, Informationen und Partizipation</a:t>
            </a:r>
          </a:p>
          <a:p>
            <a:pPr marL="342900" indent="-342900">
              <a:lnSpc>
                <a:spcPct val="120000"/>
              </a:lnSpc>
              <a:buFont typeface="Wingdings" pitchFamily="2" charset="2"/>
              <a:buChar char="§"/>
            </a:pPr>
            <a:r>
              <a:rPr lang="de-DE" dirty="0">
                <a:effectLst/>
                <a:latin typeface="Helvetica" pitchFamily="2" charset="0"/>
              </a:rPr>
              <a:t>Abschlussrunde</a:t>
            </a:r>
          </a:p>
          <a:p>
            <a:pPr>
              <a:lnSpc>
                <a:spcPct val="120000"/>
              </a:lnSpc>
            </a:pPr>
            <a:endParaRPr lang="de-DE" dirty="0"/>
          </a:p>
          <a:p>
            <a:pPr>
              <a:lnSpc>
                <a:spcPct val="200000"/>
              </a:lnSpc>
            </a:pPr>
            <a:endParaRPr lang="de-DE" dirty="0"/>
          </a:p>
        </p:txBody>
      </p:sp>
    </p:spTree>
    <p:extLst>
      <p:ext uri="{BB962C8B-B14F-4D97-AF65-F5344CB8AC3E}">
        <p14:creationId xmlns:p14="http://schemas.microsoft.com/office/powerpoint/2010/main" val="13435062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B1BE78-AC0C-4182-9D5C-5E70DC8D4671}"/>
              </a:ext>
            </a:extLst>
          </p:cNvPr>
          <p:cNvSpPr>
            <a:spLocks noGrp="1"/>
          </p:cNvSpPr>
          <p:nvPr>
            <p:ph type="title"/>
          </p:nvPr>
        </p:nvSpPr>
        <p:spPr/>
        <p:txBody>
          <a:bodyPr/>
          <a:lstStyle/>
          <a:p>
            <a:r>
              <a:rPr lang="de-DE" dirty="0"/>
              <a:t>Informationen</a:t>
            </a:r>
          </a:p>
        </p:txBody>
      </p:sp>
      <p:sp>
        <p:nvSpPr>
          <p:cNvPr id="4" name="Textplatzhalter 3">
            <a:extLst>
              <a:ext uri="{FF2B5EF4-FFF2-40B4-BE49-F238E27FC236}">
                <a16:creationId xmlns:a16="http://schemas.microsoft.com/office/drawing/2014/main" id="{2889915D-056F-4AEA-A3B7-A63558E0CF62}"/>
              </a:ext>
            </a:extLst>
          </p:cNvPr>
          <p:cNvSpPr>
            <a:spLocks noGrp="1"/>
          </p:cNvSpPr>
          <p:nvPr>
            <p:ph type="body" sz="quarter" idx="13"/>
          </p:nvPr>
        </p:nvSpPr>
        <p:spPr>
          <a:xfrm>
            <a:off x="371357" y="872232"/>
            <a:ext cx="11449162" cy="504540"/>
          </a:xfrm>
        </p:spPr>
        <p:txBody>
          <a:bodyPr/>
          <a:lstStyle/>
          <a:p>
            <a:r>
              <a:rPr lang="de-DE" dirty="0"/>
              <a:t>Beispiel: </a:t>
            </a:r>
            <a:r>
              <a:rPr lang="en-GB" u="sng" dirty="0"/>
              <a:t>Label</a:t>
            </a:r>
            <a:r>
              <a:rPr lang="en-GB" dirty="0"/>
              <a:t> &amp; </a:t>
            </a:r>
            <a:r>
              <a:rPr lang="en-GB" u="sng" dirty="0"/>
              <a:t>Info</a:t>
            </a:r>
            <a:r>
              <a:rPr lang="en-GB" dirty="0"/>
              <a:t> </a:t>
            </a:r>
            <a:r>
              <a:rPr lang="en-GB" dirty="0" err="1"/>
              <a:t>zu</a:t>
            </a:r>
            <a:r>
              <a:rPr lang="en-GB" dirty="0"/>
              <a:t> </a:t>
            </a:r>
            <a:r>
              <a:rPr lang="en-GB" dirty="0" err="1"/>
              <a:t>nachhaltigstem</a:t>
            </a:r>
            <a:r>
              <a:rPr lang="en-GB" dirty="0"/>
              <a:t> </a:t>
            </a:r>
            <a:r>
              <a:rPr lang="en-GB" dirty="0" err="1"/>
              <a:t>Gericht</a:t>
            </a:r>
            <a:endParaRPr lang="en-GB" dirty="0"/>
          </a:p>
          <a:p>
            <a:endParaRPr lang="de-DE" dirty="0"/>
          </a:p>
        </p:txBody>
      </p:sp>
      <p:grpSp>
        <p:nvGrpSpPr>
          <p:cNvPr id="36" name="Gruppieren 35">
            <a:extLst>
              <a:ext uri="{FF2B5EF4-FFF2-40B4-BE49-F238E27FC236}">
                <a16:creationId xmlns:a16="http://schemas.microsoft.com/office/drawing/2014/main" id="{6E2CA612-B93D-4FAB-82D4-0FF5E0154FD3}"/>
              </a:ext>
            </a:extLst>
          </p:cNvPr>
          <p:cNvGrpSpPr/>
          <p:nvPr/>
        </p:nvGrpSpPr>
        <p:grpSpPr bwMode="auto">
          <a:xfrm>
            <a:off x="7543801" y="2106259"/>
            <a:ext cx="4501548" cy="3766998"/>
            <a:chOff x="693147" y="1669706"/>
            <a:chExt cx="4032221" cy="2264247"/>
          </a:xfrm>
        </p:grpSpPr>
        <p:pic>
          <p:nvPicPr>
            <p:cNvPr id="37" name="Grafik 36" descr="Ein Bild, das Tisch enthält.&#10;&#10;Automatisch generierte Beschreibung">
              <a:extLst>
                <a:ext uri="{FF2B5EF4-FFF2-40B4-BE49-F238E27FC236}">
                  <a16:creationId xmlns:a16="http://schemas.microsoft.com/office/drawing/2014/main" id="{B6CC7A80-B141-4F31-BF8E-5BFD5A2E74CC}"/>
                </a:ext>
              </a:extLst>
            </p:cNvPr>
            <p:cNvPicPr>
              <a:picLocks noChangeAspect="1"/>
            </p:cNvPicPr>
            <p:nvPr/>
          </p:nvPicPr>
          <p:blipFill>
            <a:blip r:embed="rId3"/>
            <a:stretch/>
          </p:blipFill>
          <p:spPr bwMode="auto">
            <a:xfrm>
              <a:off x="693147" y="1669706"/>
              <a:ext cx="4032221" cy="2264247"/>
            </a:xfrm>
            <a:prstGeom prst="rect">
              <a:avLst/>
            </a:prstGeom>
          </p:spPr>
        </p:pic>
        <p:sp>
          <p:nvSpPr>
            <p:cNvPr id="38" name="Ellipse 37">
              <a:extLst>
                <a:ext uri="{FF2B5EF4-FFF2-40B4-BE49-F238E27FC236}">
                  <a16:creationId xmlns:a16="http://schemas.microsoft.com/office/drawing/2014/main" id="{2C374C28-7A6D-475F-A69A-879C15534A91}"/>
                </a:ext>
              </a:extLst>
            </p:cNvPr>
            <p:cNvSpPr/>
            <p:nvPr/>
          </p:nvSpPr>
          <p:spPr bwMode="auto">
            <a:xfrm>
              <a:off x="3275394" y="1803052"/>
              <a:ext cx="1387763" cy="1997553"/>
            </a:xfrm>
            <a:prstGeom prst="ellipse">
              <a:avLst/>
            </a:prstGeom>
            <a:noFill/>
            <a:ln w="762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grpSp>
      <p:pic>
        <p:nvPicPr>
          <p:cNvPr id="45" name="Grafik 44" descr="Ein Bild, das Screenshot enthält.&#10;&#10;Automatisch generierte Beschreibung">
            <a:extLst>
              <a:ext uri="{FF2B5EF4-FFF2-40B4-BE49-F238E27FC236}">
                <a16:creationId xmlns:a16="http://schemas.microsoft.com/office/drawing/2014/main" id="{1AC4A4E3-BDDE-4FB5-BFC5-E906DBABC93E}"/>
              </a:ext>
            </a:extLst>
          </p:cNvPr>
          <p:cNvPicPr>
            <a:picLocks noChangeAspect="1"/>
          </p:cNvPicPr>
          <p:nvPr/>
        </p:nvPicPr>
        <p:blipFill>
          <a:blip r:embed="rId4"/>
          <a:stretch/>
        </p:blipFill>
        <p:spPr bwMode="auto">
          <a:xfrm>
            <a:off x="4660996" y="2131464"/>
            <a:ext cx="2182368" cy="3138095"/>
          </a:xfrm>
          <a:prstGeom prst="rect">
            <a:avLst/>
          </a:prstGeom>
        </p:spPr>
      </p:pic>
      <p:sp>
        <p:nvSpPr>
          <p:cNvPr id="46" name="Inhaltsplatzhalter 3">
            <a:extLst>
              <a:ext uri="{FF2B5EF4-FFF2-40B4-BE49-F238E27FC236}">
                <a16:creationId xmlns:a16="http://schemas.microsoft.com/office/drawing/2014/main" id="{260AFC09-0B82-4555-8783-CD876CC26729}"/>
              </a:ext>
            </a:extLst>
          </p:cNvPr>
          <p:cNvSpPr txBox="1"/>
          <p:nvPr/>
        </p:nvSpPr>
        <p:spPr bwMode="auto">
          <a:xfrm>
            <a:off x="4833640" y="5471120"/>
            <a:ext cx="1784418" cy="470058"/>
          </a:xfrm>
          <a:prstGeom prst="rect">
            <a:avLst/>
          </a:prstGeom>
        </p:spPr>
        <p:txBody>
          <a:bodyPr>
            <a:normAutofit fontScale="92500" lnSpcReduction="10000"/>
          </a:bodyPr>
          <a:lstStyle>
            <a:lvl1pPr marL="327285" indent="-327285" algn="l" defTabSz="436381">
              <a:spcBef>
                <a:spcPts val="0"/>
              </a:spcBef>
              <a:buClr>
                <a:schemeClr val="accent1"/>
              </a:buClr>
              <a:buFont typeface="Wingdings"/>
              <a:buChar char="§"/>
              <a:defRPr sz="3100">
                <a:solidFill>
                  <a:schemeClr val="tx1"/>
                </a:solidFill>
                <a:latin typeface="Arial"/>
                <a:ea typeface="+mn-ea"/>
                <a:cs typeface="Arial"/>
              </a:defRPr>
            </a:lvl1pPr>
            <a:lvl2pPr marL="709119" indent="-272738" algn="l" defTabSz="436381">
              <a:spcBef>
                <a:spcPts val="0"/>
              </a:spcBef>
              <a:buClr>
                <a:schemeClr val="accent1"/>
              </a:buClr>
              <a:buFont typeface="Wingdings"/>
              <a:buChar char="§"/>
              <a:defRPr sz="2600">
                <a:solidFill>
                  <a:schemeClr val="tx1"/>
                </a:solidFill>
                <a:latin typeface="Arial"/>
                <a:ea typeface="+mn-ea"/>
                <a:cs typeface="Arial"/>
              </a:defRPr>
            </a:lvl2pPr>
            <a:lvl3pPr marL="1090951" indent="-218190" algn="l" defTabSz="436381">
              <a:spcBef>
                <a:spcPts val="0"/>
              </a:spcBef>
              <a:buClr>
                <a:schemeClr val="accent1"/>
              </a:buClr>
              <a:buFont typeface="Wingdings"/>
              <a:buChar char="§"/>
              <a:defRPr sz="2300">
                <a:solidFill>
                  <a:schemeClr val="tx1"/>
                </a:solidFill>
                <a:latin typeface="Arial"/>
                <a:ea typeface="+mn-ea"/>
                <a:cs typeface="Arial"/>
              </a:defRPr>
            </a:lvl3pPr>
            <a:lvl4pPr marL="1527332" indent="-218190" algn="l" defTabSz="436381">
              <a:spcBef>
                <a:spcPts val="0"/>
              </a:spcBef>
              <a:buClr>
                <a:schemeClr val="accent1"/>
              </a:buClr>
              <a:buFont typeface="Wingdings"/>
              <a:buChar char="§"/>
              <a:defRPr sz="1900">
                <a:solidFill>
                  <a:schemeClr val="tx1"/>
                </a:solidFill>
                <a:latin typeface="Arial"/>
                <a:ea typeface="+mn-ea"/>
                <a:cs typeface="Arial"/>
              </a:defRPr>
            </a:lvl4pPr>
            <a:lvl5pPr marL="1963712" indent="-218190" algn="l" defTabSz="436381">
              <a:spcBef>
                <a:spcPts val="0"/>
              </a:spcBef>
              <a:buClr>
                <a:schemeClr val="accent1"/>
              </a:buClr>
              <a:buFont typeface="Wingdings"/>
              <a:buChar char="§"/>
              <a:defRPr sz="1900">
                <a:solidFill>
                  <a:schemeClr val="tx1"/>
                </a:solidFill>
                <a:latin typeface="Arial"/>
                <a:ea typeface="+mn-ea"/>
                <a:cs typeface="Arial"/>
              </a:defRPr>
            </a:lvl5pPr>
            <a:lvl6pPr marL="2400093" indent="-218190" algn="l" defTabSz="436381">
              <a:spcBef>
                <a:spcPts val="0"/>
              </a:spcBef>
              <a:buFont typeface="Arial"/>
              <a:buChar char="•"/>
              <a:defRPr sz="1900">
                <a:solidFill>
                  <a:schemeClr val="tx1"/>
                </a:solidFill>
                <a:latin typeface="+mn-lt"/>
                <a:ea typeface="+mn-ea"/>
                <a:cs typeface="+mn-cs"/>
              </a:defRPr>
            </a:lvl6pPr>
            <a:lvl7pPr marL="2836474" indent="-218190" algn="l" defTabSz="436381">
              <a:spcBef>
                <a:spcPts val="0"/>
              </a:spcBef>
              <a:buFont typeface="Arial"/>
              <a:buChar char="•"/>
              <a:defRPr sz="1900">
                <a:solidFill>
                  <a:schemeClr val="tx1"/>
                </a:solidFill>
                <a:latin typeface="+mn-lt"/>
                <a:ea typeface="+mn-ea"/>
                <a:cs typeface="+mn-cs"/>
              </a:defRPr>
            </a:lvl7pPr>
            <a:lvl8pPr marL="3272853" indent="-218190" algn="l" defTabSz="436381">
              <a:spcBef>
                <a:spcPts val="0"/>
              </a:spcBef>
              <a:buFont typeface="Arial"/>
              <a:buChar char="•"/>
              <a:defRPr sz="1900">
                <a:solidFill>
                  <a:schemeClr val="tx1"/>
                </a:solidFill>
                <a:latin typeface="+mn-lt"/>
                <a:ea typeface="+mn-ea"/>
                <a:cs typeface="+mn-cs"/>
              </a:defRPr>
            </a:lvl8pPr>
            <a:lvl9pPr marL="3709235" indent="-218190" algn="l" defTabSz="436381">
              <a:spcBef>
                <a:spcPts val="0"/>
              </a:spcBef>
              <a:buFont typeface="Arial"/>
              <a:buChar char="•"/>
              <a:defRPr sz="1900">
                <a:solidFill>
                  <a:schemeClr val="tx1"/>
                </a:solidFill>
                <a:latin typeface="+mn-lt"/>
                <a:ea typeface="+mn-ea"/>
                <a:cs typeface="+mn-cs"/>
              </a:defRPr>
            </a:lvl9pPr>
          </a:lstStyle>
          <a:p>
            <a:pPr marL="0" lvl="1" indent="0" algn="ctr">
              <a:buNone/>
              <a:defRPr/>
            </a:pPr>
            <a:r>
              <a:rPr lang="en-GB" sz="1400" dirty="0"/>
              <a:t>Neue Version </a:t>
            </a:r>
            <a:br>
              <a:rPr lang="en-GB" sz="1400" dirty="0"/>
            </a:br>
            <a:r>
              <a:rPr lang="en-GB" sz="1400" dirty="0"/>
              <a:t>(NAHGAST II)</a:t>
            </a:r>
            <a:endParaRPr dirty="0"/>
          </a:p>
          <a:p>
            <a:pPr marL="0" lvl="1" indent="0">
              <a:buNone/>
              <a:defRPr/>
            </a:pPr>
            <a:endParaRPr lang="en-GB" sz="1800" dirty="0"/>
          </a:p>
        </p:txBody>
      </p:sp>
      <p:sp>
        <p:nvSpPr>
          <p:cNvPr id="7" name="Textfeld 6">
            <a:extLst>
              <a:ext uri="{FF2B5EF4-FFF2-40B4-BE49-F238E27FC236}">
                <a16:creationId xmlns:a16="http://schemas.microsoft.com/office/drawing/2014/main" id="{06856EE9-D6C1-D81C-91E2-78315B6350B0}"/>
              </a:ext>
            </a:extLst>
          </p:cNvPr>
          <p:cNvSpPr txBox="1"/>
          <p:nvPr/>
        </p:nvSpPr>
        <p:spPr>
          <a:xfrm>
            <a:off x="371357" y="1992606"/>
            <a:ext cx="3363896" cy="1997150"/>
          </a:xfrm>
          <a:prstGeom prst="rect">
            <a:avLst/>
          </a:prstGeom>
          <a:noFill/>
        </p:spPr>
        <p:txBody>
          <a:bodyPr wrap="square" rtlCol="0">
            <a:spAutoFit/>
          </a:bodyPr>
          <a:lstStyle/>
          <a:p>
            <a:pPr>
              <a:lnSpc>
                <a:spcPct val="110000"/>
              </a:lnSpc>
            </a:pPr>
            <a:r>
              <a:rPr lang="de-DE" sz="1900" dirty="0"/>
              <a:t>Gäste bestellen nachhaltiger, wenn Zutaten oder Beilagen entsprechend der Treibhausgasemissionen, die sie verursachen, gekennzeichnet werden. </a:t>
            </a:r>
          </a:p>
        </p:txBody>
      </p:sp>
      <p:sp>
        <p:nvSpPr>
          <p:cNvPr id="8" name="Textfeld 7">
            <a:extLst>
              <a:ext uri="{FF2B5EF4-FFF2-40B4-BE49-F238E27FC236}">
                <a16:creationId xmlns:a16="http://schemas.microsoft.com/office/drawing/2014/main" id="{94102378-C6D5-F472-93FB-7BF2DE120BE9}"/>
              </a:ext>
            </a:extLst>
          </p:cNvPr>
          <p:cNvSpPr txBox="1"/>
          <p:nvPr/>
        </p:nvSpPr>
        <p:spPr>
          <a:xfrm>
            <a:off x="371357" y="4297511"/>
            <a:ext cx="3589202" cy="1353897"/>
          </a:xfrm>
          <a:prstGeom prst="rect">
            <a:avLst/>
          </a:prstGeom>
          <a:noFill/>
        </p:spPr>
        <p:txBody>
          <a:bodyPr wrap="square" rtlCol="0">
            <a:spAutoFit/>
          </a:bodyPr>
          <a:lstStyle/>
          <a:p>
            <a:pPr>
              <a:lnSpc>
                <a:spcPct val="110000"/>
              </a:lnSpc>
            </a:pPr>
            <a:r>
              <a:rPr lang="de-DE" sz="1900" dirty="0"/>
              <a:t>Eigene Reallaborexperimente konnten das in den Interventionswochen nicht bestätigen.</a:t>
            </a:r>
          </a:p>
        </p:txBody>
      </p:sp>
      <p:sp>
        <p:nvSpPr>
          <p:cNvPr id="12" name="Textfeld 11">
            <a:extLst>
              <a:ext uri="{FF2B5EF4-FFF2-40B4-BE49-F238E27FC236}">
                <a16:creationId xmlns:a16="http://schemas.microsoft.com/office/drawing/2014/main" id="{7F7F8EE4-AE6E-40BB-8560-B89D9038D0ED}"/>
              </a:ext>
            </a:extLst>
          </p:cNvPr>
          <p:cNvSpPr txBox="1"/>
          <p:nvPr/>
        </p:nvSpPr>
        <p:spPr>
          <a:xfrm>
            <a:off x="11007094" y="6013006"/>
            <a:ext cx="1337649" cy="2328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extLst>
      <p:ext uri="{BB962C8B-B14F-4D97-AF65-F5344CB8AC3E}">
        <p14:creationId xmlns:p14="http://schemas.microsoft.com/office/powerpoint/2010/main" val="183000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2"/>
          <p:cNvSpPr txBox="1">
            <a:spLocks noGrp="1"/>
          </p:cNvSpPr>
          <p:nvPr>
            <p:ph type="title"/>
          </p:nvPr>
        </p:nvSpPr>
        <p:spPr>
          <a:prstGeom prst="rect">
            <a:avLst/>
          </a:prstGeom>
          <a:noFill/>
          <a:ln>
            <a:noFill/>
          </a:ln>
        </p:spPr>
        <p:txBody>
          <a:bodyPr spcFirstLastPara="1" wrap="square" lIns="0" tIns="0" rIns="0" bIns="0" anchor="ctr" anchorCtr="0">
            <a:noAutofit/>
          </a:bodyPr>
          <a:lstStyle/>
          <a:p>
            <a:pPr marL="0" lvl="0" indent="0" algn="l" rtl="0">
              <a:lnSpc>
                <a:spcPct val="110000"/>
              </a:lnSpc>
              <a:spcBef>
                <a:spcPts val="0"/>
              </a:spcBef>
              <a:spcAft>
                <a:spcPts val="0"/>
              </a:spcAft>
              <a:buSzPts val="1400"/>
              <a:buNone/>
            </a:pPr>
            <a:r>
              <a:rPr lang="de-DE" dirty="0"/>
              <a:t>Partizipation</a:t>
            </a:r>
            <a:endParaRPr dirty="0"/>
          </a:p>
        </p:txBody>
      </p:sp>
      <p:sp>
        <p:nvSpPr>
          <p:cNvPr id="1165" name="Google Shape;1165;p2"/>
          <p:cNvSpPr txBox="1">
            <a:spLocks noGrp="1"/>
          </p:cNvSpPr>
          <p:nvPr>
            <p:ph type="body" sz="quarter" idx="13"/>
          </p:nvPr>
        </p:nvSpPr>
        <p:spPr>
          <a:prstGeom prst="rect">
            <a:avLst/>
          </a:prstGeom>
          <a:noFill/>
          <a:ln>
            <a:noFill/>
          </a:ln>
        </p:spPr>
        <p:txBody>
          <a:bodyPr spcFirstLastPara="1" wrap="square" lIns="0" tIns="0" rIns="0" bIns="0" anchor="ctr" anchorCtr="0">
            <a:noAutofit/>
          </a:bodyPr>
          <a:lstStyle/>
          <a:p>
            <a:pPr lvl="0">
              <a:spcBef>
                <a:spcPts val="0"/>
              </a:spcBef>
              <a:spcAft>
                <a:spcPts val="0"/>
              </a:spcAft>
              <a:buClr>
                <a:srgbClr val="205B7D"/>
              </a:buClr>
              <a:buSzPts val="900"/>
            </a:pPr>
            <a:r>
              <a:rPr lang="de-DE">
                <a:solidFill>
                  <a:srgbClr val="7F7F7F"/>
                </a:solidFill>
                <a:ea typeface="Arial"/>
                <a:cs typeface="Arial"/>
                <a:sym typeface="Arial"/>
              </a:rPr>
              <a:t>Was ist </a:t>
            </a:r>
            <a:r>
              <a:rPr lang="de-DE"/>
              <a:t>Partizipation</a:t>
            </a:r>
            <a:r>
              <a:rPr lang="de-DE">
                <a:solidFill>
                  <a:srgbClr val="7F7F7F"/>
                </a:solidFill>
                <a:ea typeface="Arial"/>
                <a:cs typeface="Arial"/>
                <a:sym typeface="Arial"/>
              </a:rPr>
              <a:t>?</a:t>
            </a:r>
          </a:p>
        </p:txBody>
      </p:sp>
      <p:sp>
        <p:nvSpPr>
          <p:cNvPr id="1167" name="Google Shape;1167;p2"/>
          <p:cNvSpPr txBox="1"/>
          <p:nvPr/>
        </p:nvSpPr>
        <p:spPr>
          <a:xfrm>
            <a:off x="371357" y="2172412"/>
            <a:ext cx="5735637" cy="2124780"/>
          </a:xfrm>
          <a:prstGeom prst="rect">
            <a:avLst/>
          </a:prstGeom>
          <a:noFill/>
          <a:ln>
            <a:noFill/>
          </a:ln>
        </p:spPr>
        <p:txBody>
          <a:bodyPr spcFirstLastPara="1" wrap="square" lIns="0" tIns="0" rIns="0" bIns="0" anchor="t" anchorCtr="0">
            <a:noAutofit/>
          </a:bodyPr>
          <a:lstStyle/>
          <a:p>
            <a:pPr lvl="0">
              <a:lnSpc>
                <a:spcPct val="110000"/>
              </a:lnSpc>
              <a:buClr>
                <a:schemeClr val="dk1"/>
              </a:buClr>
              <a:buSzPts val="1440"/>
            </a:pPr>
            <a:r>
              <a:rPr lang="de-DE" dirty="0"/>
              <a:t>Der Begriff der Partizipation (lat. </a:t>
            </a:r>
            <a:r>
              <a:rPr lang="de-DE" dirty="0" err="1"/>
              <a:t>particeps</a:t>
            </a:r>
            <a:r>
              <a:rPr lang="de-DE" dirty="0"/>
              <a:t> = teilhabend) bezeichnet verschiedene Formen von Beteiligung, Teilhabe und Mitbestimmung. Durch die entgegengebrachte Wertschätzung und den gemeinsamen Dialog soll auf das Verhalten von Personen eingewirkt werden.</a:t>
            </a:r>
            <a:endParaRPr lang="de-DE" sz="900" dirty="0">
              <a:solidFill>
                <a:srgbClr val="7F7F7F"/>
              </a:solidFill>
              <a:ea typeface="Arial"/>
              <a:cs typeface="Arial"/>
              <a:sym typeface="Arial"/>
            </a:endParaRPr>
          </a:p>
          <a:p>
            <a:pPr marL="0" marR="0" lvl="0" indent="0" algn="l" rtl="0">
              <a:lnSpc>
                <a:spcPct val="110000"/>
              </a:lnSpc>
              <a:spcBef>
                <a:spcPts val="0"/>
              </a:spcBef>
              <a:spcAft>
                <a:spcPts val="0"/>
              </a:spcAft>
              <a:buClr>
                <a:schemeClr val="dk1"/>
              </a:buClr>
              <a:buSzPts val="1100"/>
              <a:buFont typeface="Arial"/>
              <a:buNone/>
            </a:pPr>
            <a:endParaRPr b="0" i="0" u="none" strike="noStrike" cap="none" dirty="0">
              <a:solidFill>
                <a:schemeClr val="dk1"/>
              </a:solidFill>
              <a:latin typeface="Tahoma"/>
              <a:ea typeface="Tahoma"/>
              <a:cs typeface="Tahoma"/>
              <a:sym typeface="Tahoma"/>
            </a:endParaRPr>
          </a:p>
          <a:p>
            <a:pPr marL="349191" marR="0" lvl="0" indent="-257749" algn="l" rtl="0">
              <a:lnSpc>
                <a:spcPct val="110000"/>
              </a:lnSpc>
              <a:spcBef>
                <a:spcPts val="0"/>
              </a:spcBef>
              <a:spcAft>
                <a:spcPts val="0"/>
              </a:spcAft>
              <a:buClr>
                <a:schemeClr val="dk1"/>
              </a:buClr>
              <a:buSzPts val="1440"/>
              <a:buFont typeface="Courier New"/>
              <a:buNone/>
            </a:pPr>
            <a:endParaRPr b="0" i="0" u="none" strike="noStrike" cap="none" dirty="0">
              <a:solidFill>
                <a:schemeClr val="dk1"/>
              </a:solidFill>
              <a:latin typeface="Tahoma"/>
              <a:ea typeface="Tahoma"/>
              <a:cs typeface="Tahoma"/>
              <a:sym typeface="Tahoma"/>
            </a:endParaRPr>
          </a:p>
          <a:p>
            <a:pPr marL="349191" marR="0" lvl="0" indent="-257749" algn="l" rtl="0">
              <a:lnSpc>
                <a:spcPct val="110000"/>
              </a:lnSpc>
              <a:spcBef>
                <a:spcPts val="0"/>
              </a:spcBef>
              <a:spcAft>
                <a:spcPts val="0"/>
              </a:spcAft>
              <a:buClr>
                <a:schemeClr val="dk1"/>
              </a:buClr>
              <a:buSzPts val="1440"/>
              <a:buFont typeface="Courier New"/>
              <a:buNone/>
            </a:pPr>
            <a:endParaRPr b="0" i="0" u="none" strike="noStrike" cap="none" dirty="0">
              <a:solidFill>
                <a:schemeClr val="dk1"/>
              </a:solidFill>
              <a:latin typeface="Tahoma"/>
              <a:ea typeface="Tahoma"/>
              <a:cs typeface="Tahoma"/>
              <a:sym typeface="Tahoma"/>
            </a:endParaRPr>
          </a:p>
          <a:p>
            <a:pPr marL="349191" marR="0" lvl="0" indent="-257749" algn="l" rtl="0">
              <a:lnSpc>
                <a:spcPct val="110000"/>
              </a:lnSpc>
              <a:spcBef>
                <a:spcPts val="0"/>
              </a:spcBef>
              <a:spcAft>
                <a:spcPts val="0"/>
              </a:spcAft>
              <a:buClr>
                <a:schemeClr val="dk1"/>
              </a:buClr>
              <a:buSzPts val="1440"/>
              <a:buFont typeface="Courier New"/>
              <a:buNone/>
            </a:pPr>
            <a:endParaRPr b="0" i="0" u="none" strike="noStrike" cap="none" dirty="0">
              <a:solidFill>
                <a:schemeClr val="dk1"/>
              </a:solidFill>
              <a:latin typeface="Tahoma"/>
              <a:ea typeface="Tahoma"/>
              <a:cs typeface="Tahoma"/>
              <a:sym typeface="Tahoma"/>
            </a:endParaRPr>
          </a:p>
          <a:p>
            <a:pPr marL="0" marR="0" lvl="0" indent="0" algn="l" rtl="0">
              <a:lnSpc>
                <a:spcPct val="110000"/>
              </a:lnSpc>
              <a:spcBef>
                <a:spcPts val="0"/>
              </a:spcBef>
              <a:spcAft>
                <a:spcPts val="0"/>
              </a:spcAft>
              <a:buClr>
                <a:schemeClr val="dk1"/>
              </a:buClr>
              <a:buSzPts val="1440"/>
              <a:buFont typeface="Courier New"/>
              <a:buNone/>
            </a:pPr>
            <a:endParaRPr b="0" i="0" u="none" strike="noStrike" cap="none" dirty="0">
              <a:solidFill>
                <a:schemeClr val="dk1"/>
              </a:solidFill>
              <a:latin typeface="Tahoma"/>
              <a:ea typeface="Tahoma"/>
              <a:cs typeface="Tahoma"/>
              <a:sym typeface="Tahoma"/>
            </a:endParaRPr>
          </a:p>
          <a:p>
            <a:pPr marL="0" marR="0" lvl="0" indent="0" algn="l" rtl="0">
              <a:lnSpc>
                <a:spcPct val="110000"/>
              </a:lnSpc>
              <a:spcBef>
                <a:spcPts val="0"/>
              </a:spcBef>
              <a:spcAft>
                <a:spcPts val="0"/>
              </a:spcAft>
              <a:buClr>
                <a:schemeClr val="dk1"/>
              </a:buClr>
              <a:buSzPts val="1440"/>
              <a:buFont typeface="Courier New"/>
              <a:buNone/>
            </a:pPr>
            <a:endParaRPr b="0" i="0" u="none" strike="noStrike" cap="none" dirty="0">
              <a:solidFill>
                <a:schemeClr val="dk1"/>
              </a:solidFill>
              <a:latin typeface="Tahoma"/>
              <a:ea typeface="Tahoma"/>
              <a:cs typeface="Tahoma"/>
              <a:sym typeface="Tahoma"/>
            </a:endParaRPr>
          </a:p>
        </p:txBody>
      </p:sp>
      <p:sp>
        <p:nvSpPr>
          <p:cNvPr id="11" name="Google Shape;1187;p3">
            <a:extLst>
              <a:ext uri="{FF2B5EF4-FFF2-40B4-BE49-F238E27FC236}">
                <a16:creationId xmlns:a16="http://schemas.microsoft.com/office/drawing/2014/main" id="{571FA3D8-4E3E-4BE4-BB7A-2D4C46B6BB02}"/>
              </a:ext>
            </a:extLst>
          </p:cNvPr>
          <p:cNvSpPr txBox="1"/>
          <p:nvPr/>
        </p:nvSpPr>
        <p:spPr>
          <a:xfrm>
            <a:off x="360362" y="4496341"/>
            <a:ext cx="5724642" cy="1384954"/>
          </a:xfrm>
          <a:prstGeom prst="rect">
            <a:avLst/>
          </a:prstGeom>
          <a:noFill/>
          <a:ln w="9525" cap="flat" cmpd="sng">
            <a:solidFill>
              <a:schemeClr val="accent5">
                <a:lumMod val="75000"/>
              </a:schemeClr>
            </a:solidFill>
            <a:prstDash val="solid"/>
            <a:round/>
            <a:headEnd type="none" w="sm" len="sm"/>
            <a:tailEnd type="none" w="sm" len="sm"/>
          </a:ln>
        </p:spPr>
        <p:txBody>
          <a:bodyPr spcFirstLastPara="1" wrap="square" lIns="91425" tIns="45700" rIns="91425" bIns="45700" anchor="t" anchorCtr="0">
            <a:spAutoFit/>
          </a:bodyPr>
          <a:lstStyle/>
          <a:p>
            <a:pPr marL="914400" marR="0" lvl="0" indent="0" algn="l" rtl="0">
              <a:lnSpc>
                <a:spcPct val="100000"/>
              </a:lnSpc>
              <a:spcBef>
                <a:spcPts val="0"/>
              </a:spcBef>
              <a:spcAft>
                <a:spcPts val="0"/>
              </a:spcAft>
              <a:buClr>
                <a:srgbClr val="000000"/>
              </a:buClr>
              <a:buSzPts val="1400"/>
              <a:buFont typeface="Arial"/>
              <a:buNone/>
            </a:pPr>
            <a:r>
              <a:rPr lang="de-DE" sz="1400" b="0" i="0" u="none" strike="noStrike" cap="none" dirty="0">
                <a:solidFill>
                  <a:srgbClr val="000000"/>
                </a:solidFill>
                <a:latin typeface="Arial"/>
                <a:ea typeface="Arial"/>
                <a:cs typeface="Arial"/>
                <a:sym typeface="Arial"/>
              </a:rPr>
              <a:t>z.B.</a:t>
            </a:r>
            <a:endParaRPr sz="1400" b="0" i="0" u="none" strike="noStrike" cap="none" dirty="0">
              <a:solidFill>
                <a:srgbClr val="000000"/>
              </a:solidFill>
              <a:latin typeface="Arial"/>
              <a:ea typeface="Arial"/>
              <a:cs typeface="Arial"/>
              <a:sym typeface="Arial"/>
            </a:endParaRPr>
          </a:p>
          <a:p>
            <a:pPr marL="1200150" lvl="0" indent="-285750">
              <a:buClr>
                <a:srgbClr val="000000"/>
              </a:buClr>
              <a:buSzPts val="1400"/>
              <a:buFont typeface="Arial"/>
              <a:buChar char="•"/>
            </a:pPr>
            <a:r>
              <a:rPr lang="de-DE" sz="1400" dirty="0">
                <a:solidFill>
                  <a:srgbClr val="000000"/>
                </a:solidFill>
                <a:ea typeface="Arial"/>
                <a:cs typeface="Arial"/>
                <a:sym typeface="Arial"/>
              </a:rPr>
              <a:t>Mitbestimmung bei der Gestaltung der Essenssituation/-umgebung </a:t>
            </a:r>
          </a:p>
          <a:p>
            <a:pPr marL="1200150" lvl="0" indent="-285750">
              <a:buClr>
                <a:srgbClr val="000000"/>
              </a:buClr>
              <a:buSzPts val="1400"/>
              <a:buFont typeface="Arial"/>
              <a:buChar char="•"/>
            </a:pPr>
            <a:r>
              <a:rPr lang="de-DE" sz="1400" dirty="0">
                <a:solidFill>
                  <a:srgbClr val="000000"/>
                </a:solidFill>
                <a:ea typeface="Arial"/>
                <a:cs typeface="Arial"/>
                <a:sym typeface="Arial"/>
              </a:rPr>
              <a:t>Selbständigkeit, Dinge selbst zu tun (u.a. sich selbst Essen zu nehmen oder Getränke einzugießen) </a:t>
            </a:r>
          </a:p>
          <a:p>
            <a:pPr marL="1200150" lvl="0" indent="-285750">
              <a:buClr>
                <a:srgbClr val="000000"/>
              </a:buClr>
              <a:buSzPts val="1400"/>
              <a:buFont typeface="Arial"/>
              <a:buChar char="•"/>
            </a:pPr>
            <a:r>
              <a:rPr lang="de-DE" sz="1400" dirty="0">
                <a:solidFill>
                  <a:srgbClr val="000000"/>
                </a:solidFill>
                <a:ea typeface="Arial"/>
                <a:cs typeface="Arial"/>
                <a:sym typeface="Arial"/>
              </a:rPr>
              <a:t>Das Erleben der Essenssituation als soziale Situation</a:t>
            </a:r>
            <a:endParaRPr sz="1400" b="0" i="0" u="none" strike="noStrike" cap="none" dirty="0">
              <a:solidFill>
                <a:srgbClr val="000000"/>
              </a:solidFill>
              <a:latin typeface="Arial"/>
              <a:ea typeface="Arial"/>
              <a:cs typeface="Arial"/>
              <a:sym typeface="Arial"/>
            </a:endParaRPr>
          </a:p>
        </p:txBody>
      </p:sp>
      <p:pic>
        <p:nvPicPr>
          <p:cNvPr id="8" name="Grafik 7">
            <a:extLst>
              <a:ext uri="{FF2B5EF4-FFF2-40B4-BE49-F238E27FC236}">
                <a16:creationId xmlns:a16="http://schemas.microsoft.com/office/drawing/2014/main" id="{5F745B83-FAFD-46FF-A2AF-F066A88CF9E5}"/>
              </a:ext>
            </a:extLst>
          </p:cNvPr>
          <p:cNvPicPr>
            <a:picLocks noChangeAspect="1"/>
          </p:cNvPicPr>
          <p:nvPr/>
        </p:nvPicPr>
        <p:blipFill>
          <a:blip r:embed="rId3"/>
          <a:stretch>
            <a:fillRect/>
          </a:stretch>
        </p:blipFill>
        <p:spPr>
          <a:xfrm>
            <a:off x="6520658" y="1376772"/>
            <a:ext cx="5275843" cy="4365210"/>
          </a:xfrm>
          <a:prstGeom prst="rect">
            <a:avLst/>
          </a:prstGeom>
        </p:spPr>
      </p:pic>
      <p:sp>
        <p:nvSpPr>
          <p:cNvPr id="9" name="Textfeld 8">
            <a:extLst>
              <a:ext uri="{FF2B5EF4-FFF2-40B4-BE49-F238E27FC236}">
                <a16:creationId xmlns:a16="http://schemas.microsoft.com/office/drawing/2014/main" id="{CF9E1EC2-9E7D-4C4E-88FC-ACB0A7F328D7}"/>
              </a:ext>
            </a:extLst>
          </p:cNvPr>
          <p:cNvSpPr txBox="1"/>
          <p:nvPr/>
        </p:nvSpPr>
        <p:spPr>
          <a:xfrm>
            <a:off x="11007094" y="6013006"/>
            <a:ext cx="1337649" cy="2328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extLst>
      <p:ext uri="{BB962C8B-B14F-4D97-AF65-F5344CB8AC3E}">
        <p14:creationId xmlns:p14="http://schemas.microsoft.com/office/powerpoint/2010/main" val="100895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D640943-BB58-4867-91AA-7EE1ECBFC5BB}"/>
              </a:ext>
            </a:extLst>
          </p:cNvPr>
          <p:cNvSpPr>
            <a:spLocks noGrp="1"/>
          </p:cNvSpPr>
          <p:nvPr>
            <p:ph type="body" sz="quarter" idx="15"/>
          </p:nvPr>
        </p:nvSpPr>
        <p:spPr>
          <a:solidFill>
            <a:schemeClr val="bg1">
              <a:lumMod val="75000"/>
            </a:schemeClr>
          </a:solidFill>
        </p:spPr>
        <p:txBody>
          <a:bodyPr anchor="ctr"/>
          <a:lstStyle/>
          <a:p>
            <a:r>
              <a:rPr lang="de-DE">
                <a:solidFill>
                  <a:schemeClr val="accent4">
                    <a:lumMod val="75000"/>
                  </a:schemeClr>
                </a:solidFill>
              </a:rPr>
              <a:t>Es gibt nicht „die eine Maßnahme“!</a:t>
            </a:r>
          </a:p>
          <a:p>
            <a:endParaRPr lang="de-DE">
              <a:solidFill>
                <a:schemeClr val="accent4">
                  <a:lumMod val="75000"/>
                </a:schemeClr>
              </a:solidFill>
            </a:endParaRPr>
          </a:p>
        </p:txBody>
      </p:sp>
      <p:sp>
        <p:nvSpPr>
          <p:cNvPr id="2" name="Titel 1">
            <a:extLst>
              <a:ext uri="{FF2B5EF4-FFF2-40B4-BE49-F238E27FC236}">
                <a16:creationId xmlns:a16="http://schemas.microsoft.com/office/drawing/2014/main" id="{BA130026-AA79-4900-9645-BA8412FE51F0}"/>
              </a:ext>
            </a:extLst>
          </p:cNvPr>
          <p:cNvSpPr>
            <a:spLocks noGrp="1"/>
          </p:cNvSpPr>
          <p:nvPr>
            <p:ph type="title"/>
          </p:nvPr>
        </p:nvSpPr>
        <p:spPr/>
        <p:txBody>
          <a:bodyPr/>
          <a:lstStyle/>
          <a:p>
            <a:r>
              <a:rPr lang="de-DE"/>
              <a:t>Gästekommunikation</a:t>
            </a:r>
          </a:p>
        </p:txBody>
      </p:sp>
      <p:sp>
        <p:nvSpPr>
          <p:cNvPr id="4" name="Textplatzhalter 3">
            <a:extLst>
              <a:ext uri="{FF2B5EF4-FFF2-40B4-BE49-F238E27FC236}">
                <a16:creationId xmlns:a16="http://schemas.microsoft.com/office/drawing/2014/main" id="{019B2809-B1BC-4E2B-85F5-8AE1F3333BBA}"/>
              </a:ext>
            </a:extLst>
          </p:cNvPr>
          <p:cNvSpPr>
            <a:spLocks noGrp="1"/>
          </p:cNvSpPr>
          <p:nvPr>
            <p:ph type="body" sz="quarter" idx="13"/>
          </p:nvPr>
        </p:nvSpPr>
        <p:spPr/>
        <p:txBody>
          <a:bodyPr/>
          <a:lstStyle/>
          <a:p>
            <a:r>
              <a:rPr lang="de-DE"/>
              <a:t>Fazit</a:t>
            </a:r>
          </a:p>
        </p:txBody>
      </p:sp>
      <p:sp>
        <p:nvSpPr>
          <p:cNvPr id="6" name="Textfeld 5">
            <a:extLst>
              <a:ext uri="{FF2B5EF4-FFF2-40B4-BE49-F238E27FC236}">
                <a16:creationId xmlns:a16="http://schemas.microsoft.com/office/drawing/2014/main" id="{4F7698D1-2BE9-4E23-BE8B-207678100CF7}"/>
              </a:ext>
            </a:extLst>
          </p:cNvPr>
          <p:cNvSpPr txBox="1"/>
          <p:nvPr/>
        </p:nvSpPr>
        <p:spPr>
          <a:xfrm>
            <a:off x="2971491" y="4278923"/>
            <a:ext cx="6249018" cy="404663"/>
          </a:xfrm>
          <a:prstGeom prst="rect">
            <a:avLst/>
          </a:prstGeom>
          <a:noFill/>
        </p:spPr>
        <p:txBody>
          <a:bodyPr wrap="none" rtlCol="0">
            <a:spAutoFit/>
          </a:bodyPr>
          <a:lstStyle/>
          <a:p>
            <a:pPr>
              <a:lnSpc>
                <a:spcPct val="110000"/>
              </a:lnSpc>
            </a:pPr>
            <a:r>
              <a:rPr lang="de-DE" sz="2000" b="1" dirty="0"/>
              <a:t>Welche Maßnahmen passen zu Ihrer Einrichtung?</a:t>
            </a:r>
          </a:p>
        </p:txBody>
      </p:sp>
    </p:spTree>
    <p:extLst>
      <p:ext uri="{BB962C8B-B14F-4D97-AF65-F5344CB8AC3E}">
        <p14:creationId xmlns:p14="http://schemas.microsoft.com/office/powerpoint/2010/main" val="356522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Blitzlicht</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dirty="0"/>
              <a:t>Mit Hilfe der Methode Blitzlicht kann das Seminar abgeschlossen werden. </a:t>
            </a:r>
          </a:p>
          <a:p>
            <a:pPr marL="0" indent="0">
              <a:buNone/>
            </a:pPr>
            <a:r>
              <a:rPr lang="de-DE" dirty="0"/>
              <a:t>Dabei geht es darum, dass jede*r Teilnehmende ein paar kurze Worte zu dem Seminar sagt: Wie haben Sie es empfunden? Was können Sie mitnehmen? Was hat Ihnen nicht gefallen? Haben Sie noch Wünsche? Usw.</a:t>
            </a:r>
          </a:p>
          <a:p>
            <a:pPr marL="0" indent="0">
              <a:buNone/>
            </a:pPr>
            <a:r>
              <a:rPr lang="de-DE" dirty="0"/>
              <a:t>Dabei ist es essenziell, dass keine der Aussagen bewertet oder kommentiert wird. Nehmen Sie die Rückmeldungen für sich mit und passen Sie bei Bedarf den nächsten Workshop an.</a:t>
            </a:r>
          </a:p>
          <a:p>
            <a:pPr marL="0" indent="0">
              <a:buNone/>
            </a:pPr>
            <a:endParaRPr lang="de-DE" dirty="0"/>
          </a:p>
          <a:p>
            <a:pPr marL="0" indent="0">
              <a:buNone/>
            </a:pPr>
            <a:r>
              <a:rPr lang="de-DE" b="1" dirty="0"/>
              <a:t>Material:</a:t>
            </a:r>
            <a:r>
              <a:rPr lang="de-DE" dirty="0"/>
              <a:t> /</a:t>
            </a:r>
          </a:p>
          <a:p>
            <a:pPr marL="0" indent="0">
              <a:buNone/>
            </a:pPr>
            <a:endParaRPr lang="de-DE" dirty="0"/>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3860040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0">
            <a:extLst>
              <a:ext uri="{FF2B5EF4-FFF2-40B4-BE49-F238E27FC236}">
                <a16:creationId xmlns:a16="http://schemas.microsoft.com/office/drawing/2014/main" id="{E7DF2C9C-A362-42DA-852D-A8F84A7A439F}"/>
              </a:ext>
            </a:extLst>
          </p:cNvPr>
          <p:cNvPicPr>
            <a:picLocks noChangeAspect="1"/>
          </p:cNvPicPr>
          <p:nvPr/>
        </p:nvPicPr>
        <p:blipFill rotWithShape="1">
          <a:blip r:embed="rId3"/>
          <a:srcRect l="91596" t="32144" b="32144"/>
          <a:stretch/>
        </p:blipFill>
        <p:spPr bwMode="auto">
          <a:xfrm>
            <a:off x="10256696" y="1052736"/>
            <a:ext cx="1941447" cy="5805264"/>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7" name="Bildplatzhalter 6">
            <a:extLst>
              <a:ext uri="{FF2B5EF4-FFF2-40B4-BE49-F238E27FC236}">
                <a16:creationId xmlns:a16="http://schemas.microsoft.com/office/drawing/2014/main" id="{51271815-BF5E-4BFD-8521-B95403E551B1}"/>
              </a:ext>
            </a:extLst>
          </p:cNvPr>
          <p:cNvPicPr>
            <a:picLocks noGrp="1" noChangeAspect="1"/>
          </p:cNvPicPr>
          <p:nvPr>
            <p:ph type="pic" sz="quarter" idx="11"/>
          </p:nvPr>
        </p:nvPicPr>
        <p:blipFill>
          <a:blip r:embed="rId4"/>
          <a:srcRect t="26191" b="26191"/>
          <a:stretch>
            <a:fillRect/>
          </a:stretch>
        </p:blipFill>
        <p:spPr/>
      </p:pic>
      <p:sp>
        <p:nvSpPr>
          <p:cNvPr id="41986" name="Titel 1">
            <a:extLst>
              <a:ext uri="{FF2B5EF4-FFF2-40B4-BE49-F238E27FC236}">
                <a16:creationId xmlns:a16="http://schemas.microsoft.com/office/drawing/2014/main" id="{120C9725-C336-4219-BADA-CFA2020FBD5E}"/>
              </a:ext>
            </a:extLst>
          </p:cNvPr>
          <p:cNvSpPr>
            <a:spLocks noGrp="1"/>
          </p:cNvSpPr>
          <p:nvPr>
            <p:ph type="ctrTitle"/>
          </p:nvPr>
        </p:nvSpPr>
        <p:spPr>
          <a:xfrm>
            <a:off x="6600056" y="2096852"/>
            <a:ext cx="5591943" cy="1980220"/>
          </a:xfrm>
        </p:spPr>
        <p:txBody>
          <a:bodyPr/>
          <a:lstStyle/>
          <a:p>
            <a:r>
              <a:rPr lang="de-DE" altLang="de-DE" sz="6600" dirty="0"/>
              <a:t>Blitzlicht</a:t>
            </a:r>
            <a:endParaRPr lang="de-DE" altLang="de-DE" sz="6600" dirty="0">
              <a:cs typeface="Arial"/>
            </a:endParaRPr>
          </a:p>
        </p:txBody>
      </p:sp>
      <p:sp>
        <p:nvSpPr>
          <p:cNvPr id="3" name="Rechteck 2">
            <a:extLst>
              <a:ext uri="{FF2B5EF4-FFF2-40B4-BE49-F238E27FC236}">
                <a16:creationId xmlns:a16="http://schemas.microsoft.com/office/drawing/2014/main" id="{94259293-E12C-4638-B093-F94DE1A1F4A2}"/>
              </a:ext>
            </a:extLst>
          </p:cNvPr>
          <p:cNvSpPr/>
          <p:nvPr/>
        </p:nvSpPr>
        <p:spPr>
          <a:xfrm>
            <a:off x="1" y="6627168"/>
            <a:ext cx="5708276" cy="230832"/>
          </a:xfrm>
          <a:prstGeom prst="rect">
            <a:avLst/>
          </a:prstGeom>
          <a:solidFill>
            <a:schemeClr val="bg1"/>
          </a:solid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Bildquelle: KI generiert mit dem Copilot von Microsoft Edge -  </a:t>
            </a:r>
            <a:r>
              <a:rPr lang="de-DE" sz="900" dirty="0">
                <a:solidFill>
                  <a:srgbClr val="FF0000"/>
                </a:solidFill>
              </a:rPr>
              <a:t>gemeinfrei (daher nicht unter freier Lizenz)</a:t>
            </a:r>
          </a:p>
        </p:txBody>
      </p:sp>
    </p:spTree>
    <p:extLst>
      <p:ext uri="{BB962C8B-B14F-4D97-AF65-F5344CB8AC3E}">
        <p14:creationId xmlns:p14="http://schemas.microsoft.com/office/powerpoint/2010/main" val="13181112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58C8540-C8A0-4121-887B-DF51604EE10C}"/>
              </a:ext>
            </a:extLst>
          </p:cNvPr>
          <p:cNvSpPr/>
          <p:nvPr/>
        </p:nvSpPr>
        <p:spPr>
          <a:xfrm>
            <a:off x="220639" y="6165858"/>
            <a:ext cx="11750722" cy="569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9BDC2564-E01D-4F79-AA02-D6809E8DC1A8}"/>
              </a:ext>
            </a:extLst>
          </p:cNvPr>
          <p:cNvSpPr>
            <a:spLocks noGrp="1"/>
          </p:cNvSpPr>
          <p:nvPr>
            <p:ph type="title"/>
          </p:nvPr>
        </p:nvSpPr>
        <p:spPr/>
        <p:txBody>
          <a:bodyPr/>
          <a:lstStyle/>
          <a:p>
            <a:r>
              <a:rPr lang="de-DE"/>
              <a:t>Literatur</a:t>
            </a:r>
          </a:p>
        </p:txBody>
      </p:sp>
      <p:sp>
        <p:nvSpPr>
          <p:cNvPr id="3" name="Inhaltsplatzhalter 2">
            <a:extLst>
              <a:ext uri="{FF2B5EF4-FFF2-40B4-BE49-F238E27FC236}">
                <a16:creationId xmlns:a16="http://schemas.microsoft.com/office/drawing/2014/main" id="{72852BA8-5271-4B71-AC47-C0718D55D63B}"/>
              </a:ext>
            </a:extLst>
          </p:cNvPr>
          <p:cNvSpPr>
            <a:spLocks noGrp="1"/>
          </p:cNvSpPr>
          <p:nvPr>
            <p:ph idx="1"/>
          </p:nvPr>
        </p:nvSpPr>
        <p:spPr>
          <a:xfrm>
            <a:off x="371481" y="944571"/>
            <a:ext cx="11420303" cy="4019550"/>
          </a:xfrm>
        </p:spPr>
        <p:txBody>
          <a:bodyPr/>
          <a:lstStyle/>
          <a:p>
            <a:pPr marL="180000" lvl="0" indent="-457200">
              <a:lnSpc>
                <a:spcPct val="100000"/>
              </a:lnSpc>
              <a:spcAft>
                <a:spcPts val="600"/>
              </a:spcAft>
              <a:buNone/>
            </a:pPr>
            <a:r>
              <a:rPr lang="de-DE" sz="1200" dirty="0"/>
              <a:t>BMEL; BÖLN (Hrsg.) (o.J.): Bio-Lebensmittel wirtschaftlich einsetzen. Online: </a:t>
            </a:r>
            <a:r>
              <a:rPr lang="de-DE" sz="1200" u="sng" dirty="0">
                <a:hlinkClick r:id="rId2"/>
              </a:rPr>
              <a:t>https://www.oekolandbau.de/fileadmin/redaktion/dokumente/grossverbraucher/biobitte/Infoblatt_Bio-Lebensmittel_wirtschaftlich_einsetzen.pdf</a:t>
            </a:r>
            <a:r>
              <a:rPr lang="de-DE" sz="1200" dirty="0"/>
              <a:t>. </a:t>
            </a:r>
          </a:p>
          <a:p>
            <a:pPr marL="180000" lvl="0" indent="-457200">
              <a:lnSpc>
                <a:spcPct val="100000"/>
              </a:lnSpc>
              <a:spcAft>
                <a:spcPts val="600"/>
              </a:spcAft>
              <a:buNone/>
            </a:pPr>
            <a:r>
              <a:rPr lang="en-US" sz="1200" dirty="0"/>
              <a:t>EAT-Lancet Commission (2019): Healthy Diets From Sustainable Food Systems. Food Planet Health. </a:t>
            </a:r>
            <a:r>
              <a:rPr lang="de-DE" sz="1200" dirty="0"/>
              <a:t>Online: </a:t>
            </a:r>
            <a:r>
              <a:rPr lang="de-DE" sz="1200" u="sng" dirty="0">
                <a:hlinkClick r:id="rId3"/>
              </a:rPr>
              <a:t>https://eatforum.org/content/uploads/2019/01/EAT-Lancet_Commission_Summary_Report.pdf</a:t>
            </a:r>
            <a:r>
              <a:rPr lang="de-DE" sz="1200" dirty="0"/>
              <a:t>. </a:t>
            </a:r>
          </a:p>
          <a:p>
            <a:pPr marL="180000" lvl="0" indent="-457200">
              <a:lnSpc>
                <a:spcPct val="100000"/>
              </a:lnSpc>
              <a:spcAft>
                <a:spcPts val="600"/>
              </a:spcAft>
              <a:buNone/>
            </a:pPr>
            <a:r>
              <a:rPr lang="de-DE" sz="1200" dirty="0"/>
              <a:t>Gäbler, T.; WEED – Weltwirtschaft, Ökologie &amp; Entwicklung e.V. (2016): Gute Gründe für nachhaltige Beschaffung Argumentationshilfe für eine sozial und ökologisch verantwortliche Beschaffung in Berlin &amp; anderswo. Online: </a:t>
            </a:r>
            <a:r>
              <a:rPr lang="de-DE" sz="1200" u="sng" dirty="0">
                <a:hlinkClick r:id="rId4"/>
              </a:rPr>
              <a:t>https://www2.weed-online.org/uploads/argumentationshilfe_gute_gruende_neuauflage_druck_2016.pdf</a:t>
            </a:r>
            <a:r>
              <a:rPr lang="de-DE" sz="1200" dirty="0"/>
              <a:t>.</a:t>
            </a:r>
          </a:p>
          <a:p>
            <a:pPr marL="180000" lvl="0" indent="-457200">
              <a:lnSpc>
                <a:spcPct val="100000"/>
              </a:lnSpc>
              <a:spcAft>
                <a:spcPts val="600"/>
              </a:spcAft>
              <a:buNone/>
            </a:pPr>
            <a:r>
              <a:rPr lang="en-US" sz="1200" dirty="0"/>
              <a:t>Kübler-Ross, Elisabeth (1997): On Death and Dying. New York: Scribner.</a:t>
            </a:r>
            <a:endParaRPr lang="de-DE" sz="1200" dirty="0"/>
          </a:p>
          <a:p>
            <a:pPr marL="180000" lvl="0" indent="-457200">
              <a:lnSpc>
                <a:spcPct val="100000"/>
              </a:lnSpc>
              <a:spcAft>
                <a:spcPts val="600"/>
              </a:spcAft>
              <a:buNone/>
            </a:pPr>
            <a:r>
              <a:rPr lang="de-DE" sz="1200" dirty="0" err="1"/>
              <a:t>Nahgast</a:t>
            </a:r>
            <a:r>
              <a:rPr lang="de-DE" sz="1200" dirty="0"/>
              <a:t> (</a:t>
            </a:r>
            <a:r>
              <a:rPr lang="de-DE" sz="1200" dirty="0" err="1"/>
              <a:t>o.j.</a:t>
            </a:r>
            <a:r>
              <a:rPr lang="de-DE" sz="1200" dirty="0"/>
              <a:t>): Eine nachhaltige Gastronomie ist möglich! Online: </a:t>
            </a:r>
            <a:r>
              <a:rPr lang="de-DE" sz="1200" dirty="0">
                <a:hlinkClick r:id="rId5"/>
              </a:rPr>
              <a:t>https://www.ernaehrung-nachhaltig.de/</a:t>
            </a:r>
            <a:r>
              <a:rPr lang="de-DE" sz="1200" dirty="0"/>
              <a:t>. </a:t>
            </a:r>
          </a:p>
          <a:p>
            <a:pPr marL="180000" lvl="0" indent="-457200">
              <a:lnSpc>
                <a:spcPct val="100000"/>
              </a:lnSpc>
              <a:spcAft>
                <a:spcPts val="600"/>
              </a:spcAft>
              <a:buNone/>
            </a:pPr>
            <a:r>
              <a:rPr lang="de-DE" sz="1200" dirty="0"/>
              <a:t>Ökomodellregion Münsterland (2024): Vorstellung Öko-Modellregion Münsterland. Im Rahmen einer Unterrichtsreihe am Oswald-von-Nell-Breuning Berufskolleg am 14.05.2024 durch Juliane Rabe und Maria </a:t>
            </a:r>
            <a:r>
              <a:rPr lang="de-DE" sz="1200" dirty="0" err="1"/>
              <a:t>Stoverink</a:t>
            </a:r>
            <a:r>
              <a:rPr lang="de-DE" sz="1200" dirty="0"/>
              <a:t>.</a:t>
            </a:r>
          </a:p>
          <a:p>
            <a:pPr marL="180000" lvl="0" indent="-457200">
              <a:lnSpc>
                <a:spcPct val="100000"/>
              </a:lnSpc>
              <a:spcAft>
                <a:spcPts val="600"/>
              </a:spcAft>
              <a:buNone/>
            </a:pPr>
            <a:r>
              <a:rPr lang="de-DE" sz="1200" dirty="0" err="1"/>
              <a:t>Teitscheid</a:t>
            </a:r>
            <a:r>
              <a:rPr lang="de-DE" sz="1200" dirty="0"/>
              <a:t>, P., Becker, M., Engelmann, T., Friedrich, S., Hielscher, J., Steinmeier, F. (2021): Nachhaltigkeitsmanagement in der Außer-Haus-Gastronomie: Handlungsempfehlungen entlang der betrieblichen Kernprozesse. Hamburg: </a:t>
            </a:r>
            <a:r>
              <a:rPr lang="de-DE" sz="1200" dirty="0" err="1"/>
              <a:t>Behr‘s</a:t>
            </a:r>
            <a:r>
              <a:rPr lang="de-DE" sz="1200" dirty="0"/>
              <a:t> Verlag.</a:t>
            </a:r>
          </a:p>
          <a:p>
            <a:pPr marL="180000" lvl="0" indent="-457200">
              <a:lnSpc>
                <a:spcPct val="100000"/>
              </a:lnSpc>
              <a:spcAft>
                <a:spcPts val="600"/>
              </a:spcAft>
              <a:buNone/>
            </a:pPr>
            <a:r>
              <a:rPr lang="de-DE" sz="1200" dirty="0"/>
              <a:t>Thaler, R. H.; Sunstein C. R. (2011): </a:t>
            </a:r>
            <a:r>
              <a:rPr lang="de-DE" sz="1200" dirty="0" err="1"/>
              <a:t>Nudge</a:t>
            </a:r>
            <a:r>
              <a:rPr lang="de-DE" sz="1200" dirty="0"/>
              <a:t>: Wie man kluge Entscheidungen anstößt. Ullstein.</a:t>
            </a:r>
          </a:p>
          <a:p>
            <a:pPr marL="180000" lvl="0" indent="-457200">
              <a:lnSpc>
                <a:spcPct val="100000"/>
              </a:lnSpc>
              <a:spcAft>
                <a:spcPts val="600"/>
              </a:spcAft>
              <a:buNone/>
            </a:pPr>
            <a:r>
              <a:rPr lang="de-DE" sz="1200" dirty="0"/>
              <a:t>TU Berlin (o.J.): Katzensprung VIDEO Nachhaltigkeit die schmeckt </a:t>
            </a:r>
            <a:r>
              <a:rPr lang="de-DE" sz="1200" dirty="0" err="1"/>
              <a:t>Nudging</a:t>
            </a:r>
            <a:r>
              <a:rPr lang="de-DE" sz="1200" dirty="0"/>
              <a:t> Kommunikation</a:t>
            </a:r>
            <a:r>
              <a:rPr lang="en-US" sz="1200" dirty="0"/>
              <a:t>. </a:t>
            </a:r>
            <a:endParaRPr lang="de-DE" sz="1200" dirty="0"/>
          </a:p>
          <a:p>
            <a:pPr marL="180000" lvl="0" indent="-457200">
              <a:lnSpc>
                <a:spcPct val="100000"/>
              </a:lnSpc>
              <a:spcAft>
                <a:spcPts val="600"/>
              </a:spcAft>
              <a:buNone/>
            </a:pPr>
            <a:r>
              <a:rPr lang="en-US" sz="1200" dirty="0"/>
              <a:t>Van </a:t>
            </a:r>
            <a:r>
              <a:rPr lang="en-US" sz="1200" dirty="0" err="1"/>
              <a:t>Ittersum</a:t>
            </a:r>
            <a:r>
              <a:rPr lang="en-US" sz="1200" dirty="0"/>
              <a:t> &amp; </a:t>
            </a:r>
            <a:r>
              <a:rPr lang="en-US" sz="1200" dirty="0" err="1"/>
              <a:t>Wansink</a:t>
            </a:r>
            <a:r>
              <a:rPr lang="en-US" sz="1200" dirty="0"/>
              <a:t> (2012): Plate Size and Color Suggestibility: The </a:t>
            </a:r>
            <a:r>
              <a:rPr lang="en-US" sz="1200" dirty="0" err="1"/>
              <a:t>Delboeuf</a:t>
            </a:r>
            <a:r>
              <a:rPr lang="en-US" sz="1200" dirty="0"/>
              <a:t> Illusion’s Bias on Serving and Eating Behavior. Journal of Consumer Research, 39 (2): 215-228.</a:t>
            </a:r>
            <a:endParaRPr lang="de-DE" sz="1200" dirty="0"/>
          </a:p>
          <a:p>
            <a:pPr marL="180000" indent="-457200">
              <a:lnSpc>
                <a:spcPct val="100000"/>
              </a:lnSpc>
              <a:spcAft>
                <a:spcPts val="600"/>
              </a:spcAft>
              <a:buNone/>
            </a:pPr>
            <a:r>
              <a:rPr lang="de-DE" sz="1200" dirty="0"/>
              <a:t>Verband Deutscher Naturparke e. V., Institut für Nachhaltige Ernährung der FH Münster, Technischen Universität Berlin – Institut für Berufliche Bildung und Arbeitslehre (TUB), Wuppertal Instituts für Klima, Umwelt, Energie gGmbH. (Hrsg.) (2023): Nachhaltige und klimaschonende Gastronomie. Schulungsunterlagen aus dem Projekt Katzensprung 2.0 – Aktiv für den Klimaschutz im Deutschlandtourismus. Gefördert durch: Bundesministerium für Wirtschaft und Klimaschutz. </a:t>
            </a:r>
          </a:p>
          <a:p>
            <a:pPr marL="180000" indent="-457200">
              <a:lnSpc>
                <a:spcPct val="100000"/>
              </a:lnSpc>
              <a:spcAft>
                <a:spcPts val="600"/>
              </a:spcAft>
              <a:buNone/>
            </a:pPr>
            <a:r>
              <a:rPr lang="de-DE" sz="1200" dirty="0"/>
              <a:t>Verbraucherzentralen Nordrhein-Westfalen, Bayern, Hessen, Niedersachsen, Saarland und Schleswig-Holstein (2022): Heimisches Obst und Gemüse: Wann gibt es was? </a:t>
            </a:r>
            <a:r>
              <a:rPr lang="de-DE" sz="1200" dirty="0" err="1"/>
              <a:t>Hg</a:t>
            </a:r>
            <a:r>
              <a:rPr lang="de-DE" sz="1200" dirty="0"/>
              <a:t>. v. Verbraucherzentrale Hessen. Online verfügbar unter https://www.verbraucherzentrale.de/sites/default/files/2023-02/saisonkalender_poster_a3.pdf. </a:t>
            </a:r>
          </a:p>
          <a:p>
            <a:pPr marL="180000" lvl="0" indent="-457200">
              <a:lnSpc>
                <a:spcPct val="100000"/>
              </a:lnSpc>
              <a:spcAft>
                <a:spcPts val="600"/>
              </a:spcAft>
              <a:buNone/>
            </a:pPr>
            <a:r>
              <a:rPr lang="de-DE" sz="1200" dirty="0" err="1"/>
              <a:t>Waskow</a:t>
            </a:r>
            <a:r>
              <a:rPr lang="de-DE" sz="1200" dirty="0"/>
              <a:t>, Frank; Blumenthal, Antonia; </a:t>
            </a:r>
            <a:r>
              <a:rPr lang="de-DE" sz="1200" dirty="0" err="1"/>
              <a:t>Niepagenkemper</a:t>
            </a:r>
            <a:r>
              <a:rPr lang="de-DE" sz="1200" dirty="0"/>
              <a:t>, Linda (2018): Wege zur Reduzierung von Lebensmittelabfällen. REFOWAS – </a:t>
            </a:r>
            <a:r>
              <a:rPr lang="de-DE" sz="1200" dirty="0" err="1"/>
              <a:t>Pathway</a:t>
            </a:r>
            <a:r>
              <a:rPr lang="de-DE" sz="1200" dirty="0"/>
              <a:t> </a:t>
            </a:r>
            <a:r>
              <a:rPr lang="de-DE" sz="1200" dirty="0" err="1"/>
              <a:t>to</a:t>
            </a:r>
            <a:r>
              <a:rPr lang="de-DE" sz="1200" dirty="0"/>
              <a:t> </a:t>
            </a:r>
            <a:r>
              <a:rPr lang="de-DE" sz="1200" dirty="0" err="1"/>
              <a:t>Reduce</a:t>
            </a:r>
            <a:r>
              <a:rPr lang="de-DE" sz="1200" dirty="0"/>
              <a:t> Food </a:t>
            </a:r>
            <a:r>
              <a:rPr lang="de-DE" sz="1200" dirty="0" err="1"/>
              <a:t>Waste</a:t>
            </a:r>
            <a:r>
              <a:rPr lang="de-DE" sz="1200" dirty="0"/>
              <a:t>. Fallstudie. Vermeidung von Lebensmittelabfällen in der Verpflegung von Ganztagsschulen. Working Paper II Maßnahmen zur Vermeidung </a:t>
            </a:r>
          </a:p>
          <a:p>
            <a:pPr marL="180000" lvl="0" indent="-457200">
              <a:lnSpc>
                <a:spcPct val="100000"/>
              </a:lnSpc>
              <a:spcAft>
                <a:spcPts val="600"/>
              </a:spcAft>
              <a:buNone/>
            </a:pPr>
            <a:r>
              <a:rPr lang="de-DE" sz="1200" dirty="0"/>
              <a:t>WWF Deutschland (Hrsg.) 2019: Weniger ist mehr. Warum es sich rechnet Lebensmittelabfälle systematisch zu betrachten und zu reduzieren. Online: </a:t>
            </a:r>
            <a:r>
              <a:rPr lang="de-DE" sz="1200" u="sng" dirty="0">
                <a:hlinkClick r:id="rId6"/>
              </a:rPr>
              <a:t>https://www.wwf.de/fileadmin/fm-wwf/Publikationen-PDF/Landwirtschaft/WWF-Weniger-ist-mehr.pdf</a:t>
            </a:r>
            <a:r>
              <a:rPr lang="de-DE" sz="1200" dirty="0"/>
              <a:t>. </a:t>
            </a:r>
          </a:p>
          <a:p>
            <a:pPr marL="0" indent="0">
              <a:lnSpc>
                <a:spcPct val="100000"/>
              </a:lnSpc>
              <a:buNone/>
            </a:pPr>
            <a:endParaRPr lang="de-DE" sz="800" dirty="0"/>
          </a:p>
        </p:txBody>
      </p:sp>
    </p:spTree>
    <p:extLst>
      <p:ext uri="{BB962C8B-B14F-4D97-AF65-F5344CB8AC3E}">
        <p14:creationId xmlns:p14="http://schemas.microsoft.com/office/powerpoint/2010/main" val="2976177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BBC0D-3D54-FC46-989F-EC39B90DA920}"/>
              </a:ext>
            </a:extLst>
          </p:cNvPr>
          <p:cNvSpPr>
            <a:spLocks noGrp="1"/>
          </p:cNvSpPr>
          <p:nvPr>
            <p:ph type="ctrTitle"/>
          </p:nvPr>
        </p:nvSpPr>
        <p:spPr/>
        <p:txBody>
          <a:bodyPr/>
          <a:lstStyle/>
          <a:p>
            <a:r>
              <a:rPr lang="de-DE" dirty="0"/>
              <a:t>ENDE 2.</a:t>
            </a:r>
          </a:p>
        </p:txBody>
      </p:sp>
      <p:sp>
        <p:nvSpPr>
          <p:cNvPr id="3" name="Untertitel 2">
            <a:extLst>
              <a:ext uri="{FF2B5EF4-FFF2-40B4-BE49-F238E27FC236}">
                <a16:creationId xmlns:a16="http://schemas.microsoft.com/office/drawing/2014/main" id="{2637D044-458D-1806-1F20-61D235E2D335}"/>
              </a:ext>
            </a:extLst>
          </p:cNvPr>
          <p:cNvSpPr>
            <a:spLocks noGrp="1"/>
          </p:cNvSpPr>
          <p:nvPr>
            <p:ph type="subTitle" idx="1"/>
          </p:nvPr>
        </p:nvSpPr>
        <p:spPr/>
        <p:txBody>
          <a:bodyPr/>
          <a:lstStyle/>
          <a:p>
            <a:endParaRPr lang="de-DE"/>
          </a:p>
        </p:txBody>
      </p:sp>
      <p:sp>
        <p:nvSpPr>
          <p:cNvPr id="4" name="Textplatzhalter 3">
            <a:extLst>
              <a:ext uri="{FF2B5EF4-FFF2-40B4-BE49-F238E27FC236}">
                <a16:creationId xmlns:a16="http://schemas.microsoft.com/office/drawing/2014/main" id="{FEDE5F10-0333-C098-DFB3-2ACC3FA1D872}"/>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128451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AE423-0993-20B2-439B-9A060C9E306C}"/>
              </a:ext>
            </a:extLst>
          </p:cNvPr>
          <p:cNvSpPr>
            <a:spLocks noGrp="1"/>
          </p:cNvSpPr>
          <p:nvPr>
            <p:ph type="title"/>
          </p:nvPr>
        </p:nvSpPr>
        <p:spPr/>
        <p:txBody>
          <a:bodyPr/>
          <a:lstStyle/>
          <a:p>
            <a:r>
              <a:rPr lang="de-DE" dirty="0"/>
              <a:t>Ziele: Workshop 2.</a:t>
            </a:r>
          </a:p>
        </p:txBody>
      </p:sp>
      <p:sp>
        <p:nvSpPr>
          <p:cNvPr id="3" name="Inhaltsplatzhalter 2">
            <a:extLst>
              <a:ext uri="{FF2B5EF4-FFF2-40B4-BE49-F238E27FC236}">
                <a16:creationId xmlns:a16="http://schemas.microsoft.com/office/drawing/2014/main" id="{450BBADE-3BD6-1046-D82B-00284A4EC2F6}"/>
              </a:ext>
            </a:extLst>
          </p:cNvPr>
          <p:cNvSpPr>
            <a:spLocks noGrp="1"/>
          </p:cNvSpPr>
          <p:nvPr>
            <p:ph idx="1"/>
          </p:nvPr>
        </p:nvSpPr>
        <p:spPr>
          <a:xfrm>
            <a:off x="371481" y="1785938"/>
            <a:ext cx="11640410" cy="4019550"/>
          </a:xfrm>
        </p:spPr>
        <p:txBody>
          <a:bodyPr/>
          <a:lstStyle/>
          <a:p>
            <a:pPr marL="0" indent="0">
              <a:lnSpc>
                <a:spcPct val="150000"/>
              </a:lnSpc>
              <a:buClr>
                <a:schemeClr val="accent4"/>
              </a:buClr>
              <a:buNone/>
            </a:pPr>
            <a:r>
              <a:rPr lang="de-DE" sz="1700" dirty="0"/>
              <a:t>Sie können …</a:t>
            </a:r>
          </a:p>
          <a:p>
            <a:pPr>
              <a:lnSpc>
                <a:spcPct val="150000"/>
              </a:lnSpc>
              <a:buClr>
                <a:schemeClr val="accent4"/>
              </a:buClr>
              <a:buFont typeface="Arial" panose="020B0604020202020204" pitchFamily="34" charset="0"/>
              <a:buChar char="•"/>
            </a:pPr>
            <a:r>
              <a:rPr lang="de-DE" sz="1700" dirty="0"/>
              <a:t>eigene Erfahrungen und die der anderen TN zur Speiseplanung austauschen und Anregungen zur Verbesserung mitnehmen</a:t>
            </a:r>
          </a:p>
          <a:p>
            <a:pPr>
              <a:lnSpc>
                <a:spcPct val="150000"/>
              </a:lnSpc>
              <a:buClr>
                <a:schemeClr val="accent4"/>
              </a:buClr>
              <a:buFont typeface="Arial" panose="020B0604020202020204" pitchFamily="34" charset="0"/>
              <a:buChar char="•"/>
            </a:pPr>
            <a:r>
              <a:rPr lang="de-DE" sz="1700" dirty="0"/>
              <a:t>einen Einblick in Menüs, Kalkulation und Rezepturoptimierung geben</a:t>
            </a:r>
          </a:p>
          <a:p>
            <a:pPr>
              <a:lnSpc>
                <a:spcPct val="150000"/>
              </a:lnSpc>
              <a:buClr>
                <a:schemeClr val="accent4"/>
              </a:buClr>
              <a:buFont typeface="Arial" panose="020B0604020202020204" pitchFamily="34" charset="0"/>
              <a:buChar char="•"/>
            </a:pPr>
            <a:r>
              <a:rPr lang="de-DE" sz="1700" dirty="0"/>
              <a:t>Maßnahmen zur Speiseplanoptimierung benennen.</a:t>
            </a:r>
          </a:p>
          <a:p>
            <a:pPr>
              <a:lnSpc>
                <a:spcPct val="150000"/>
              </a:lnSpc>
              <a:buClr>
                <a:schemeClr val="accent4"/>
              </a:buClr>
              <a:buFont typeface="Arial" panose="020B0604020202020204" pitchFamily="34" charset="0"/>
              <a:buChar char="•"/>
            </a:pPr>
            <a:endParaRPr lang="de-DE" sz="1000" dirty="0"/>
          </a:p>
          <a:p>
            <a:pPr>
              <a:lnSpc>
                <a:spcPct val="150000"/>
              </a:lnSpc>
              <a:buClr>
                <a:schemeClr val="accent4"/>
              </a:buClr>
              <a:buFont typeface="Arial" panose="020B0604020202020204" pitchFamily="34" charset="0"/>
              <a:buChar char="•"/>
            </a:pPr>
            <a:r>
              <a:rPr lang="de-DE" sz="1700" dirty="0"/>
              <a:t>eigene Erfahrungen und die der anderen TN zu ihren Zielgruppen austauschen und sich gemeinsam dazu beraten.</a:t>
            </a:r>
          </a:p>
          <a:p>
            <a:pPr>
              <a:lnSpc>
                <a:spcPct val="150000"/>
              </a:lnSpc>
              <a:buClr>
                <a:schemeClr val="accent4"/>
              </a:buClr>
              <a:buFont typeface="Arial" panose="020B0604020202020204" pitchFamily="34" charset="0"/>
              <a:buChar char="•"/>
            </a:pPr>
            <a:r>
              <a:rPr lang="de-DE" sz="1700" dirty="0"/>
              <a:t>Kommunikationsmaßnahmen am Beispiel der Speisenplanung nennen.</a:t>
            </a:r>
          </a:p>
          <a:p>
            <a:pPr>
              <a:lnSpc>
                <a:spcPct val="150000"/>
              </a:lnSpc>
              <a:buClr>
                <a:schemeClr val="accent4"/>
              </a:buClr>
              <a:buFont typeface="Arial" panose="020B0604020202020204" pitchFamily="34" charset="0"/>
              <a:buChar char="•"/>
            </a:pPr>
            <a:r>
              <a:rPr lang="de-DE" sz="1700" dirty="0"/>
              <a:t>erklären, was </a:t>
            </a:r>
            <a:r>
              <a:rPr lang="de-DE" sz="1700" dirty="0" err="1"/>
              <a:t>Nudging</a:t>
            </a:r>
            <a:r>
              <a:rPr lang="de-DE" sz="1700" dirty="0"/>
              <a:t> bedeutet und Aspekte davon benennen</a:t>
            </a:r>
          </a:p>
          <a:p>
            <a:pPr>
              <a:lnSpc>
                <a:spcPct val="150000"/>
              </a:lnSpc>
              <a:buClr>
                <a:schemeClr val="accent4"/>
              </a:buClr>
              <a:buFont typeface="Arial" panose="020B0604020202020204" pitchFamily="34" charset="0"/>
              <a:buChar char="•"/>
            </a:pPr>
            <a:r>
              <a:rPr lang="de-DE" sz="1700" dirty="0"/>
              <a:t>Faktoren für Gästeentscheidungen erläutern</a:t>
            </a:r>
          </a:p>
          <a:p>
            <a:pPr>
              <a:lnSpc>
                <a:spcPct val="150000"/>
              </a:lnSpc>
              <a:buClr>
                <a:schemeClr val="accent4"/>
              </a:buClr>
              <a:buFont typeface="Arial" panose="020B0604020202020204" pitchFamily="34" charset="0"/>
              <a:buChar char="•"/>
            </a:pPr>
            <a:r>
              <a:rPr lang="de-DE" sz="1700" dirty="0"/>
              <a:t>Kommunikationsmaßnahmen gemäß ihrer Zielgruppe bewerten.</a:t>
            </a:r>
          </a:p>
          <a:p>
            <a:pPr>
              <a:lnSpc>
                <a:spcPct val="150000"/>
              </a:lnSpc>
              <a:buClr>
                <a:schemeClr val="accent4"/>
              </a:buClr>
              <a:buFont typeface="Arial" panose="020B0604020202020204" pitchFamily="34" charset="0"/>
              <a:buChar char="•"/>
            </a:pPr>
            <a:r>
              <a:rPr lang="de-DE" sz="1700" dirty="0"/>
              <a:t>Feedbackinstrumente benennen</a:t>
            </a:r>
          </a:p>
          <a:p>
            <a:endParaRPr lang="de-DE" sz="1700" dirty="0"/>
          </a:p>
        </p:txBody>
      </p:sp>
      <p:sp>
        <p:nvSpPr>
          <p:cNvPr id="4" name="Textplatzhalter 3">
            <a:extLst>
              <a:ext uri="{FF2B5EF4-FFF2-40B4-BE49-F238E27FC236}">
                <a16:creationId xmlns:a16="http://schemas.microsoft.com/office/drawing/2014/main" id="{33BE2142-D8F6-B4CD-3A1B-4E3726FB09DA}"/>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724065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Rückblick Workshop 1.</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09393" cy="4019550"/>
          </a:xfrm>
        </p:spPr>
        <p:txBody>
          <a:bodyPr/>
          <a:lstStyle/>
          <a:p>
            <a:pPr marL="0" indent="0">
              <a:buNone/>
            </a:pPr>
            <a:r>
              <a:rPr lang="de-DE" dirty="0"/>
              <a:t>Der/Die Dozent*in holt die Teilnehmenden thematisch ab, indem er/sie die Kernaspekte des letzten Workshop erläutert und den Arbeitsauftrag zur Speiseplanung der letzten Wochen wiederholt. </a:t>
            </a:r>
          </a:p>
          <a:p>
            <a:pPr marL="0" indent="0">
              <a:buNone/>
            </a:pPr>
            <a:r>
              <a:rPr lang="de-DE" sz="2000" dirty="0">
                <a:latin typeface="Arial" panose="020B0604020202020204" pitchFamily="34" charset="0"/>
                <a:cs typeface="Arial" panose="020B0604020202020204" pitchFamily="34" charset="0"/>
              </a:rPr>
              <a:t>Danach haben die Teilnehmenden Zeit zunächst Ihre Erfahrungen aus den letzten Wochen zu berichten.</a:t>
            </a:r>
          </a:p>
          <a:p>
            <a:pPr marL="0" indent="0">
              <a:buNone/>
            </a:pPr>
            <a:r>
              <a:rPr lang="de-DE" sz="2000" dirty="0">
                <a:latin typeface="Arial" panose="020B0604020202020204" pitchFamily="34" charset="0"/>
                <a:cs typeface="Arial" panose="020B0604020202020204" pitchFamily="34" charset="0"/>
              </a:rPr>
              <a:t>Anschließend können die Ergebnisse aus den letzten Wochen mit Hilfe der Präsentation durch den/der Dozent*in vorgestellt werden.</a:t>
            </a:r>
          </a:p>
          <a:p>
            <a:pPr marL="0" indent="0">
              <a:buNone/>
            </a:pPr>
            <a:endParaRPr lang="de-DE" dirty="0"/>
          </a:p>
          <a:p>
            <a:pPr marL="0" indent="0">
              <a:buNone/>
            </a:pPr>
            <a:r>
              <a:rPr lang="de-DE" b="1" dirty="0"/>
              <a:t>Material:</a:t>
            </a:r>
            <a:r>
              <a:rPr lang="de-DE" dirty="0"/>
              <a:t> Präsentation</a:t>
            </a:r>
          </a:p>
          <a:p>
            <a:pPr marL="0" indent="0">
              <a:buNone/>
            </a:pPr>
            <a:endParaRPr lang="de-DE" dirty="0"/>
          </a:p>
          <a:p>
            <a:pPr marL="0" indent="0">
              <a:buNone/>
            </a:pPr>
            <a:endParaRPr lang="de-DE" dirty="0"/>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1412164193"/>
      </p:ext>
    </p:extLst>
  </p:cSld>
  <p:clrMapOvr>
    <a:masterClrMapping/>
  </p:clrMapOvr>
</p:sld>
</file>

<file path=ppt/theme/theme1.xml><?xml version="1.0" encoding="utf-8"?>
<a:theme xmlns:a="http://schemas.openxmlformats.org/drawingml/2006/main" name="FHM_PowerPoint_16x9">
  <a:themeElements>
    <a:clrScheme name="Laufschrift">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lnSpc>
            <a:spcPct val="110000"/>
          </a:lnSpc>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110000"/>
          </a:lnSpc>
          <a:defRPr sz="1900" dirty="0" err="1" smtClean="0"/>
        </a:defPPr>
      </a:lstStyle>
    </a:txDef>
  </a:objectDefaults>
  <a:extraClrSchemeLst/>
  <a:extLst>
    <a:ext uri="{05A4C25C-085E-4340-85A3-A5531E510DB2}">
      <thm15:themeFamily xmlns:thm15="http://schemas.microsoft.com/office/thememl/2012/main" name="FHM_PowerPoint_16x9.potx" id="{C1CD61E7-E341-47C1-B7CD-29525E46C3DA}" vid="{8EB3C44D-C074-489A-B0AA-195B1B9DD2C5}"/>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83b728-207d-4b0a-99c3-dd8f16099055" xsi:nil="true"/>
    <lcf76f155ced4ddcb4097134ff3c332f xmlns="784f1ef9-61db-4f19-bef7-60bb4b8fb798">
      <Terms xmlns="http://schemas.microsoft.com/office/infopath/2007/PartnerControls"/>
    </lcf76f155ced4ddcb4097134ff3c332f>
    <SharedWithUsers xmlns="5583b728-207d-4b0a-99c3-dd8f16099055">
      <UserInfo>
        <DisplayName>Petra Teitscheid</DisplayName>
        <AccountId>10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C2FDCD5CCA4947B16BED9F22718C4F" ma:contentTypeVersion="17" ma:contentTypeDescription="Create a new document." ma:contentTypeScope="" ma:versionID="00a1f8a7207e139ff584eb8da0804c88">
  <xsd:schema xmlns:xsd="http://www.w3.org/2001/XMLSchema" xmlns:xs="http://www.w3.org/2001/XMLSchema" xmlns:p="http://schemas.microsoft.com/office/2006/metadata/properties" xmlns:ns2="784f1ef9-61db-4f19-bef7-60bb4b8fb798" xmlns:ns3="5583b728-207d-4b0a-99c3-dd8f16099055" targetNamespace="http://schemas.microsoft.com/office/2006/metadata/properties" ma:root="true" ma:fieldsID="7eede44eace767910ce0504a6802bd0c" ns2:_="" ns3:_="">
    <xsd:import namespace="784f1ef9-61db-4f19-bef7-60bb4b8fb798"/>
    <xsd:import namespace="5583b728-207d-4b0a-99c3-dd8f160990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4f1ef9-61db-4f19-bef7-60bb4b8fb7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06f3cfd-5b8b-41d1-a8c0-a3c1c084574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83b728-207d-4b0a-99c3-dd8f1609905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9cc3d8c-459c-41a2-8142-f933a2f93c81}" ma:internalName="TaxCatchAll" ma:showField="CatchAllData" ma:web="5583b728-207d-4b0a-99c3-dd8f1609905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000DF0-5B19-4087-B9DD-1351C47DD195}">
  <ds:schemaRefs>
    <ds:schemaRef ds:uri="http://schemas.microsoft.com/office/2006/metadata/propertie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5583b728-207d-4b0a-99c3-dd8f16099055"/>
    <ds:schemaRef ds:uri="784f1ef9-61db-4f19-bef7-60bb4b8fb798"/>
    <ds:schemaRef ds:uri="http://www.w3.org/XML/1998/namespace"/>
  </ds:schemaRefs>
</ds:datastoreItem>
</file>

<file path=customXml/itemProps2.xml><?xml version="1.0" encoding="utf-8"?>
<ds:datastoreItem xmlns:ds="http://schemas.openxmlformats.org/officeDocument/2006/customXml" ds:itemID="{7B6705F5-52A3-4B93-B130-9351BA06C13E}">
  <ds:schemaRefs>
    <ds:schemaRef ds:uri="http://schemas.microsoft.com/sharepoint/v3/contenttype/forms"/>
  </ds:schemaRefs>
</ds:datastoreItem>
</file>

<file path=customXml/itemProps3.xml><?xml version="1.0" encoding="utf-8"?>
<ds:datastoreItem xmlns:ds="http://schemas.openxmlformats.org/officeDocument/2006/customXml" ds:itemID="{ED71FBAD-2CA8-4DBE-B5BD-2527425051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4f1ef9-61db-4f19-bef7-60bb4b8fb798"/>
    <ds:schemaRef ds:uri="5583b728-207d-4b0a-99c3-dd8f160990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4951</Words>
  <Application>Microsoft Office PowerPoint</Application>
  <PresentationFormat>Breitbild</PresentationFormat>
  <Paragraphs>1065</Paragraphs>
  <Slides>76</Slides>
  <Notes>51</Notes>
  <HiddenSlides>20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76</vt:i4>
      </vt:variant>
    </vt:vector>
  </HeadingPairs>
  <TitlesOfParts>
    <vt:vector size="85" baseType="lpstr">
      <vt:lpstr>Arial</vt:lpstr>
      <vt:lpstr>Calibri</vt:lpstr>
      <vt:lpstr>Courier New</vt:lpstr>
      <vt:lpstr>Helvetica</vt:lpstr>
      <vt:lpstr>Quicksand Medium</vt:lpstr>
      <vt:lpstr>Tahoma</vt:lpstr>
      <vt:lpstr>Times New Roman</vt:lpstr>
      <vt:lpstr>Wingdings</vt:lpstr>
      <vt:lpstr>FHM_PowerPoint_16x9</vt:lpstr>
      <vt:lpstr>PowerPoint-Präsentation</vt:lpstr>
      <vt:lpstr>PowerPoint-Präsentation</vt:lpstr>
      <vt:lpstr>Gesamt-Übersicht</vt:lpstr>
      <vt:lpstr>Übersicht</vt:lpstr>
      <vt:lpstr>Gerechte und nachhaltige Außer-Haus-Angebote gestalten     </vt:lpstr>
      <vt:lpstr>PowerPoint-Präsentation</vt:lpstr>
      <vt:lpstr>Agenda</vt:lpstr>
      <vt:lpstr>Ziele: Workshop 2.</vt:lpstr>
      <vt:lpstr>Erklärung: Rückblick Workshop 1. </vt:lpstr>
      <vt:lpstr>Rückblick Workshop 1. Speiseplanung</vt:lpstr>
      <vt:lpstr>Rückblick</vt:lpstr>
      <vt:lpstr>Ergebnisse: Auswertung Speiseplan</vt:lpstr>
      <vt:lpstr>Ergebnisse: Auswertung Speiseplan</vt:lpstr>
      <vt:lpstr>Erklärung: Dilemmata  in der Speiseplanung</vt:lpstr>
      <vt:lpstr>Dilemmata  in der Speiseplanung</vt:lpstr>
      <vt:lpstr>Dilemmata in der Speisenplanung</vt:lpstr>
      <vt:lpstr>Ergebnisse</vt:lpstr>
      <vt:lpstr>Nachhaltiges Wirtschaften</vt:lpstr>
      <vt:lpstr>Nachhaltiges Wirtschaften </vt:lpstr>
      <vt:lpstr>Nachhaltiges Wirtschaften </vt:lpstr>
      <vt:lpstr>Nachhaltiges Wirtschaften </vt:lpstr>
      <vt:lpstr>Nachhaltiges Wirtschaften </vt:lpstr>
      <vt:lpstr>PowerPoint-Präsentation</vt:lpstr>
      <vt:lpstr>Nachhaltiges Wirtschaften </vt:lpstr>
      <vt:lpstr>Nachhaltiges Wirtschaften</vt:lpstr>
      <vt:lpstr>Erklärung: Maßnahmenplanung</vt:lpstr>
      <vt:lpstr>Maßnahmenplanung </vt:lpstr>
      <vt:lpstr>Maßnahmenplanung</vt:lpstr>
      <vt:lpstr>Maßnahmenplanung</vt:lpstr>
      <vt:lpstr>Maßnahmenplanung</vt:lpstr>
      <vt:lpstr>Gruppenarbeit</vt:lpstr>
      <vt:lpstr>Ergebnisse</vt:lpstr>
      <vt:lpstr>Maßnahmenplanung</vt:lpstr>
      <vt:lpstr>Maßnahmenplanung</vt:lpstr>
      <vt:lpstr>Maßnahmenplanung</vt:lpstr>
      <vt:lpstr>Maßnahmenplanung</vt:lpstr>
      <vt:lpstr>Maßnahmenplanung</vt:lpstr>
      <vt:lpstr>Maßnahmenplanung</vt:lpstr>
      <vt:lpstr>Maßnahmenplanung</vt:lpstr>
      <vt:lpstr>Maßnahmenplanung</vt:lpstr>
      <vt:lpstr>Maßnahmenplanung</vt:lpstr>
      <vt:lpstr>Maßnahmenplanung</vt:lpstr>
      <vt:lpstr>Weiterführende Aufgabe</vt:lpstr>
      <vt:lpstr>weiterführende Aufgabe</vt:lpstr>
      <vt:lpstr>PAUSE</vt:lpstr>
      <vt:lpstr>Erklärung: Rückblick Workshop 1. Gästekommunikation </vt:lpstr>
      <vt:lpstr>Rückblick Workshop 2.</vt:lpstr>
      <vt:lpstr>Rückblick</vt:lpstr>
      <vt:lpstr>Ergebnisse: Auswertung Speiseplan</vt:lpstr>
      <vt:lpstr>Ergebnisse: Auswertung Speiseplan</vt:lpstr>
      <vt:lpstr>Erklärung: Persönliche Merkmale &amp; Veränderungsprozesse</vt:lpstr>
      <vt:lpstr>Persönliche Werte, Normen, Überzeugungen</vt:lpstr>
      <vt:lpstr>PowerPoint-Präsentation</vt:lpstr>
      <vt:lpstr>Veränderungsprozesse</vt:lpstr>
      <vt:lpstr>Erklärung: Nudging, Partizipation, Information</vt:lpstr>
      <vt:lpstr>Gästekommunikation</vt:lpstr>
      <vt:lpstr>Nudging</vt:lpstr>
      <vt:lpstr>Nudging</vt:lpstr>
      <vt:lpstr>Nudging </vt:lpstr>
      <vt:lpstr>Stellschrauben</vt:lpstr>
      <vt:lpstr>Nudging</vt:lpstr>
      <vt:lpstr>Nudging</vt:lpstr>
      <vt:lpstr>Nudging</vt:lpstr>
      <vt:lpstr>Nudging</vt:lpstr>
      <vt:lpstr>Nudging</vt:lpstr>
      <vt:lpstr>Nudging</vt:lpstr>
      <vt:lpstr>Nudging</vt:lpstr>
      <vt:lpstr>Informationen</vt:lpstr>
      <vt:lpstr>Informationen</vt:lpstr>
      <vt:lpstr>Informationen</vt:lpstr>
      <vt:lpstr>Partizipation</vt:lpstr>
      <vt:lpstr>Gästekommunikation</vt:lpstr>
      <vt:lpstr>Erklärung: Blitzlicht </vt:lpstr>
      <vt:lpstr>Blitzlicht</vt:lpstr>
      <vt:lpstr>Literatur</vt:lpstr>
      <vt:lpstr>ENDE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Küchensysteme</dc:title>
  <dc:creator>Silke Friedrich</dc:creator>
  <cp:lastModifiedBy>Monique Richert</cp:lastModifiedBy>
  <cp:revision>106</cp:revision>
  <cp:lastPrinted>2022-09-26T09:31:14Z</cp:lastPrinted>
  <dcterms:created xsi:type="dcterms:W3CDTF">2018-11-09T22:28:34Z</dcterms:created>
  <dcterms:modified xsi:type="dcterms:W3CDTF">2024-09-12T13:32:21Z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0x010100BFC2FDCD5CCA4947B16BED9F22718C4F</vt:lpwstr>
  </property>
  <property fmtid="{D5CDD505-2E9C-101B-9397-08002B2CF9AE}" pid="3" name="MediaServiceImageTags">
    <vt:lpwstr/>
  </property>
</Properties>
</file>