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sldIdLst>
    <p:sldId id="1639" r:id="rId5"/>
    <p:sldId id="1640" r:id="rId6"/>
    <p:sldId id="1572" r:id="rId7"/>
    <p:sldId id="1646" r:id="rId8"/>
    <p:sldId id="290" r:id="rId9"/>
    <p:sldId id="1634" r:id="rId10"/>
    <p:sldId id="1552" r:id="rId11"/>
    <p:sldId id="1647" r:id="rId12"/>
    <p:sldId id="1417" r:id="rId13"/>
    <p:sldId id="1418" r:id="rId14"/>
    <p:sldId id="1419" r:id="rId15"/>
    <p:sldId id="1420" r:id="rId16"/>
    <p:sldId id="1091" r:id="rId17"/>
    <p:sldId id="1421" r:id="rId18"/>
    <p:sldId id="1648" r:id="rId19"/>
    <p:sldId id="1191" r:id="rId20"/>
    <p:sldId id="1199" r:id="rId21"/>
    <p:sldId id="284" r:id="rId22"/>
    <p:sldId id="287" r:id="rId23"/>
    <p:sldId id="297" r:id="rId24"/>
    <p:sldId id="308" r:id="rId25"/>
    <p:sldId id="1444" r:id="rId26"/>
    <p:sldId id="1171" r:id="rId27"/>
    <p:sldId id="301" r:id="rId28"/>
    <p:sldId id="1424" r:id="rId29"/>
    <p:sldId id="1093" r:id="rId30"/>
    <p:sldId id="1423" r:id="rId31"/>
    <p:sldId id="1573" r:id="rId32"/>
    <p:sldId id="1198" r:id="rId33"/>
    <p:sldId id="1562" r:id="rId3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 Educational Ressource" id="{1576214C-41D1-470E-BD08-6C29F8E0A86E}">
          <p14:sldIdLst>
            <p14:sldId id="1639"/>
            <p14:sldId id="1640"/>
          </p14:sldIdLst>
        </p14:section>
        <p14:section name="Gesamtübersicht" id="{C3D09B10-DFE8-4475-B6D9-648DC3E0422A}">
          <p14:sldIdLst>
            <p14:sldId id="1572"/>
          </p14:sldIdLst>
        </p14:section>
        <p14:section name="Workshop 3" id="{3F55005B-B7F6-4EDF-975D-5F5197616038}">
          <p14:sldIdLst>
            <p14:sldId id="1646"/>
          </p14:sldIdLst>
        </p14:section>
        <p14:section name="Begrüßung, Agenda, Ziele" id="{604D6478-7DF6-4806-8C75-0CAD540EEB5E}">
          <p14:sldIdLst>
            <p14:sldId id="290"/>
            <p14:sldId id="1634"/>
            <p14:sldId id="1552"/>
            <p14:sldId id="1647"/>
          </p14:sldIdLst>
        </p14:section>
        <p14:section name="Rückblick &amp; Ergebnisse" id="{A2E269B9-46DC-4C3C-8926-9B67002D04AE}">
          <p14:sldIdLst>
            <p14:sldId id="1417"/>
            <p14:sldId id="1418"/>
            <p14:sldId id="1419"/>
          </p14:sldIdLst>
        </p14:section>
        <p14:section name="Diskussion" id="{9D8EC20E-D52B-44F1-8F90-701E4A4FA0A6}">
          <p14:sldIdLst>
            <p14:sldId id="1420"/>
            <p14:sldId id="1091"/>
          </p14:sldIdLst>
        </p14:section>
        <p14:section name="Netzwerk" id="{6B71BDED-D2D2-41C3-A22F-EFA78BD92DCE}">
          <p14:sldIdLst>
            <p14:sldId id="1421"/>
            <p14:sldId id="1648"/>
            <p14:sldId id="1191"/>
            <p14:sldId id="1199"/>
            <p14:sldId id="284"/>
            <p14:sldId id="287"/>
            <p14:sldId id="297"/>
            <p14:sldId id="308"/>
            <p14:sldId id="1444"/>
            <p14:sldId id="1171"/>
            <p14:sldId id="301"/>
            <p14:sldId id="1424"/>
          </p14:sldIdLst>
        </p14:section>
        <p14:section name="weiterführende Aufgabe" id="{7447C566-FC7B-488C-B175-40230495FAB0}">
          <p14:sldIdLst>
            <p14:sldId id="1093"/>
          </p14:sldIdLst>
        </p14:section>
        <p14:section name="Abschluss" id="{7464BA43-0BE2-4549-AF49-373C2C1BA9D0}">
          <p14:sldIdLst>
            <p14:sldId id="1423"/>
            <p14:sldId id="1573"/>
          </p14:sldIdLst>
        </p14:section>
        <p14:section name="Literatur" id="{29C9714D-1A51-4FFA-B5F3-CEBDA8403A55}">
          <p14:sldIdLst>
            <p14:sldId id="1198"/>
            <p14:sldId id="156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2CB81E-42E3-D073-224A-F201ECA602DE}" name="Kirsten Reichardt" initials="KR" userId="S::kr598103@fh-muenster.de::9e69fe96-87f9-42f9-ab0c-8d1180aff9a9" providerId="AD"/>
  <p188:author id="{3A4A877A-7D00-2401-CC39-E3E98725703B}" name="Silke Friedrich" initials="SF" userId="S::sf130882@fh-muenster.de::b37bb9ca-3da9-48f1-831e-6ac37e2f767c" providerId="AD"/>
  <p188:author id="{FC9B3896-D86A-D9E9-DC46-0F4B1E285F77}" name="Sophia Schreiber" initials="SS" userId="S::ss543799@fh-muenster.de::3ca1d8f6-0af0-4e5c-83bf-d402add483e4" providerId="AD"/>
  <p188:author id="{6A1FAFBB-072D-BCAD-0890-931518D9501A}" name="Monique Richert" initials="MR" userId="S::mr894547@fh-muenster.de::73d9a125-6911-4faf-8e0a-b8095600e9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na Hennes" initials="" lastIdx="3" clrIdx="0"/>
  <p:cmAuthor id="2" name="Tobias Engelman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7A7A"/>
    <a:srgbClr val="E8761B"/>
    <a:srgbClr val="E7E7E7"/>
    <a:srgbClr val="FFD8CC"/>
    <a:srgbClr val="FFEDE7"/>
    <a:srgbClr val="7F7F7F"/>
    <a:srgbClr val="EFF4FA"/>
    <a:srgbClr val="B2B3B2"/>
    <a:srgbClr val="FFC08E"/>
    <a:srgbClr val="F687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0B8419-C834-FDD0-78B6-BBC0C432C96E}" v="13" dt="2024-07-31T10:18:34.24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60" autoAdjust="0"/>
  </p:normalViewPr>
  <p:slideViewPr>
    <p:cSldViewPr snapToGrid="0" showGuides="1">
      <p:cViewPr varScale="1">
        <p:scale>
          <a:sx n="92" d="100"/>
          <a:sy n="92" d="100"/>
        </p:scale>
        <p:origin x="12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92"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que Richert" userId="73d9a125-6911-4faf-8e0a-b8095600e9cd" providerId="ADAL" clId="{200FA1B9-CF3E-466A-AADD-B0E849969DE7}"/>
    <pc:docChg chg="addSld modSld">
      <pc:chgData name="Monique Richert" userId="73d9a125-6911-4faf-8e0a-b8095600e9cd" providerId="ADAL" clId="{200FA1B9-CF3E-466A-AADD-B0E849969DE7}" dt="2024-06-12T12:27:51.031" v="4"/>
      <pc:docMkLst>
        <pc:docMk/>
      </pc:docMkLst>
      <pc:sldChg chg="addSp delSp">
        <pc:chgData name="Monique Richert" userId="73d9a125-6911-4faf-8e0a-b8095600e9cd" providerId="ADAL" clId="{200FA1B9-CF3E-466A-AADD-B0E849969DE7}" dt="2024-06-12T12:27:42.627" v="3"/>
        <pc:sldMkLst>
          <pc:docMk/>
          <pc:sldMk cId="1118098510" sldId="1070"/>
        </pc:sldMkLst>
        <pc:graphicFrameChg chg="add del">
          <ac:chgData name="Monique Richert" userId="73d9a125-6911-4faf-8e0a-b8095600e9cd" providerId="ADAL" clId="{200FA1B9-CF3E-466A-AADD-B0E849969DE7}" dt="2024-06-12T12:27:34.287" v="1"/>
          <ac:graphicFrameMkLst>
            <pc:docMk/>
            <pc:sldMk cId="1118098510" sldId="1070"/>
            <ac:graphicFrameMk id="5" creationId="{6EDA352C-165B-4F5E-9013-99A0C79CDF71}"/>
          </ac:graphicFrameMkLst>
        </pc:graphicFrameChg>
        <pc:graphicFrameChg chg="add del">
          <ac:chgData name="Monique Richert" userId="73d9a125-6911-4faf-8e0a-b8095600e9cd" providerId="ADAL" clId="{200FA1B9-CF3E-466A-AADD-B0E849969DE7}" dt="2024-06-12T12:27:42.627" v="3"/>
          <ac:graphicFrameMkLst>
            <pc:docMk/>
            <pc:sldMk cId="1118098510" sldId="1070"/>
            <ac:graphicFrameMk id="6" creationId="{8F15209C-D006-40E7-A6AF-40549BB7A940}"/>
          </ac:graphicFrameMkLst>
        </pc:graphicFrameChg>
      </pc:sldChg>
      <pc:sldChg chg="add">
        <pc:chgData name="Monique Richert" userId="73d9a125-6911-4faf-8e0a-b8095600e9cd" providerId="ADAL" clId="{200FA1B9-CF3E-466A-AADD-B0E849969DE7}" dt="2024-06-12T12:27:51.031" v="4"/>
        <pc:sldMkLst>
          <pc:docMk/>
          <pc:sldMk cId="671191999" sldId="1575"/>
        </pc:sldMkLst>
      </pc:sldChg>
    </pc:docChg>
  </pc:docChgLst>
  <pc:docChgLst>
    <pc:chgData name="Maria Westkämper" userId="S::mw180030@fh-muenster.de::8866ba1b-7b3d-4e4e-9194-ea3bcb9a3529" providerId="AD" clId="Web-{39C717F1-A64E-7A5E-758C-2BF8D266FAAB}"/>
    <pc:docChg chg="modSld">
      <pc:chgData name="Maria Westkämper" userId="S::mw180030@fh-muenster.de::8866ba1b-7b3d-4e4e-9194-ea3bcb9a3529" providerId="AD" clId="Web-{39C717F1-A64E-7A5E-758C-2BF8D266FAAB}" dt="2024-06-26T10:22:45.666" v="1" actId="20577"/>
      <pc:docMkLst>
        <pc:docMk/>
      </pc:docMkLst>
      <pc:sldChg chg="modSp">
        <pc:chgData name="Maria Westkämper" userId="S::mw180030@fh-muenster.de::8866ba1b-7b3d-4e4e-9194-ea3bcb9a3529" providerId="AD" clId="Web-{39C717F1-A64E-7A5E-758C-2BF8D266FAAB}" dt="2024-06-26T10:22:45.666" v="1" actId="20577"/>
        <pc:sldMkLst>
          <pc:docMk/>
          <pc:sldMk cId="4089336578" sldId="1106"/>
        </pc:sldMkLst>
        <pc:spChg chg="mod">
          <ac:chgData name="Maria Westkämper" userId="S::mw180030@fh-muenster.de::8866ba1b-7b3d-4e4e-9194-ea3bcb9a3529" providerId="AD" clId="Web-{39C717F1-A64E-7A5E-758C-2BF8D266FAAB}" dt="2024-06-26T10:22:45.666" v="1" actId="20577"/>
          <ac:spMkLst>
            <pc:docMk/>
            <pc:sldMk cId="4089336578" sldId="1106"/>
            <ac:spMk id="7" creationId="{CD6C79A0-10F3-2B99-F3F6-0D85AD1F4154}"/>
          </ac:spMkLst>
        </pc:spChg>
      </pc:sldChg>
    </pc:docChg>
  </pc:docChgLst>
  <pc:docChgLst>
    <pc:chgData name="Ricarda ten Eicken" userId="S::rt233511@fh-muenster.de::3ec7ed2d-9967-4fbf-81d6-79f4ada12eb3" providerId="AD" clId="Web-{790B8419-C834-FDD0-78B6-BBC0C432C96E}"/>
    <pc:docChg chg="addSld delSld modSld modSection">
      <pc:chgData name="Ricarda ten Eicken" userId="S::rt233511@fh-muenster.de::3ec7ed2d-9967-4fbf-81d6-79f4ada12eb3" providerId="AD" clId="Web-{790B8419-C834-FDD0-78B6-BBC0C432C96E}" dt="2024-07-31T10:18:34.240" v="10"/>
      <pc:docMkLst>
        <pc:docMk/>
      </pc:docMkLst>
      <pc:sldChg chg="del">
        <pc:chgData name="Ricarda ten Eicken" userId="S::rt233511@fh-muenster.de::3ec7ed2d-9967-4fbf-81d6-79f4ada12eb3" providerId="AD" clId="Web-{790B8419-C834-FDD0-78B6-BBC0C432C96E}" dt="2024-07-31T10:18:34.240" v="10"/>
        <pc:sldMkLst>
          <pc:docMk/>
          <pc:sldMk cId="2296632846" sldId="1207"/>
        </pc:sldMkLst>
      </pc:sldChg>
      <pc:sldChg chg="addSp delSp modSp add replId">
        <pc:chgData name="Ricarda ten Eicken" userId="S::rt233511@fh-muenster.de::3ec7ed2d-9967-4fbf-81d6-79f4ada12eb3" providerId="AD" clId="Web-{790B8419-C834-FDD0-78B6-BBC0C432C96E}" dt="2024-07-31T10:18:16.068" v="9" actId="20577"/>
        <pc:sldMkLst>
          <pc:docMk/>
          <pc:sldMk cId="3059159566" sldId="1633"/>
        </pc:sldMkLst>
        <pc:spChg chg="mod">
          <ac:chgData name="Ricarda ten Eicken" userId="S::rt233511@fh-muenster.de::3ec7ed2d-9967-4fbf-81d6-79f4ada12eb3" providerId="AD" clId="Web-{790B8419-C834-FDD0-78B6-BBC0C432C96E}" dt="2024-07-31T10:17:44.270" v="7" actId="20577"/>
          <ac:spMkLst>
            <pc:docMk/>
            <pc:sldMk cId="3059159566" sldId="1633"/>
            <ac:spMk id="63" creationId="{26594A1A-5DF4-457B-07DA-4B820DDA81E0}"/>
          </ac:spMkLst>
        </pc:spChg>
        <pc:spChg chg="mod">
          <ac:chgData name="Ricarda ten Eicken" userId="S::rt233511@fh-muenster.de::3ec7ed2d-9967-4fbf-81d6-79f4ada12eb3" providerId="AD" clId="Web-{790B8419-C834-FDD0-78B6-BBC0C432C96E}" dt="2024-07-31T10:18:16.068" v="9" actId="20577"/>
          <ac:spMkLst>
            <pc:docMk/>
            <pc:sldMk cId="3059159566" sldId="1633"/>
            <ac:spMk id="69" creationId="{7F1A2531-EFCB-664E-950E-A2782F7CB977}"/>
          </ac:spMkLst>
        </pc:spChg>
        <pc:picChg chg="del">
          <ac:chgData name="Ricarda ten Eicken" userId="S::rt233511@fh-muenster.de::3ec7ed2d-9967-4fbf-81d6-79f4ada12eb3" providerId="AD" clId="Web-{790B8419-C834-FDD0-78B6-BBC0C432C96E}" dt="2024-07-31T10:17:02.144" v="1"/>
          <ac:picMkLst>
            <pc:docMk/>
            <pc:sldMk cId="3059159566" sldId="1633"/>
            <ac:picMk id="2" creationId="{C2F30F90-C175-690E-0FF1-3BCFE37DE099}"/>
          </ac:picMkLst>
        </pc:picChg>
        <pc:picChg chg="add mod">
          <ac:chgData name="Ricarda ten Eicken" userId="S::rt233511@fh-muenster.de::3ec7ed2d-9967-4fbf-81d6-79f4ada12eb3" providerId="AD" clId="Web-{790B8419-C834-FDD0-78B6-BBC0C432C96E}" dt="2024-07-31T10:17:34.176" v="4" actId="1076"/>
          <ac:picMkLst>
            <pc:docMk/>
            <pc:sldMk cId="3059159566" sldId="1633"/>
            <ac:picMk id="4" creationId="{75D8B8C0-3BC4-2CC1-DD95-23CFE9ACC766}"/>
          </ac:picMkLst>
        </pc:picChg>
      </pc:sldChg>
    </pc:docChg>
  </pc:docChgLst>
  <pc:docChgLst>
    <pc:chgData name="Monique Richert" userId="S::mr894547@fh-muenster.de::73d9a125-6911-4faf-8e0a-b8095600e9cd" providerId="AD" clId="Web-{0970E4C5-CB8C-420E-B0C3-EC0997933CB8}"/>
    <pc:docChg chg="modSld">
      <pc:chgData name="Monique Richert" userId="S::mr894547@fh-muenster.de::73d9a125-6911-4faf-8e0a-b8095600e9cd" providerId="AD" clId="Web-{0970E4C5-CB8C-420E-B0C3-EC0997933CB8}" dt="2024-07-04T06:38:20.800" v="6" actId="1076"/>
      <pc:docMkLst>
        <pc:docMk/>
      </pc:docMkLst>
      <pc:sldChg chg="addSp modSp">
        <pc:chgData name="Monique Richert" userId="S::mr894547@fh-muenster.de::73d9a125-6911-4faf-8e0a-b8095600e9cd" providerId="AD" clId="Web-{0970E4C5-CB8C-420E-B0C3-EC0997933CB8}" dt="2024-07-04T06:38:20.800" v="6" actId="1076"/>
        <pc:sldMkLst>
          <pc:docMk/>
          <pc:sldMk cId="0" sldId="1204"/>
        </pc:sldMkLst>
        <pc:spChg chg="add mod">
          <ac:chgData name="Monique Richert" userId="S::mr894547@fh-muenster.de::73d9a125-6911-4faf-8e0a-b8095600e9cd" providerId="AD" clId="Web-{0970E4C5-CB8C-420E-B0C3-EC0997933CB8}" dt="2024-07-04T06:38:20.800" v="6" actId="1076"/>
          <ac:spMkLst>
            <pc:docMk/>
            <pc:sldMk cId="0" sldId="1204"/>
            <ac:spMk id="25" creationId="{5E050AA5-57D7-8971-F1E8-A8ECE76AF1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2F535-BE75-F349-BA70-93505BD57153}" type="datetimeFigureOut">
              <a:rPr lang="de-DE" smtClean="0"/>
              <a:t>03.09.2024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BED8C-25A0-454E-9F9C-04F65E5AD4F7}" type="slidenum">
              <a:rPr lang="de-DE" smtClean="0"/>
              <a:t>‹Nr.›</a:t>
            </a:fld>
            <a:endParaRPr lang="de-DE"/>
          </a:p>
        </p:txBody>
      </p:sp>
    </p:spTree>
    <p:extLst>
      <p:ext uri="{BB962C8B-B14F-4D97-AF65-F5344CB8AC3E}">
        <p14:creationId xmlns:p14="http://schemas.microsoft.com/office/powerpoint/2010/main" val="107285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3</a:t>
            </a:fld>
            <a:endParaRPr lang="de-DE"/>
          </a:p>
        </p:txBody>
      </p:sp>
    </p:spTree>
    <p:extLst>
      <p:ext uri="{BB962C8B-B14F-4D97-AF65-F5344CB8AC3E}">
        <p14:creationId xmlns:p14="http://schemas.microsoft.com/office/powerpoint/2010/main" val="1991979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4</a:t>
            </a:fld>
            <a:endParaRPr lang="de-DE"/>
          </a:p>
        </p:txBody>
      </p:sp>
    </p:spTree>
    <p:extLst>
      <p:ext uri="{BB962C8B-B14F-4D97-AF65-F5344CB8AC3E}">
        <p14:creationId xmlns:p14="http://schemas.microsoft.com/office/powerpoint/2010/main" val="2070185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5</a:t>
            </a:fld>
            <a:endParaRPr lang="de-DE"/>
          </a:p>
        </p:txBody>
      </p:sp>
    </p:spTree>
    <p:extLst>
      <p:ext uri="{BB962C8B-B14F-4D97-AF65-F5344CB8AC3E}">
        <p14:creationId xmlns:p14="http://schemas.microsoft.com/office/powerpoint/2010/main" val="31628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fld id="{4FC191A7-13A9-479F-BF6B-BE62AD482B2E}" type="slidenum">
              <a:rPr lang="de-DE" altLang="de-DE" smtClean="0"/>
              <a:pPr/>
              <a:t>7</a:t>
            </a:fld>
            <a:endParaRPr lang="de-DE" altLang="de-DE"/>
          </a:p>
        </p:txBody>
      </p:sp>
    </p:spTree>
    <p:extLst>
      <p:ext uri="{BB962C8B-B14F-4D97-AF65-F5344CB8AC3E}">
        <p14:creationId xmlns:p14="http://schemas.microsoft.com/office/powerpoint/2010/main" val="710075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10</a:t>
            </a:fld>
            <a:endParaRPr lang="de-DE"/>
          </a:p>
        </p:txBody>
      </p:sp>
    </p:spTree>
    <p:extLst>
      <p:ext uri="{BB962C8B-B14F-4D97-AF65-F5344CB8AC3E}">
        <p14:creationId xmlns:p14="http://schemas.microsoft.com/office/powerpoint/2010/main" val="2311837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15</a:t>
            </a:fld>
            <a:endParaRPr lang="de-DE"/>
          </a:p>
        </p:txBody>
      </p:sp>
    </p:spTree>
    <p:extLst>
      <p:ext uri="{BB962C8B-B14F-4D97-AF65-F5344CB8AC3E}">
        <p14:creationId xmlns:p14="http://schemas.microsoft.com/office/powerpoint/2010/main" val="4039719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Nachdem Sie erläutert haben, was Netzwerke sind und welche Vorteile sie haben, können Sie mit den Teilnehmenden schauen, wo sie Ihre Ware einkaufen. Dies ist gleichzeitig auch nochmal eine Weiderholung nachdem Sie sich nach dem ersten Workshop mit ihren Beschaffungswegen auseinandergesetzt haben.  </a:t>
            </a:r>
          </a:p>
          <a:p>
            <a:r>
              <a:rPr lang="de-DE" dirty="0"/>
              <a:t>Dazu können Sie eine Karte von Deutschland, der Region oder anderen für die Gruppe passenden Grenzen nutzen.</a:t>
            </a:r>
          </a:p>
          <a:p>
            <a:r>
              <a:rPr lang="de-DE" dirty="0"/>
              <a:t>Die Karte können in Ihrem Online-Meeting teilen und gemeinsam mit den Teilnehmenden markieren, wer wo einkauft. Es kann gleichzeitig auch eine Liste erstellt werden, welche Großhändler genutzt werden.</a:t>
            </a:r>
          </a:p>
          <a:p>
            <a:endParaRPr lang="de-DE" dirty="0"/>
          </a:p>
          <a:p>
            <a:r>
              <a:rPr lang="de-DE" dirty="0"/>
              <a:t>Darüber hinaus können Teilnehmende, die bereits Erfahrungen mit Einkaufskooperationen gemacht haben, darüber berichten. </a:t>
            </a:r>
          </a:p>
        </p:txBody>
      </p:sp>
      <p:sp>
        <p:nvSpPr>
          <p:cNvPr id="4" name="Foliennummernplatzhalter 3"/>
          <p:cNvSpPr>
            <a:spLocks noGrp="1"/>
          </p:cNvSpPr>
          <p:nvPr>
            <p:ph type="sldNum" sz="quarter" idx="5"/>
          </p:nvPr>
        </p:nvSpPr>
        <p:spPr/>
        <p:txBody>
          <a:bodyPr/>
          <a:lstStyle/>
          <a:p>
            <a:fld id="{7F5BED8C-25A0-454E-9F9C-04F65E5AD4F7}" type="slidenum">
              <a:rPr lang="de-DE" smtClean="0"/>
              <a:t>17</a:t>
            </a:fld>
            <a:endParaRPr lang="de-DE"/>
          </a:p>
        </p:txBody>
      </p:sp>
    </p:spTree>
    <p:extLst>
      <p:ext uri="{BB962C8B-B14F-4D97-AF65-F5344CB8AC3E}">
        <p14:creationId xmlns:p14="http://schemas.microsoft.com/office/powerpoint/2010/main" val="251027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22</a:t>
            </a:fld>
            <a:endParaRPr lang="de-DE"/>
          </a:p>
        </p:txBody>
      </p:sp>
    </p:spTree>
    <p:extLst>
      <p:ext uri="{BB962C8B-B14F-4D97-AF65-F5344CB8AC3E}">
        <p14:creationId xmlns:p14="http://schemas.microsoft.com/office/powerpoint/2010/main" val="3029041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23</a:t>
            </a:fld>
            <a:endParaRPr lang="de-DE"/>
          </a:p>
        </p:txBody>
      </p:sp>
    </p:spTree>
    <p:extLst>
      <p:ext uri="{BB962C8B-B14F-4D97-AF65-F5344CB8AC3E}">
        <p14:creationId xmlns:p14="http://schemas.microsoft.com/office/powerpoint/2010/main" val="88579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4">
    <p:spTree>
      <p:nvGrpSpPr>
        <p:cNvPr id="1" name=""/>
        <p:cNvGrpSpPr/>
        <p:nvPr/>
      </p:nvGrpSpPr>
      <p:grpSpPr>
        <a:xfrm>
          <a:off x="0" y="0"/>
          <a:ext cx="0" cy="0"/>
          <a:chOff x="0" y="0"/>
          <a:chExt cx="0" cy="0"/>
        </a:xfrm>
      </p:grpSpPr>
      <p:sp>
        <p:nvSpPr>
          <p:cNvPr id="2" name="Titel 1"/>
          <p:cNvSpPr>
            <a:spLocks noGrp="1"/>
          </p:cNvSpPr>
          <p:nvPr>
            <p:ph type="ctrTitle"/>
          </p:nvPr>
        </p:nvSpPr>
        <p:spPr>
          <a:xfrm>
            <a:off x="2742245" y="1062293"/>
            <a:ext cx="6707509" cy="2027560"/>
          </a:xfrm>
        </p:spPr>
        <p:txBody>
          <a:bodyPr/>
          <a:lstStyle>
            <a:lvl1pPr algn="ctr">
              <a:lnSpc>
                <a:spcPct val="85000"/>
              </a:lnSpc>
              <a:defRPr sz="8000" b="0"/>
            </a:lvl1pPr>
          </a:lstStyle>
          <a:p>
            <a:r>
              <a:rPr lang="de-DE" dirty="0"/>
              <a:t>Titelmasterformat durch Klicken bearbeiten</a:t>
            </a:r>
          </a:p>
        </p:txBody>
      </p:sp>
      <p:sp>
        <p:nvSpPr>
          <p:cNvPr id="3" name="Untertitel 2"/>
          <p:cNvSpPr>
            <a:spLocks noGrp="1"/>
          </p:cNvSpPr>
          <p:nvPr>
            <p:ph type="subTitle" idx="1"/>
          </p:nvPr>
        </p:nvSpPr>
        <p:spPr>
          <a:xfrm>
            <a:off x="2753121" y="4566117"/>
            <a:ext cx="6696633" cy="1332148"/>
          </a:xfrm>
        </p:spPr>
        <p:txBody>
          <a:bodyPr anchor="b"/>
          <a:lstStyle>
            <a:lvl1pPr marL="0" indent="0" algn="ctr">
              <a:lnSpc>
                <a:spcPct val="100000"/>
              </a:lnSpc>
              <a:buNone/>
              <a:defRPr sz="19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a:t>Formatvorlage des Untertitelmasters durch Klicken bearbeiten</a:t>
            </a:r>
          </a:p>
        </p:txBody>
      </p:sp>
      <p:sp>
        <p:nvSpPr>
          <p:cNvPr id="11" name="Textplatzhalter 10"/>
          <p:cNvSpPr>
            <a:spLocks noGrp="1"/>
          </p:cNvSpPr>
          <p:nvPr>
            <p:ph type="body" sz="quarter" idx="10"/>
          </p:nvPr>
        </p:nvSpPr>
        <p:spPr>
          <a:xfrm>
            <a:off x="2742244" y="5990049"/>
            <a:ext cx="6696633" cy="314510"/>
          </a:xfrm>
        </p:spPr>
        <p:txBody>
          <a:bodyPr anchor="b"/>
          <a:lstStyle>
            <a:lvl1pPr marL="0" indent="0" algn="ctr">
              <a:lnSpc>
                <a:spcPct val="100000"/>
              </a:lnSpc>
              <a:buNone/>
              <a:tabLst>
                <a:tab pos="1076245" algn="l"/>
                <a:tab pos="2600130" algn="l"/>
              </a:tabLst>
              <a:defRPr sz="800"/>
            </a:lvl1pPr>
          </a:lstStyle>
          <a:p>
            <a:pPr lvl="0"/>
            <a:r>
              <a:rPr lang="de-DE"/>
              <a:t>Formatvorlagen des Textmasters bearbeiten</a:t>
            </a:r>
          </a:p>
        </p:txBody>
      </p:sp>
      <p:sp>
        <p:nvSpPr>
          <p:cNvPr id="12" name="Textplatzhalter 5"/>
          <p:cNvSpPr>
            <a:spLocks noGrp="1"/>
          </p:cNvSpPr>
          <p:nvPr>
            <p:ph type="body" sz="quarter" idx="12"/>
          </p:nvPr>
        </p:nvSpPr>
        <p:spPr>
          <a:xfrm>
            <a:off x="2742245" y="3178189"/>
            <a:ext cx="6696633" cy="1296144"/>
          </a:xfrm>
        </p:spPr>
        <p:txBody>
          <a:bodyPr/>
          <a:lstStyle>
            <a:lvl1pPr marL="0" indent="0" algn="ctr">
              <a:buNone/>
              <a:defRPr sz="3200"/>
            </a:lvl1pPr>
          </a:lstStyle>
          <a:p>
            <a:pPr lvl="0"/>
            <a:r>
              <a:rPr lang="de-DE"/>
              <a:t>Formatvorlagen des Textmasters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6"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e orange">
    <p:spTree>
      <p:nvGrpSpPr>
        <p:cNvPr id="1" name=""/>
        <p:cNvGrpSpPr/>
        <p:nvPr/>
      </p:nvGrpSpPr>
      <p:grpSpPr>
        <a:xfrm>
          <a:off x="0" y="0"/>
          <a:ext cx="0" cy="0"/>
          <a:chOff x="0" y="0"/>
          <a:chExt cx="0" cy="0"/>
        </a:xfrm>
      </p:grpSpPr>
      <p:sp>
        <p:nvSpPr>
          <p:cNvPr id="2" name="Titel 1"/>
          <p:cNvSpPr>
            <a:spLocks noGrp="1"/>
          </p:cNvSpPr>
          <p:nvPr>
            <p:ph type="ctrTitle"/>
          </p:nvPr>
        </p:nvSpPr>
        <p:spPr>
          <a:xfrm>
            <a:off x="2742245" y="840790"/>
            <a:ext cx="6707509" cy="3395712"/>
          </a:xfrm>
        </p:spPr>
        <p:txBody>
          <a:bodyPr/>
          <a:lstStyle>
            <a:lvl1pPr algn="ctr">
              <a:lnSpc>
                <a:spcPct val="85000"/>
              </a:lnSpc>
              <a:defRPr sz="5400" b="0"/>
            </a:lvl1pPr>
          </a:lstStyle>
          <a:p>
            <a:r>
              <a:rPr lang="de-DE"/>
              <a:t>Titelmasterformat durch Klicken bearbeiten</a:t>
            </a:r>
          </a:p>
        </p:txBody>
      </p:sp>
      <p:sp>
        <p:nvSpPr>
          <p:cNvPr id="3" name="Untertitel 2"/>
          <p:cNvSpPr>
            <a:spLocks noGrp="1"/>
          </p:cNvSpPr>
          <p:nvPr>
            <p:ph type="subTitle" idx="1"/>
          </p:nvPr>
        </p:nvSpPr>
        <p:spPr>
          <a:xfrm>
            <a:off x="2742245" y="4280113"/>
            <a:ext cx="6696633" cy="1332148"/>
          </a:xfrm>
        </p:spPr>
        <p:txBody>
          <a:bodyPr anchor="b"/>
          <a:lstStyle>
            <a:lvl1pPr marL="0" indent="0" algn="ctr">
              <a:lnSpc>
                <a:spcPct val="100000"/>
              </a:lnSpc>
              <a:buNone/>
              <a:defRPr sz="19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a:t>Formatvorlage des Untertitelmasters durch Klicken bearbeiten</a:t>
            </a:r>
          </a:p>
        </p:txBody>
      </p:sp>
      <p:sp>
        <p:nvSpPr>
          <p:cNvPr id="11" name="Textplatzhalter 10"/>
          <p:cNvSpPr>
            <a:spLocks noGrp="1"/>
          </p:cNvSpPr>
          <p:nvPr>
            <p:ph type="body" sz="quarter" idx="10"/>
          </p:nvPr>
        </p:nvSpPr>
        <p:spPr>
          <a:xfrm>
            <a:off x="2753121" y="5655872"/>
            <a:ext cx="6696633" cy="314510"/>
          </a:xfrm>
        </p:spPr>
        <p:txBody>
          <a:bodyPr anchor="b"/>
          <a:lstStyle>
            <a:lvl1pPr marL="0" indent="0" algn="ctr">
              <a:lnSpc>
                <a:spcPct val="100000"/>
              </a:lnSpc>
              <a:buNone/>
              <a:tabLst>
                <a:tab pos="1076245" algn="l"/>
                <a:tab pos="2600130" algn="l"/>
              </a:tabLst>
              <a:defRPr sz="800"/>
            </a:lvl1pPr>
          </a:lstStyle>
          <a:p>
            <a:pPr lvl="0"/>
            <a:r>
              <a:rPr lang="de-DE"/>
              <a:t>Formatvorlagen des Textmasters bearbeiten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renner 2 orange">
    <p:spTree>
      <p:nvGrpSpPr>
        <p:cNvPr id="1" name=""/>
        <p:cNvGrpSpPr/>
        <p:nvPr/>
      </p:nvGrpSpPr>
      <p:grpSpPr>
        <a:xfrm>
          <a:off x="0" y="0"/>
          <a:ext cx="0" cy="0"/>
          <a:chOff x="0" y="0"/>
          <a:chExt cx="0" cy="0"/>
        </a:xfrm>
      </p:grpSpPr>
      <p:sp>
        <p:nvSpPr>
          <p:cNvPr id="5" name="Rechteck 4"/>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9" name="Bildplatzhalter 4"/>
          <p:cNvSpPr>
            <a:spLocks noGrp="1"/>
          </p:cNvSpPr>
          <p:nvPr>
            <p:ph type="pic" sz="quarter" idx="11"/>
          </p:nvPr>
        </p:nvSpPr>
        <p:spPr>
          <a:xfrm>
            <a:off x="0" y="1052736"/>
            <a:ext cx="12192000" cy="5805264"/>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2" name="Titel 1"/>
          <p:cNvSpPr>
            <a:spLocks noGrp="1"/>
          </p:cNvSpPr>
          <p:nvPr>
            <p:ph type="ctrTitle"/>
          </p:nvPr>
        </p:nvSpPr>
        <p:spPr>
          <a:xfrm>
            <a:off x="6600056" y="2096852"/>
            <a:ext cx="5591943" cy="1980220"/>
          </a:xfrm>
          <a:solidFill>
            <a:schemeClr val="bg1"/>
          </a:solidFill>
        </p:spPr>
        <p:txBody>
          <a:bodyPr lIns="72000" tIns="72000" rIns="72000" bIns="72000" anchor="ctr"/>
          <a:lstStyle>
            <a:lvl1pPr algn="ctr">
              <a:lnSpc>
                <a:spcPct val="85000"/>
              </a:lnSpc>
              <a:defRPr sz="5400" b="0">
                <a:solidFill>
                  <a:schemeClr val="accent4"/>
                </a:solidFill>
              </a:defRPr>
            </a:lvl1pPr>
          </a:lstStyle>
          <a:p>
            <a:r>
              <a:rPr lang="de-DE"/>
              <a:t>Titelmasterformat durch Klicken bearbeiten</a:t>
            </a:r>
          </a:p>
        </p:txBody>
      </p:sp>
    </p:spTree>
    <p:extLst>
      <p:ext uri="{BB962C8B-B14F-4D97-AF65-F5344CB8AC3E}">
        <p14:creationId xmlns:p14="http://schemas.microsoft.com/office/powerpoint/2010/main" val="300442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enner 1 orange">
    <p:spTree>
      <p:nvGrpSpPr>
        <p:cNvPr id="1" name=""/>
        <p:cNvGrpSpPr/>
        <p:nvPr/>
      </p:nvGrpSpPr>
      <p:grpSpPr>
        <a:xfrm>
          <a:off x="0" y="0"/>
          <a:ext cx="0" cy="0"/>
          <a:chOff x="0" y="0"/>
          <a:chExt cx="0" cy="0"/>
        </a:xfrm>
      </p:grpSpPr>
      <p:sp>
        <p:nvSpPr>
          <p:cNvPr id="4" name="Rechteck 3"/>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ctrTitle"/>
          </p:nvPr>
        </p:nvSpPr>
        <p:spPr>
          <a:xfrm>
            <a:off x="2742245" y="1283692"/>
            <a:ext cx="6707509" cy="659408"/>
          </a:xfrm>
        </p:spPr>
        <p:txBody>
          <a:bodyPr/>
          <a:lstStyle>
            <a:lvl1pPr algn="ctr">
              <a:lnSpc>
                <a:spcPct val="85000"/>
              </a:lnSpc>
              <a:defRPr sz="5400" b="0"/>
            </a:lvl1pPr>
          </a:lstStyle>
          <a:p>
            <a:r>
              <a:rPr lang="de-DE" dirty="0"/>
              <a:t>Titelmasterformat durch Klicken bearbeiten</a:t>
            </a:r>
          </a:p>
        </p:txBody>
      </p:sp>
      <p:sp>
        <p:nvSpPr>
          <p:cNvPr id="3" name="Untertitel 2"/>
          <p:cNvSpPr>
            <a:spLocks noGrp="1"/>
          </p:cNvSpPr>
          <p:nvPr>
            <p:ph type="subTitle" idx="1"/>
          </p:nvPr>
        </p:nvSpPr>
        <p:spPr>
          <a:xfrm>
            <a:off x="2742245" y="3351892"/>
            <a:ext cx="6696633" cy="1332148"/>
          </a:xfrm>
        </p:spPr>
        <p:txBody>
          <a:bodyPr/>
          <a:lstStyle>
            <a:lvl1pPr marL="0" indent="0" algn="ctr">
              <a:lnSpc>
                <a:spcPct val="100000"/>
              </a:lnSpc>
              <a:buNone/>
              <a:defRPr sz="33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dirty="0"/>
              <a:t>Formatvorlage des Untertitelmasters durch Klicken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enner 2 orange">
    <p:spTree>
      <p:nvGrpSpPr>
        <p:cNvPr id="1" name=""/>
        <p:cNvGrpSpPr/>
        <p:nvPr/>
      </p:nvGrpSpPr>
      <p:grpSpPr>
        <a:xfrm>
          <a:off x="0" y="0"/>
          <a:ext cx="0" cy="0"/>
          <a:chOff x="0" y="0"/>
          <a:chExt cx="0" cy="0"/>
        </a:xfrm>
      </p:grpSpPr>
      <p:sp>
        <p:nvSpPr>
          <p:cNvPr id="5" name="Rechteck 4"/>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9" name="Bildplatzhalter 4"/>
          <p:cNvSpPr>
            <a:spLocks noGrp="1"/>
          </p:cNvSpPr>
          <p:nvPr>
            <p:ph type="pic" sz="quarter" idx="11"/>
          </p:nvPr>
        </p:nvSpPr>
        <p:spPr>
          <a:xfrm>
            <a:off x="0" y="1052736"/>
            <a:ext cx="12192000" cy="5805264"/>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2" name="Titel 1"/>
          <p:cNvSpPr>
            <a:spLocks noGrp="1"/>
          </p:cNvSpPr>
          <p:nvPr>
            <p:ph type="ctrTitle"/>
          </p:nvPr>
        </p:nvSpPr>
        <p:spPr>
          <a:xfrm>
            <a:off x="6600056" y="1692492"/>
            <a:ext cx="5591943" cy="2384580"/>
          </a:xfrm>
          <a:solidFill>
            <a:schemeClr val="bg1"/>
          </a:solidFill>
        </p:spPr>
        <p:txBody>
          <a:bodyPr lIns="72000" tIns="72000" rIns="72000" bIns="72000" anchor="ctr"/>
          <a:lstStyle>
            <a:lvl1pPr algn="ctr">
              <a:lnSpc>
                <a:spcPct val="85000"/>
              </a:lnSpc>
              <a:defRPr sz="5400" b="0">
                <a:solidFill>
                  <a:schemeClr val="accent4"/>
                </a:solidFill>
              </a:defRPr>
            </a:lvl1pPr>
          </a:lstStyle>
          <a:p>
            <a:r>
              <a:rPr lang="de-DE" dirty="0"/>
              <a:t>Titelmasterformat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6" name="Rechteck 5"/>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7" name="Rechteck 6"/>
          <p:cNvSpPr/>
          <p:nvPr userDrawn="1"/>
        </p:nvSpPr>
        <p:spPr>
          <a:xfrm>
            <a:off x="263528" y="1520827"/>
            <a:ext cx="5724525" cy="47164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a:xfrm>
            <a:off x="371475" y="1785516"/>
            <a:ext cx="5472000" cy="4320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10" name="Bildplatzhalter 4"/>
          <p:cNvSpPr>
            <a:spLocks noGrp="1"/>
          </p:cNvSpPr>
          <p:nvPr>
            <p:ph type="pic" sz="quarter" idx="14"/>
          </p:nvPr>
        </p:nvSpPr>
        <p:spPr>
          <a:xfrm>
            <a:off x="6203952" y="1520827"/>
            <a:ext cx="5724525" cy="4716463"/>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Rechteck 4"/>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10" name="Bildplatzhalter 4"/>
          <p:cNvSpPr>
            <a:spLocks noGrp="1"/>
          </p:cNvSpPr>
          <p:nvPr>
            <p:ph type="pic" sz="quarter" idx="14"/>
          </p:nvPr>
        </p:nvSpPr>
        <p:spPr>
          <a:xfrm>
            <a:off x="263528" y="1520827"/>
            <a:ext cx="11664949" cy="4716463"/>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5" name="Rechteck 4"/>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11" name="Textplatzhalter 8"/>
          <p:cNvSpPr>
            <a:spLocks noGrp="1"/>
          </p:cNvSpPr>
          <p:nvPr>
            <p:ph type="body" sz="quarter" idx="15"/>
          </p:nvPr>
        </p:nvSpPr>
        <p:spPr>
          <a:xfrm>
            <a:off x="263530" y="1520827"/>
            <a:ext cx="11664951" cy="4716463"/>
          </a:xfrm>
          <a:solidFill>
            <a:schemeClr val="accent4"/>
          </a:solidFill>
        </p:spPr>
        <p:txBody>
          <a:bodyPr lIns="360000" tIns="828000" rIns="360000" bIns="360000"/>
          <a:lstStyle>
            <a:lvl1pPr marL="0" indent="0" algn="ctr">
              <a:lnSpc>
                <a:spcPct val="90000"/>
              </a:lnSpc>
              <a:buNone/>
              <a:defRPr sz="3600" b="1">
                <a:solidFill>
                  <a:schemeClr val="bg1"/>
                </a:solidFill>
              </a:defRPr>
            </a:lvl1pPr>
          </a:lstStyle>
          <a:p>
            <a:pPr lvl="0"/>
            <a:r>
              <a:rPr lang="de-DE"/>
              <a:t>Formatvorlagen des Textmasters bearbeiten</a:t>
            </a: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itat (weiß)">
    <p:spTree>
      <p:nvGrpSpPr>
        <p:cNvPr id="1" name=""/>
        <p:cNvGrpSpPr/>
        <p:nvPr/>
      </p:nvGrpSpPr>
      <p:grpSpPr>
        <a:xfrm>
          <a:off x="0" y="0"/>
          <a:ext cx="0" cy="0"/>
          <a:chOff x="0" y="0"/>
          <a:chExt cx="0" cy="0"/>
        </a:xfrm>
      </p:grpSpPr>
      <p:sp>
        <p:nvSpPr>
          <p:cNvPr id="11" name="Textplatzhalter 8"/>
          <p:cNvSpPr>
            <a:spLocks noGrp="1"/>
          </p:cNvSpPr>
          <p:nvPr>
            <p:ph type="body" sz="quarter" idx="15"/>
          </p:nvPr>
        </p:nvSpPr>
        <p:spPr>
          <a:xfrm>
            <a:off x="263530" y="1520827"/>
            <a:ext cx="11664951" cy="4716463"/>
          </a:xfrm>
          <a:noFill/>
        </p:spPr>
        <p:txBody>
          <a:bodyPr lIns="360000" tIns="828000" rIns="360000" bIns="360000"/>
          <a:lstStyle>
            <a:lvl1pPr marL="0" indent="0" algn="ctr">
              <a:lnSpc>
                <a:spcPct val="90000"/>
              </a:lnSpc>
              <a:buNone/>
              <a:defRPr sz="3600" b="1">
                <a:solidFill>
                  <a:schemeClr val="tx1"/>
                </a:solidFill>
              </a:defRPr>
            </a:lvl1pPr>
          </a:lstStyle>
          <a:p>
            <a:pPr lvl="0"/>
            <a:r>
              <a:rPr lang="de-DE"/>
              <a:t>Formatvorlagen des Textmasters bearbeiten</a:t>
            </a: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itat und Bild">
    <p:spTree>
      <p:nvGrpSpPr>
        <p:cNvPr id="1" name=""/>
        <p:cNvGrpSpPr/>
        <p:nvPr/>
      </p:nvGrpSpPr>
      <p:grpSpPr>
        <a:xfrm>
          <a:off x="0" y="0"/>
          <a:ext cx="0" cy="0"/>
          <a:chOff x="0" y="0"/>
          <a:chExt cx="0" cy="0"/>
        </a:xfrm>
      </p:grpSpPr>
      <p:sp>
        <p:nvSpPr>
          <p:cNvPr id="6" name="Rechteck 5"/>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10" name="Bildplatzhalter 4"/>
          <p:cNvSpPr>
            <a:spLocks noGrp="1"/>
          </p:cNvSpPr>
          <p:nvPr>
            <p:ph type="pic" sz="quarter" idx="14"/>
          </p:nvPr>
        </p:nvSpPr>
        <p:spPr>
          <a:xfrm>
            <a:off x="6203952" y="1520827"/>
            <a:ext cx="5724525" cy="4716463"/>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12" name="Textplatzhalter 8"/>
          <p:cNvSpPr>
            <a:spLocks noGrp="1"/>
          </p:cNvSpPr>
          <p:nvPr>
            <p:ph type="body" sz="quarter" idx="15"/>
          </p:nvPr>
        </p:nvSpPr>
        <p:spPr>
          <a:xfrm>
            <a:off x="263528" y="1520827"/>
            <a:ext cx="5724525" cy="4716463"/>
          </a:xfrm>
          <a:solidFill>
            <a:schemeClr val="accent4"/>
          </a:solidFill>
        </p:spPr>
        <p:txBody>
          <a:bodyPr lIns="360000" tIns="720000" rIns="360000" bIns="360000"/>
          <a:lstStyle>
            <a:lvl1pPr marL="0" indent="0" algn="l">
              <a:lnSpc>
                <a:spcPct val="90000"/>
              </a:lnSpc>
              <a:buNone/>
              <a:defRPr sz="3300" b="1">
                <a:solidFill>
                  <a:schemeClr val="bg1"/>
                </a:solidFill>
              </a:defRPr>
            </a:lvl1pPr>
          </a:lstStyle>
          <a:p>
            <a:pPr lvl="0"/>
            <a:r>
              <a:rPr lang="de-DE"/>
              <a:t>Formatvorlagen des Textmasters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p:ph type="body" idx="1"/>
          </p:nvPr>
        </p:nvSpPr>
        <p:spPr bwMode="auto">
          <a:xfrm>
            <a:off x="371481" y="1785938"/>
            <a:ext cx="882491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cxnSp>
        <p:nvCxnSpPr>
          <p:cNvPr id="12" name="Gerade Verbindung 11"/>
          <p:cNvCxnSpPr/>
          <p:nvPr/>
        </p:nvCxnSpPr>
        <p:spPr>
          <a:xfrm>
            <a:off x="371477" y="6237288"/>
            <a:ext cx="11449051"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374651" y="6313496"/>
            <a:ext cx="1436688" cy="295275"/>
          </a:xfrm>
          <a:prstGeom prst="rect">
            <a:avLst/>
          </a:prstGeom>
        </p:spPr>
        <p:txBody>
          <a:bodyPr lIns="0" tIns="0" rIns="0" bIns="0" anchor="b"/>
          <a:lstStyle>
            <a:defPPr>
              <a:defRPr lang="de-DE"/>
            </a:defPPr>
            <a:lvl1pPr>
              <a:defRPr sz="800"/>
            </a:lvl1pPr>
          </a:lstStyle>
          <a:p>
            <a:pPr>
              <a:defRPr/>
            </a:pPr>
            <a:fld id="{A01D7407-A3A9-3C49-9F9D-BB8A8CF52D19}" type="slidenum">
              <a:rPr lang="de-DE" sz="800" smtClean="0">
                <a:solidFill>
                  <a:prstClr val="black"/>
                </a:solidFill>
              </a:rPr>
              <a:pPr>
                <a:defRPr/>
              </a:pPr>
              <a:t>‹Nr.›</a:t>
            </a:fld>
            <a:endParaRPr lang="de-DE" sz="800">
              <a:solidFill>
                <a:prstClr val="black"/>
              </a:solidFill>
            </a:endParaRPr>
          </a:p>
        </p:txBody>
      </p:sp>
    </p:spTree>
    <p:extLst>
      <p:ext uri="{BB962C8B-B14F-4D97-AF65-F5344CB8AC3E}">
        <p14:creationId xmlns:p14="http://schemas.microsoft.com/office/powerpoint/2010/main" val="743939425"/>
      </p:ext>
    </p:extLst>
  </p:cSld>
  <p:clrMap bg1="lt1" tx1="dk1" bg2="lt2" tx2="dk2" accent1="accent1" accent2="accent2" accent3="accent3" accent4="accent4" accent5="accent5" accent6="accent6" hlink="hlink" folHlink="folHlink"/>
  <p:sldLayoutIdLst>
    <p:sldLayoutId id="2147483664" r:id="rId1"/>
    <p:sldLayoutId id="2147483671" r:id="rId2"/>
    <p:sldLayoutId id="2147483677" r:id="rId3"/>
    <p:sldLayoutId id="2147483681" r:id="rId4"/>
    <p:sldLayoutId id="2147483684" r:id="rId5"/>
    <p:sldLayoutId id="2147483685" r:id="rId6"/>
    <p:sldLayoutId id="2147483686" r:id="rId7"/>
    <p:sldLayoutId id="2147483687" r:id="rId8"/>
    <p:sldLayoutId id="2147483689" r:id="rId9"/>
    <p:sldLayoutId id="2147483690" r:id="rId10"/>
    <p:sldLayoutId id="2147483692" r:id="rId11"/>
    <p:sldLayoutId id="2147483696" r:id="rId12"/>
    <p:sldLayoutId id="2147483704" r:id="rId13"/>
  </p:sldLayoutIdLst>
  <p:hf sldNum="0" hdr="0" ftr="0" dt="0"/>
  <p:txStyles>
    <p:title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p:titleStyle>
    <p:body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educational-resources.de/oer-tullu-regel/" TargetMode="External"/><Relationship Id="rId2" Type="http://schemas.openxmlformats.org/officeDocument/2006/relationships/hyperlink" Target="https://creativecommons.org/licenses/by/4.0/deed.de" TargetMode="Externa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www.ernaehrung-nachhaltig.d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mailto:caroline.kowol@lwk.nrw.de" TargetMode="External"/><Relationship Id="rId2" Type="http://schemas.openxmlformats.org/officeDocument/2006/relationships/hyperlink" Target="https://www.landwirtschaftskammer.de/wir/projekte/praxisnetzwerk/index.htm" TargetMode="External"/><Relationship Id="rId1" Type="http://schemas.openxmlformats.org/officeDocument/2006/relationships/slideLayout" Target="../slideLayouts/slideLayout4.xml"/><Relationship Id="rId6" Type="http://schemas.openxmlformats.org/officeDocument/2006/relationships/hyperlink" Target="https://www.landwirtschaftskammer.de/wir/projekte/praxisnetzwerk/wasserschutz/index.htm" TargetMode="External"/><Relationship Id="rId5" Type="http://schemas.openxmlformats.org/officeDocument/2006/relationships/hyperlink" Target="https://www.landwirtschaftskammer.de/wir/projekte/praxisnetzwerk/eiweisspflanzen/index.htm" TargetMode="External"/><Relationship Id="rId4" Type="http://schemas.openxmlformats.org/officeDocument/2006/relationships/hyperlink" Target="https://www.landwirtschaftskammer.de/wir/projekte/praxisnetzwerk/oekolandbau/index.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iostaedte.de/"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100-kantinen.nrw.de/marktplatz.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chefsculinar.de/ansprechpartner-8815.htm" TargetMode="External"/><Relationship Id="rId2" Type="http://schemas.openxmlformats.org/officeDocument/2006/relationships/hyperlink" Target="mailto:kontakt@transgourmet.de"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hyperlink" Target="https://www.bzfe.de/nachhaltiger-konsum/regionalwert-ags/" TargetMode="External"/><Relationship Id="rId3" Type="http://schemas.openxmlformats.org/officeDocument/2006/relationships/hyperlink" Target="https://www.regionalbewegung.de/fileadmin/user_upload/pdf/2021/Regionalinitiativen_in_Deutschland_-_Initiativenkarte__August_2021_.pdf" TargetMode="External"/><Relationship Id="rId7" Type="http://schemas.openxmlformats.org/officeDocument/2006/relationships/hyperlink" Target="https://www.100-kantinen.nrw.de/marktplatz.html" TargetMode="External"/><Relationship Id="rId2" Type="http://schemas.openxmlformats.org/officeDocument/2006/relationships/hyperlink" Target="https://www.biostaedte.de/" TargetMode="External"/><Relationship Id="rId1" Type="http://schemas.openxmlformats.org/officeDocument/2006/relationships/slideLayout" Target="../slideLayouts/slideLayout4.xml"/><Relationship Id="rId6" Type="http://schemas.openxmlformats.org/officeDocument/2006/relationships/hyperlink" Target="https://www.landwirtschaftskammer.de/wir/projekte/praxisnetzwerk/index.htm" TargetMode="External"/><Relationship Id="rId5" Type="http://schemas.openxmlformats.org/officeDocument/2006/relationships/hyperlink" Target="https://www.lanuv.nrw.de/fileadmin/lanuv/nrwkann/000-WKS_Regionale_Netzwerke_10-11-2021_LANUV_Folien_NUEM-KE.pdf" TargetMode="External"/><Relationship Id="rId4" Type="http://schemas.openxmlformats.org/officeDocument/2006/relationships/hyperlink" Target="https://www.chefsculinar.de/index.htm" TargetMode="External"/><Relationship Id="rId9" Type="http://schemas.openxmlformats.org/officeDocument/2006/relationships/hyperlink" Target="https://www.transgourmet.d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fh-muenster.de/isun/genah.php"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B75531A3-E64C-4F74-A694-994A9FAD7E69}"/>
              </a:ext>
            </a:extLst>
          </p:cNvPr>
          <p:cNvSpPr>
            <a:spLocks noChangeArrowheads="1"/>
          </p:cNvSpPr>
          <p:nvPr/>
        </p:nvSpPr>
        <p:spPr bwMode="auto">
          <a:xfrm>
            <a:off x="371481" y="1727448"/>
            <a:ext cx="1083711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Weiternutzung als OER ausdrücklich erlaubt: Dieses Werk und dessen Inhalte sind - sofern nicht anders angegeben - lizenziert unter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CC BY 4.0</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Nennung gemäß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TULLU-Regel</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bitte wie folgt: </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de-DE" altLang="de-DE" sz="14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Workshops 3: </a:t>
            </a:r>
            <a:r>
              <a:rPr lang="de-DE" altLang="de-DE" sz="1400" i="1" dirty="0">
                <a:latin typeface="Arial" panose="020B0604020202020204" pitchFamily="34" charset="0"/>
                <a:ea typeface="Times New Roman" panose="02020603050405020304" pitchFamily="18" charset="0"/>
                <a:cs typeface="Arial" panose="020B0604020202020204" pitchFamily="34" charset="0"/>
              </a:rPr>
              <a:t>Beschaffung</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altLang="de-DE" sz="1400" i="1" dirty="0">
                <a:latin typeface="Arial" panose="020B0604020202020204" pitchFamily="34" charset="0"/>
                <a:ea typeface="Times New Roman" panose="02020603050405020304" pitchFamily="18" charset="0"/>
                <a:cs typeface="Arial" panose="020B0604020202020204" pitchFamily="34" charset="0"/>
              </a:rPr>
              <a:t>aus dem DBU geförderten Projekt „Gerechte und nachhaltige Außer-Haus-Angebote gestalten“, Institut für nachhaltige Ernährung (</a:t>
            </a:r>
            <a:r>
              <a:rPr lang="de-DE" altLang="de-DE" sz="1400" i="1" dirty="0" err="1">
                <a:latin typeface="Arial" panose="020B0604020202020204" pitchFamily="34" charset="0"/>
                <a:ea typeface="Times New Roman" panose="02020603050405020304" pitchFamily="18" charset="0"/>
                <a:cs typeface="Arial" panose="020B0604020202020204" pitchFamily="34" charset="0"/>
              </a:rPr>
              <a:t>iSuN</a:t>
            </a:r>
            <a:r>
              <a:rPr lang="de-DE" altLang="de-DE" sz="1400" i="1" dirty="0">
                <a:latin typeface="Arial" panose="020B0604020202020204" pitchFamily="34" charset="0"/>
                <a:ea typeface="Times New Roman" panose="02020603050405020304" pitchFamily="18" charset="0"/>
                <a:cs typeface="Arial" panose="020B0604020202020204" pitchFamily="34" charset="0"/>
              </a:rPr>
              <a:t>), </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Lizenz: </a:t>
            </a:r>
            <a:r>
              <a:rPr kumimoji="0" lang="de-DE" altLang="de-DE" sz="1400" b="0" i="1"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CC BY 4.0</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Der Lizenzvertrag ist hier abrufbar: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https://creativecommons.org/licenses/by/4.0/deed.de</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Das Werk ist online verfügbar unter: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https://www.ernaehrung-nachhaltig.de/</a:t>
            </a:r>
            <a:endParaRPr kumimoji="0" lang="de-DE" alt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de-DE" altLang="ja-JP"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de-DE" altLang="ja-JP"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de-DE" altLang="ja-JP" sz="1400" dirty="0">
                <a:latin typeface="Arial" panose="020B0604020202020204" pitchFamily="34" charset="0"/>
                <a:cs typeface="Arial" panose="020B0604020202020204" pitchFamily="34" charset="0"/>
              </a:rPr>
              <a:t>Bei der Erstellung dieser Ausarbeitung wurde größte Sorgfalt und Genauigkeit angewendet, um sicherzustellen, dass alle Informationen korrekt und verständlich dargestellt sind. Zunächst wurden die Inhalte nach dem aktuellen Forschungsstand und praxisrelevanten Informationen erstellt und in Praxisbetrieben geprüft sowie anschließend überarbeitet. Danach folgte die Lizenzierung nach OER-Standards. Sollten dennoch Fehler oder Unklarheiten bei den Inhalten oder der Lizenz auftreten, bitte zögern Sie nicht, uns darauf hinzuweisen. Wir sind stets bemüht, Verbesserungen vorzunehmen und eventuelle Fehler zu korrigieren, um die Qualität unserer Arbeit kontinuierlich zu optimieren. </a:t>
            </a:r>
          </a:p>
          <a:p>
            <a:pPr lvl="0" eaLnBrk="0" fontAlgn="base" hangingPunct="0">
              <a:spcBef>
                <a:spcPct val="0"/>
              </a:spcBef>
              <a:spcAft>
                <a:spcPct val="0"/>
              </a:spcAft>
            </a:pPr>
            <a:endParaRPr lang="de-DE" altLang="ja-JP"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de-DE" altLang="ja-JP" sz="1400" dirty="0">
                <a:latin typeface="Arial" panose="020B0604020202020204" pitchFamily="34" charset="0"/>
                <a:cs typeface="Arial" panose="020B0604020202020204" pitchFamily="34" charset="0"/>
              </a:rPr>
              <a:t>Vielen Dank für Ihr Verständnis und Ihre Unterstützung. </a:t>
            </a:r>
          </a:p>
          <a:p>
            <a:pPr marL="0" marR="0" lvl="0" indent="0" defTabSz="914400" rtl="0" eaLnBrk="0" fontAlgn="base" latinLnBrk="0" hangingPunct="0">
              <a:lnSpc>
                <a:spcPct val="100000"/>
              </a:lnSpc>
              <a:spcBef>
                <a:spcPct val="0"/>
              </a:spcBef>
              <a:spcAft>
                <a:spcPct val="0"/>
              </a:spcAft>
              <a:buClrTx/>
              <a:buSzTx/>
              <a:buFontTx/>
              <a:buNone/>
              <a:tabLst/>
            </a:pPr>
            <a:endParaRPr kumimoji="0" lang="de-DE" altLang="ja-JP"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dirty="0">
                <a:latin typeface="Arial" panose="020B0604020202020204" pitchFamily="34" charset="0"/>
                <a:cs typeface="Arial" panose="020B0604020202020204" pitchFamily="34" charset="0"/>
              </a:rPr>
              <a:t>Open Educational Ressource</a:t>
            </a:r>
            <a:endParaRPr lang="de-DE" b="1" kern="12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5130865-CC90-3967-1EA0-E8E3AB841D4B}"/>
              </a:ext>
            </a:extLst>
          </p:cNvPr>
          <p:cNvSpPr txBox="1">
            <a:spLocks/>
          </p:cNvSpPr>
          <p:nvPr/>
        </p:nvSpPr>
        <p:spPr>
          <a:xfrm>
            <a:off x="371481" y="1785938"/>
            <a:ext cx="8824913"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
              </a:spcBef>
              <a:buNone/>
            </a:pPr>
            <a:endParaRPr lang="de-DE" sz="2000" dirty="0">
              <a:latin typeface="Arial" panose="020B0604020202020204" pitchFamily="34" charset="0"/>
              <a:cs typeface="Arial" panose="020B0604020202020204" pitchFamily="34" charset="0"/>
            </a:endParaRPr>
          </a:p>
        </p:txBody>
      </p:sp>
      <p:pic>
        <p:nvPicPr>
          <p:cNvPr id="1028" name="Bild 4" descr="CC BY 4.0">
            <a:hlinkClick r:id="rId2"/>
            <a:extLst>
              <a:ext uri="{FF2B5EF4-FFF2-40B4-BE49-F238E27FC236}">
                <a16:creationId xmlns:a16="http://schemas.microsoft.com/office/drawing/2014/main" id="{EF8B671E-2D7A-45B8-869A-3A5326ED3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0651" y="844415"/>
            <a:ext cx="1428750"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209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922A4DEE-0780-42C5-B42A-7323ACCAEB0E}"/>
              </a:ext>
            </a:extLst>
          </p:cNvPr>
          <p:cNvSpPr>
            <a:spLocks noGrp="1"/>
          </p:cNvSpPr>
          <p:nvPr>
            <p:ph type="body" sz="quarter" idx="15"/>
          </p:nvPr>
        </p:nvSpPr>
        <p:spPr>
          <a:solidFill>
            <a:schemeClr val="bg2">
              <a:lumMod val="50000"/>
            </a:schemeClr>
          </a:solidFill>
        </p:spPr>
        <p:txBody>
          <a:bodyPr/>
          <a:lstStyle/>
          <a:p>
            <a:endParaRPr lang="de-DE" sz="5400"/>
          </a:p>
          <a:p>
            <a:r>
              <a:rPr lang="de-DE" sz="5400"/>
              <a:t>Was ist in den letzten Wochen bei Ihnen passiert?</a:t>
            </a:r>
          </a:p>
        </p:txBody>
      </p:sp>
      <p:sp>
        <p:nvSpPr>
          <p:cNvPr id="2" name="Titel 1">
            <a:extLst>
              <a:ext uri="{FF2B5EF4-FFF2-40B4-BE49-F238E27FC236}">
                <a16:creationId xmlns:a16="http://schemas.microsoft.com/office/drawing/2014/main" id="{30D45C1E-5A9B-004C-1FC1-2D36FF9D5DD3}"/>
              </a:ext>
            </a:extLst>
          </p:cNvPr>
          <p:cNvSpPr>
            <a:spLocks noGrp="1"/>
          </p:cNvSpPr>
          <p:nvPr>
            <p:ph type="title"/>
          </p:nvPr>
        </p:nvSpPr>
        <p:spPr/>
        <p:txBody>
          <a:bodyPr/>
          <a:lstStyle/>
          <a:p>
            <a:r>
              <a:rPr lang="de-DE"/>
              <a:t>Rückblick Workshop 2.</a:t>
            </a:r>
          </a:p>
        </p:txBody>
      </p:sp>
      <p:sp>
        <p:nvSpPr>
          <p:cNvPr id="6" name="Textplatzhalter 5">
            <a:extLst>
              <a:ext uri="{FF2B5EF4-FFF2-40B4-BE49-F238E27FC236}">
                <a16:creationId xmlns:a16="http://schemas.microsoft.com/office/drawing/2014/main" id="{37863BD1-AC84-4945-A97E-7000337D8D7B}"/>
              </a:ext>
            </a:extLst>
          </p:cNvPr>
          <p:cNvSpPr>
            <a:spLocks noGrp="1"/>
          </p:cNvSpPr>
          <p:nvPr>
            <p:ph type="body" sz="quarter" idx="13"/>
          </p:nvPr>
        </p:nvSpPr>
        <p:spPr/>
        <p:txBody>
          <a:bodyPr/>
          <a:lstStyle/>
          <a:p>
            <a:r>
              <a:rPr lang="de-DE"/>
              <a:t>Erinnerung</a:t>
            </a:r>
          </a:p>
        </p:txBody>
      </p:sp>
    </p:spTree>
    <p:extLst>
      <p:ext uri="{BB962C8B-B14F-4D97-AF65-F5344CB8AC3E}">
        <p14:creationId xmlns:p14="http://schemas.microsoft.com/office/powerpoint/2010/main" val="264376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884B6-C0B7-6542-0681-69A252E5ACB2}"/>
              </a:ext>
            </a:extLst>
          </p:cNvPr>
          <p:cNvSpPr>
            <a:spLocks noGrp="1"/>
          </p:cNvSpPr>
          <p:nvPr>
            <p:ph type="title"/>
          </p:nvPr>
        </p:nvSpPr>
        <p:spPr/>
        <p:txBody>
          <a:bodyPr/>
          <a:lstStyle/>
          <a:p>
            <a:r>
              <a:rPr lang="de-DE"/>
              <a:t>Rückblick Workshop 2.</a:t>
            </a:r>
          </a:p>
        </p:txBody>
      </p:sp>
      <p:sp>
        <p:nvSpPr>
          <p:cNvPr id="3" name="Inhaltsplatzhalter 2">
            <a:extLst>
              <a:ext uri="{FF2B5EF4-FFF2-40B4-BE49-F238E27FC236}">
                <a16:creationId xmlns:a16="http://schemas.microsoft.com/office/drawing/2014/main" id="{220A3ACF-F9CF-A678-397F-739644B03A31}"/>
              </a:ext>
            </a:extLst>
          </p:cNvPr>
          <p:cNvSpPr>
            <a:spLocks noGrp="1"/>
          </p:cNvSpPr>
          <p:nvPr>
            <p:ph idx="1"/>
          </p:nvPr>
        </p:nvSpPr>
        <p:spPr>
          <a:xfrm>
            <a:off x="371481" y="1785938"/>
            <a:ext cx="11359602" cy="4019550"/>
          </a:xfrm>
          <a:ln>
            <a:solidFill>
              <a:schemeClr val="bg1">
                <a:lumMod val="75000"/>
              </a:schemeClr>
            </a:solidFill>
            <a:prstDash val="dash"/>
          </a:ln>
        </p:spPr>
        <p:txBody>
          <a:bodyPr/>
          <a:lstStyle/>
          <a:p>
            <a:pPr marL="0" indent="0">
              <a:buNone/>
            </a:pPr>
            <a:r>
              <a:rPr lang="de-DE" i="1">
                <a:solidFill>
                  <a:schemeClr val="bg1">
                    <a:lumMod val="75000"/>
                  </a:schemeClr>
                </a:solidFill>
              </a:rPr>
              <a:t>Hier können die Ergebnisse eingetragen werden.</a:t>
            </a:r>
          </a:p>
        </p:txBody>
      </p:sp>
      <p:sp>
        <p:nvSpPr>
          <p:cNvPr id="4" name="Textplatzhalter 3">
            <a:extLst>
              <a:ext uri="{FF2B5EF4-FFF2-40B4-BE49-F238E27FC236}">
                <a16:creationId xmlns:a16="http://schemas.microsoft.com/office/drawing/2014/main" id="{7272E888-956E-27C1-01CF-0F0F0EC85CC5}"/>
              </a:ext>
            </a:extLst>
          </p:cNvPr>
          <p:cNvSpPr>
            <a:spLocks noGrp="1"/>
          </p:cNvSpPr>
          <p:nvPr>
            <p:ph type="body" sz="quarter" idx="13"/>
          </p:nvPr>
        </p:nvSpPr>
        <p:spPr/>
        <p:txBody>
          <a:bodyPr/>
          <a:lstStyle/>
          <a:p>
            <a:r>
              <a:rPr lang="de-DE"/>
              <a:t>Neue Beschaffungswege</a:t>
            </a:r>
          </a:p>
        </p:txBody>
      </p:sp>
      <p:pic>
        <p:nvPicPr>
          <p:cNvPr id="7" name="Grafik 6" descr="Sterne">
            <a:extLst>
              <a:ext uri="{FF2B5EF4-FFF2-40B4-BE49-F238E27FC236}">
                <a16:creationId xmlns:a16="http://schemas.microsoft.com/office/drawing/2014/main" id="{8C9CC423-DC70-495B-BD13-BCB6CF3EBF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3104" y="4670550"/>
            <a:ext cx="1642946" cy="1642946"/>
          </a:xfrm>
          <a:prstGeom prst="rect">
            <a:avLst/>
          </a:prstGeom>
        </p:spPr>
      </p:pic>
    </p:spTree>
    <p:extLst>
      <p:ext uri="{BB962C8B-B14F-4D97-AF65-F5344CB8AC3E}">
        <p14:creationId xmlns:p14="http://schemas.microsoft.com/office/powerpoint/2010/main" val="577721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648418" cy="569913"/>
          </a:xfrm>
        </p:spPr>
        <p:txBody>
          <a:bodyPr/>
          <a:lstStyle/>
          <a:p>
            <a:r>
              <a:rPr lang="de-DE">
                <a:solidFill>
                  <a:schemeClr val="accent4">
                    <a:lumMod val="50000"/>
                  </a:schemeClr>
                </a:solidFill>
              </a:rPr>
              <a:t>Erklärung:</a:t>
            </a:r>
            <a:r>
              <a:rPr lang="de-DE"/>
              <a:t> Diskussion</a:t>
            </a:r>
            <a:br>
              <a:rPr lang="de-DE"/>
            </a:br>
            <a:endParaRPr lang="de-DE"/>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09393" cy="4019550"/>
          </a:xfrm>
        </p:spPr>
        <p:txBody>
          <a:bodyPr/>
          <a:lstStyle/>
          <a:p>
            <a:pPr marL="0" indent="0">
              <a:buNone/>
            </a:pPr>
            <a:r>
              <a:rPr lang="de-DE"/>
              <a:t>Der/Die Dozent*in schafft einen Raum in dem sich die Teilnehmenden untereinander über Ihre Ergebnisse austauschen können. Jeder Teilnehmende soll mit Hilfe von Key Fragen über seine Ergebnisse berichten können und bei Bedarf eine kollegiale Beratung durch die anderen Teilnehmenden und den/die Dozent*in erfahren.</a:t>
            </a:r>
            <a:endParaRPr lang="de-DE" sz="2000">
              <a:latin typeface="Arial" panose="020B0604020202020204" pitchFamily="34" charset="0"/>
              <a:cs typeface="Arial" panose="020B0604020202020204" pitchFamily="34" charset="0"/>
            </a:endParaRPr>
          </a:p>
          <a:p>
            <a:pPr marL="0" indent="0">
              <a:buNone/>
            </a:pPr>
            <a:endParaRPr lang="de-DE"/>
          </a:p>
          <a:p>
            <a:pPr marL="0" indent="0">
              <a:buNone/>
            </a:pPr>
            <a:r>
              <a:rPr lang="de-DE" b="1"/>
              <a:t>Material:</a:t>
            </a:r>
            <a:r>
              <a:rPr lang="de-DE"/>
              <a:t> Präsentation</a:t>
            </a:r>
          </a:p>
          <a:p>
            <a:pPr marL="0" indent="0">
              <a:buNone/>
            </a:pPr>
            <a:endParaRPr lang="de-DE"/>
          </a:p>
          <a:p>
            <a:pPr marL="0" indent="0">
              <a:buNone/>
            </a:pPr>
            <a:endParaRPr lang="de-DE"/>
          </a:p>
        </p:txBody>
      </p:sp>
    </p:spTree>
    <p:extLst>
      <p:ext uri="{BB962C8B-B14F-4D97-AF65-F5344CB8AC3E}">
        <p14:creationId xmlns:p14="http://schemas.microsoft.com/office/powerpoint/2010/main" val="3003084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2AC46B2-5425-7DA8-CADB-4BA9563F00F6}"/>
              </a:ext>
            </a:extLst>
          </p:cNvPr>
          <p:cNvSpPr>
            <a:spLocks noGrp="1"/>
          </p:cNvSpPr>
          <p:nvPr>
            <p:ph type="body" sz="quarter" idx="15"/>
          </p:nvPr>
        </p:nvSpPr>
        <p:spPr>
          <a:solidFill>
            <a:schemeClr val="bg2">
              <a:lumMod val="50000"/>
            </a:schemeClr>
          </a:solidFill>
        </p:spPr>
        <p:txBody>
          <a:bodyPr/>
          <a:lstStyle/>
          <a:p>
            <a:pPr marL="571500" indent="-571500" algn="l">
              <a:buFont typeface="Arial" panose="020B0604020202020204" pitchFamily="34" charset="0"/>
              <a:buChar char="•"/>
            </a:pPr>
            <a:r>
              <a:rPr lang="de-DE" sz="2800"/>
              <a:t>Welche Ansätze  haben Sie genutzt, um lokale / regionale Lieferanten zu finden?</a:t>
            </a:r>
          </a:p>
          <a:p>
            <a:pPr marL="571500" indent="-571500" algn="l">
              <a:buFont typeface="Arial" panose="020B0604020202020204" pitchFamily="34" charset="0"/>
              <a:buChar char="•"/>
            </a:pPr>
            <a:endParaRPr lang="de-DE" sz="2800"/>
          </a:p>
          <a:p>
            <a:pPr marL="571500" indent="-571500" algn="l">
              <a:buFont typeface="Arial" panose="020B0604020202020204" pitchFamily="34" charset="0"/>
              <a:buChar char="•"/>
            </a:pPr>
            <a:r>
              <a:rPr lang="de-DE" sz="2800"/>
              <a:t>Welche Erfolge konnten Sie beim Finden passender Produkte oder  Lieferanten verzeichnen?</a:t>
            </a:r>
          </a:p>
          <a:p>
            <a:pPr marL="571500" indent="-571500" algn="l">
              <a:buFont typeface="Arial" panose="020B0604020202020204" pitchFamily="34" charset="0"/>
              <a:buChar char="•"/>
            </a:pPr>
            <a:endParaRPr lang="de-DE" sz="2800"/>
          </a:p>
          <a:p>
            <a:pPr marL="571500" indent="-571500" algn="l">
              <a:buFont typeface="Arial" panose="020B0604020202020204" pitchFamily="34" charset="0"/>
              <a:buChar char="•"/>
            </a:pPr>
            <a:r>
              <a:rPr lang="de-DE" sz="2800"/>
              <a:t>Welche Schwierigkeiten gab/gibt es beim Finden passender Produkte oder  Lieferanten?</a:t>
            </a:r>
          </a:p>
        </p:txBody>
      </p:sp>
      <p:sp>
        <p:nvSpPr>
          <p:cNvPr id="2" name="Titel 1">
            <a:extLst>
              <a:ext uri="{FF2B5EF4-FFF2-40B4-BE49-F238E27FC236}">
                <a16:creationId xmlns:a16="http://schemas.microsoft.com/office/drawing/2014/main" id="{30D45C1E-5A9B-004C-1FC1-2D36FF9D5DD3}"/>
              </a:ext>
            </a:extLst>
          </p:cNvPr>
          <p:cNvSpPr>
            <a:spLocks noGrp="1"/>
          </p:cNvSpPr>
          <p:nvPr>
            <p:ph type="title"/>
          </p:nvPr>
        </p:nvSpPr>
        <p:spPr/>
        <p:txBody>
          <a:bodyPr/>
          <a:lstStyle/>
          <a:p>
            <a:r>
              <a:rPr lang="de-DE"/>
              <a:t>Aktueller Stand</a:t>
            </a:r>
          </a:p>
        </p:txBody>
      </p:sp>
      <p:sp>
        <p:nvSpPr>
          <p:cNvPr id="4" name="Textplatzhalter 3">
            <a:extLst>
              <a:ext uri="{FF2B5EF4-FFF2-40B4-BE49-F238E27FC236}">
                <a16:creationId xmlns:a16="http://schemas.microsoft.com/office/drawing/2014/main" id="{D62B7898-C317-1EB9-D7E2-17D32CDD036C}"/>
              </a:ext>
            </a:extLst>
          </p:cNvPr>
          <p:cNvSpPr>
            <a:spLocks noGrp="1"/>
          </p:cNvSpPr>
          <p:nvPr>
            <p:ph type="body" sz="quarter" idx="13"/>
          </p:nvPr>
        </p:nvSpPr>
        <p:spPr/>
        <p:txBody>
          <a:bodyPr/>
          <a:lstStyle/>
          <a:p>
            <a:r>
              <a:rPr lang="de-DE"/>
              <a:t>Key Fragen</a:t>
            </a:r>
          </a:p>
        </p:txBody>
      </p:sp>
    </p:spTree>
    <p:extLst>
      <p:ext uri="{BB962C8B-B14F-4D97-AF65-F5344CB8AC3E}">
        <p14:creationId xmlns:p14="http://schemas.microsoft.com/office/powerpoint/2010/main" val="416985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a:solidFill>
                  <a:schemeClr val="accent4">
                    <a:lumMod val="50000"/>
                  </a:schemeClr>
                </a:solidFill>
              </a:rPr>
              <a:t>Erklärung:</a:t>
            </a:r>
            <a:r>
              <a:rPr lang="de-DE"/>
              <a:t> Netzwerk</a:t>
            </a:r>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09393" cy="4019550"/>
          </a:xfrm>
        </p:spPr>
        <p:txBody>
          <a:bodyPr/>
          <a:lstStyle/>
          <a:p>
            <a:pPr marL="0" indent="0">
              <a:buNone/>
            </a:pPr>
            <a:r>
              <a:rPr lang="de-DE" dirty="0"/>
              <a:t>Der/Die Dozent*in stellt das Konzept eines Beschaffungsnetzwerks vor. Dabei wird erklärt welche Arten von Netzwerken es gibt und welche Aspekte dabei bedacht werden sollten. Die aktuellen Beispiele beziehen sich vor allem auf die Region Münsterland. Passen Sie die Informationen an Ihre regionalen Gegebenheiten an. </a:t>
            </a:r>
          </a:p>
          <a:p>
            <a:pPr marL="0" indent="0">
              <a:buNone/>
            </a:pPr>
            <a:r>
              <a:rPr lang="de-DE" dirty="0"/>
              <a:t>Zu Beginn kann außerdem gemeinsam (Folie 14) geschaut werden, wo aktuell die teilnehmenden Einrichtungen Ihre Waren her beziehen. Nähere Infos finden Sie dazu in den Notizen.</a:t>
            </a:r>
          </a:p>
          <a:p>
            <a:pPr marL="0" indent="0">
              <a:buNone/>
            </a:pPr>
            <a:br>
              <a:rPr lang="de-DE" sz="2000"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Im Anschluss </a:t>
            </a:r>
            <a:r>
              <a:rPr lang="de-DE" dirty="0"/>
              <a:t>wird Raum gegeben damit die Teilnehmenden sich Gedanken machen und sich darüber austauschen können, ob ein Netzwerk als Gruppe sinnvoll wäre.</a:t>
            </a:r>
            <a:endParaRPr lang="de-DE" sz="2000" dirty="0">
              <a:latin typeface="Arial" panose="020B0604020202020204" pitchFamily="34" charset="0"/>
              <a:cs typeface="Arial" panose="020B0604020202020204" pitchFamily="34" charset="0"/>
            </a:endParaRPr>
          </a:p>
          <a:p>
            <a:pPr marL="0" indent="0">
              <a:buNone/>
            </a:pPr>
            <a:endParaRPr lang="de-DE" dirty="0"/>
          </a:p>
          <a:p>
            <a:pPr marL="0" indent="0">
              <a:buNone/>
            </a:pPr>
            <a:r>
              <a:rPr lang="de-DE" b="1" dirty="0"/>
              <a:t>Material:</a:t>
            </a:r>
            <a:r>
              <a:rPr lang="de-DE" dirty="0"/>
              <a:t> Präsentation</a:t>
            </a:r>
          </a:p>
          <a:p>
            <a:pPr marL="0" indent="0">
              <a:buNone/>
            </a:pPr>
            <a:endParaRPr lang="de-DE" dirty="0"/>
          </a:p>
          <a:p>
            <a:pPr marL="0" indent="0">
              <a:buNone/>
            </a:pPr>
            <a:endParaRPr lang="de-DE" dirty="0"/>
          </a:p>
        </p:txBody>
      </p:sp>
      <p:sp>
        <p:nvSpPr>
          <p:cNvPr id="4" name="Textplatzhalter 3">
            <a:extLst>
              <a:ext uri="{FF2B5EF4-FFF2-40B4-BE49-F238E27FC236}">
                <a16:creationId xmlns:a16="http://schemas.microsoft.com/office/drawing/2014/main" id="{F2D3452C-3FD5-4207-842D-4F1B09A7BCC8}"/>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4243483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FE6117A1-6E94-41FC-AABD-81BDB5549931}"/>
              </a:ext>
            </a:extLst>
          </p:cNvPr>
          <p:cNvPicPr>
            <a:picLocks noChangeAspect="1"/>
          </p:cNvPicPr>
          <p:nvPr/>
        </p:nvPicPr>
        <p:blipFill>
          <a:blip r:embed="rId3"/>
          <a:stretch>
            <a:fillRect/>
          </a:stretch>
        </p:blipFill>
        <p:spPr>
          <a:xfrm>
            <a:off x="2839533" y="73395"/>
            <a:ext cx="6086918" cy="6086918"/>
          </a:xfrm>
          <a:prstGeom prst="rect">
            <a:avLst/>
          </a:prstGeom>
        </p:spPr>
      </p:pic>
      <p:sp>
        <p:nvSpPr>
          <p:cNvPr id="2" name="Titel 1">
            <a:extLst>
              <a:ext uri="{FF2B5EF4-FFF2-40B4-BE49-F238E27FC236}">
                <a16:creationId xmlns:a16="http://schemas.microsoft.com/office/drawing/2014/main" id="{1C0E2D52-DCD4-4DF9-B981-74C9CC7054EF}"/>
              </a:ext>
            </a:extLst>
          </p:cNvPr>
          <p:cNvSpPr>
            <a:spLocks noGrp="1"/>
          </p:cNvSpPr>
          <p:nvPr>
            <p:ph type="title"/>
          </p:nvPr>
        </p:nvSpPr>
        <p:spPr/>
        <p:txBody>
          <a:bodyPr/>
          <a:lstStyle/>
          <a:p>
            <a:r>
              <a:rPr lang="de-DE"/>
              <a:t>Netzwerk</a:t>
            </a:r>
          </a:p>
        </p:txBody>
      </p:sp>
      <p:sp>
        <p:nvSpPr>
          <p:cNvPr id="15" name="Rechteck 14">
            <a:extLst>
              <a:ext uri="{FF2B5EF4-FFF2-40B4-BE49-F238E27FC236}">
                <a16:creationId xmlns:a16="http://schemas.microsoft.com/office/drawing/2014/main" id="{B46D2D9C-D26A-464A-AE35-7FD52783200F}"/>
              </a:ext>
            </a:extLst>
          </p:cNvPr>
          <p:cNvSpPr/>
          <p:nvPr/>
        </p:nvSpPr>
        <p:spPr>
          <a:xfrm>
            <a:off x="6475562" y="6044450"/>
            <a:ext cx="5575761" cy="230832"/>
          </a:xfrm>
          <a:prstGeom prst="rect">
            <a:avLst/>
          </a:prstGeom>
        </p:spPr>
        <p:txBody>
          <a:bodyPr wrap="square">
            <a:spAutoFit/>
          </a:bodyPr>
          <a:lstStyle/>
          <a:p>
            <a:r>
              <a:rPr lang="de-DE" sz="900" dirty="0">
                <a:solidFill>
                  <a:schemeClr val="bg1">
                    <a:lumMod val="65000"/>
                  </a:schemeClr>
                </a:solidFill>
              </a:rPr>
              <a:t>Bildquelle: KI generiert mit dem Copilot von Microsoft Edge </a:t>
            </a:r>
            <a:r>
              <a:rPr lang="de-DE" sz="900" dirty="0"/>
              <a:t>-  </a:t>
            </a:r>
            <a:r>
              <a:rPr lang="de-DE" sz="900" dirty="0">
                <a:solidFill>
                  <a:srgbClr val="FF0000"/>
                </a:solidFill>
              </a:rPr>
              <a:t>gemeinfrei (daher nicht unter freier Lizenz)</a:t>
            </a:r>
            <a:r>
              <a:rPr lang="de-DE" sz="900" dirty="0">
                <a:solidFill>
                  <a:schemeClr val="bg1">
                    <a:lumMod val="65000"/>
                  </a:schemeClr>
                </a:solidFill>
              </a:rPr>
              <a:t> </a:t>
            </a:r>
          </a:p>
        </p:txBody>
      </p:sp>
    </p:spTree>
    <p:extLst>
      <p:ext uri="{BB962C8B-B14F-4D97-AF65-F5344CB8AC3E}">
        <p14:creationId xmlns:p14="http://schemas.microsoft.com/office/powerpoint/2010/main" val="1890673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A01CE80-7087-431D-951C-B04EEB7773B2}"/>
              </a:ext>
            </a:extLst>
          </p:cNvPr>
          <p:cNvPicPr>
            <a:picLocks noChangeAspect="1"/>
          </p:cNvPicPr>
          <p:nvPr/>
        </p:nvPicPr>
        <p:blipFill rotWithShape="1">
          <a:blip r:embed="rId2"/>
          <a:srcRect t="8646" r="49075" b="7938"/>
          <a:stretch/>
        </p:blipFill>
        <p:spPr>
          <a:xfrm>
            <a:off x="8821096" y="691663"/>
            <a:ext cx="3370904" cy="5521568"/>
          </a:xfrm>
          <a:prstGeom prst="rect">
            <a:avLst/>
          </a:prstGeom>
        </p:spPr>
      </p:pic>
      <p:sp>
        <p:nvSpPr>
          <p:cNvPr id="2" name="Titel 1">
            <a:extLst>
              <a:ext uri="{FF2B5EF4-FFF2-40B4-BE49-F238E27FC236}">
                <a16:creationId xmlns:a16="http://schemas.microsoft.com/office/drawing/2014/main" id="{B9E74BC3-72D9-4991-BF71-0B8CD97407AB}"/>
              </a:ext>
            </a:extLst>
          </p:cNvPr>
          <p:cNvSpPr>
            <a:spLocks noGrp="1"/>
          </p:cNvSpPr>
          <p:nvPr>
            <p:ph type="title"/>
          </p:nvPr>
        </p:nvSpPr>
        <p:spPr/>
        <p:txBody>
          <a:bodyPr/>
          <a:lstStyle/>
          <a:p>
            <a:r>
              <a:rPr lang="de-DE"/>
              <a:t>Netzwerk</a:t>
            </a:r>
          </a:p>
        </p:txBody>
      </p:sp>
      <p:sp>
        <p:nvSpPr>
          <p:cNvPr id="3" name="Inhaltsplatzhalter 2">
            <a:extLst>
              <a:ext uri="{FF2B5EF4-FFF2-40B4-BE49-F238E27FC236}">
                <a16:creationId xmlns:a16="http://schemas.microsoft.com/office/drawing/2014/main" id="{8151E616-7F85-4C01-8524-F673E7694E92}"/>
              </a:ext>
            </a:extLst>
          </p:cNvPr>
          <p:cNvSpPr>
            <a:spLocks noGrp="1"/>
          </p:cNvSpPr>
          <p:nvPr>
            <p:ph idx="1"/>
          </p:nvPr>
        </p:nvSpPr>
        <p:spPr>
          <a:xfrm>
            <a:off x="371481" y="1785938"/>
            <a:ext cx="9438148" cy="4019550"/>
          </a:xfrm>
        </p:spPr>
        <p:txBody>
          <a:bodyPr/>
          <a:lstStyle/>
          <a:p>
            <a:endParaRPr lang="de-DE"/>
          </a:p>
          <a:p>
            <a:endParaRPr lang="de-DE"/>
          </a:p>
          <a:p>
            <a:r>
              <a:rPr lang="de-DE"/>
              <a:t>Größere Beschaffungsmenge = größere Auswahl an Lieferanten</a:t>
            </a:r>
          </a:p>
          <a:p>
            <a:endParaRPr lang="de-DE"/>
          </a:p>
          <a:p>
            <a:r>
              <a:rPr lang="de-DE"/>
              <a:t>Nachhaltigkeitskriterien können von den Lieferanten erfüllt werden</a:t>
            </a:r>
          </a:p>
          <a:p>
            <a:endParaRPr lang="de-DE"/>
          </a:p>
          <a:p>
            <a:r>
              <a:rPr lang="de-DE"/>
              <a:t>Austausch mit anderen Betrieben bei Fragen und Herausforderungen</a:t>
            </a:r>
          </a:p>
        </p:txBody>
      </p:sp>
      <p:sp>
        <p:nvSpPr>
          <p:cNvPr id="4" name="Textplatzhalter 3">
            <a:extLst>
              <a:ext uri="{FF2B5EF4-FFF2-40B4-BE49-F238E27FC236}">
                <a16:creationId xmlns:a16="http://schemas.microsoft.com/office/drawing/2014/main" id="{B4EF37A5-DF15-44C7-850D-B01573680025}"/>
              </a:ext>
            </a:extLst>
          </p:cNvPr>
          <p:cNvSpPr>
            <a:spLocks noGrp="1"/>
          </p:cNvSpPr>
          <p:nvPr>
            <p:ph type="body" sz="quarter" idx="13"/>
          </p:nvPr>
        </p:nvSpPr>
        <p:spPr/>
        <p:txBody>
          <a:bodyPr/>
          <a:lstStyle/>
          <a:p>
            <a:r>
              <a:rPr lang="de-DE"/>
              <a:t>Warum?</a:t>
            </a:r>
          </a:p>
        </p:txBody>
      </p:sp>
      <p:sp>
        <p:nvSpPr>
          <p:cNvPr id="9" name="Rechteck 8">
            <a:extLst>
              <a:ext uri="{FF2B5EF4-FFF2-40B4-BE49-F238E27FC236}">
                <a16:creationId xmlns:a16="http://schemas.microsoft.com/office/drawing/2014/main" id="{35941449-7D95-44C5-8B32-BD90A05C279C}"/>
              </a:ext>
            </a:extLst>
          </p:cNvPr>
          <p:cNvSpPr/>
          <p:nvPr/>
        </p:nvSpPr>
        <p:spPr>
          <a:xfrm>
            <a:off x="6780362" y="6032532"/>
            <a:ext cx="5575761" cy="230832"/>
          </a:xfrm>
          <a:prstGeom prst="rect">
            <a:avLst/>
          </a:prstGeom>
        </p:spPr>
        <p:txBody>
          <a:bodyPr wrap="square">
            <a:spAutoFit/>
          </a:bodyPr>
          <a:lstStyle/>
          <a:p>
            <a:r>
              <a:rPr lang="de-DE" sz="900" dirty="0">
                <a:solidFill>
                  <a:schemeClr val="bg1">
                    <a:lumMod val="65000"/>
                  </a:schemeClr>
                </a:solidFill>
              </a:rPr>
              <a:t>Bildquelle: KI generiert mit dem Copilot von Microsoft Edge </a:t>
            </a:r>
            <a:r>
              <a:rPr lang="de-DE" sz="900" dirty="0"/>
              <a:t>-  </a:t>
            </a:r>
            <a:r>
              <a:rPr lang="de-DE" sz="900" dirty="0">
                <a:solidFill>
                  <a:srgbClr val="FF0000"/>
                </a:solidFill>
              </a:rPr>
              <a:t>gemeinfrei (daher nicht unter freier Lizenz)</a:t>
            </a:r>
            <a:r>
              <a:rPr lang="de-DE" sz="900" dirty="0">
                <a:solidFill>
                  <a:schemeClr val="bg1">
                    <a:lumMod val="65000"/>
                  </a:schemeClr>
                </a:solidFill>
              </a:rPr>
              <a:t> </a:t>
            </a:r>
          </a:p>
        </p:txBody>
      </p:sp>
    </p:spTree>
    <p:extLst>
      <p:ext uri="{BB962C8B-B14F-4D97-AF65-F5344CB8AC3E}">
        <p14:creationId xmlns:p14="http://schemas.microsoft.com/office/powerpoint/2010/main" val="692874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D9C1E-ACC9-4E22-B07B-08E5604FB7AC}"/>
              </a:ext>
            </a:extLst>
          </p:cNvPr>
          <p:cNvSpPr>
            <a:spLocks noGrp="1"/>
          </p:cNvSpPr>
          <p:nvPr>
            <p:ph type="title"/>
          </p:nvPr>
        </p:nvSpPr>
        <p:spPr/>
        <p:txBody>
          <a:bodyPr/>
          <a:lstStyle/>
          <a:p>
            <a:r>
              <a:rPr lang="de-DE" dirty="0"/>
              <a:t>Wer beschafft wo?</a:t>
            </a:r>
          </a:p>
        </p:txBody>
      </p:sp>
      <p:sp>
        <p:nvSpPr>
          <p:cNvPr id="3" name="Textplatzhalter 2">
            <a:extLst>
              <a:ext uri="{FF2B5EF4-FFF2-40B4-BE49-F238E27FC236}">
                <a16:creationId xmlns:a16="http://schemas.microsoft.com/office/drawing/2014/main" id="{78E2AACD-E88F-448C-9AF3-F37F03288560}"/>
              </a:ext>
            </a:extLst>
          </p:cNvPr>
          <p:cNvSpPr>
            <a:spLocks noGrp="1"/>
          </p:cNvSpPr>
          <p:nvPr>
            <p:ph type="body" sz="quarter" idx="13"/>
          </p:nvPr>
        </p:nvSpPr>
        <p:spPr/>
        <p:txBody>
          <a:bodyPr/>
          <a:lstStyle/>
          <a:p>
            <a:r>
              <a:rPr lang="de-DE"/>
              <a:t>Liste / Karte gemeinsam erstellen </a:t>
            </a:r>
          </a:p>
        </p:txBody>
      </p:sp>
      <p:sp>
        <p:nvSpPr>
          <p:cNvPr id="6" name="Textfeld 5">
            <a:extLst>
              <a:ext uri="{FF2B5EF4-FFF2-40B4-BE49-F238E27FC236}">
                <a16:creationId xmlns:a16="http://schemas.microsoft.com/office/drawing/2014/main" id="{91EA2F73-088D-4B1F-A150-742394F83875}"/>
              </a:ext>
            </a:extLst>
          </p:cNvPr>
          <p:cNvSpPr txBox="1"/>
          <p:nvPr/>
        </p:nvSpPr>
        <p:spPr>
          <a:xfrm>
            <a:off x="983703" y="3261608"/>
            <a:ext cx="5112297" cy="389017"/>
          </a:xfrm>
          <a:prstGeom prst="rect">
            <a:avLst/>
          </a:prstGeom>
          <a:noFill/>
        </p:spPr>
        <p:txBody>
          <a:bodyPr wrap="none" rtlCol="0">
            <a:spAutoFit/>
          </a:bodyPr>
          <a:lstStyle/>
          <a:p>
            <a:pPr>
              <a:lnSpc>
                <a:spcPct val="110000"/>
              </a:lnSpc>
            </a:pPr>
            <a:r>
              <a:rPr lang="de-DE" sz="1900" dirty="0">
                <a:solidFill>
                  <a:srgbClr val="FF0000"/>
                </a:solidFill>
              </a:rPr>
              <a:t>Anpassung der Karte je nach Ort und Setting!</a:t>
            </a:r>
          </a:p>
        </p:txBody>
      </p:sp>
      <p:pic>
        <p:nvPicPr>
          <p:cNvPr id="8" name="Grafik 7">
            <a:extLst>
              <a:ext uri="{FF2B5EF4-FFF2-40B4-BE49-F238E27FC236}">
                <a16:creationId xmlns:a16="http://schemas.microsoft.com/office/drawing/2014/main" id="{9A2DCF84-E010-4918-9FCC-5DF61A1F9E90}"/>
              </a:ext>
            </a:extLst>
          </p:cNvPr>
          <p:cNvPicPr>
            <a:picLocks noChangeAspect="1"/>
          </p:cNvPicPr>
          <p:nvPr/>
        </p:nvPicPr>
        <p:blipFill>
          <a:blip r:embed="rId3"/>
          <a:stretch>
            <a:fillRect/>
          </a:stretch>
        </p:blipFill>
        <p:spPr>
          <a:xfrm>
            <a:off x="6621009" y="656654"/>
            <a:ext cx="3439560" cy="5155673"/>
          </a:xfrm>
          <a:prstGeom prst="rect">
            <a:avLst/>
          </a:prstGeom>
        </p:spPr>
      </p:pic>
    </p:spTree>
    <p:extLst>
      <p:ext uri="{BB962C8B-B14F-4D97-AF65-F5344CB8AC3E}">
        <p14:creationId xmlns:p14="http://schemas.microsoft.com/office/powerpoint/2010/main" val="2068123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F4BE3-38FB-4320-8B29-F54A345C44F7}"/>
              </a:ext>
            </a:extLst>
          </p:cNvPr>
          <p:cNvSpPr>
            <a:spLocks noGrp="1"/>
          </p:cNvSpPr>
          <p:nvPr>
            <p:ph type="title"/>
          </p:nvPr>
        </p:nvSpPr>
        <p:spPr/>
        <p:txBody>
          <a:bodyPr/>
          <a:lstStyle/>
          <a:p>
            <a:r>
              <a:rPr lang="de-DE"/>
              <a:t>Landwirtschaftskammer</a:t>
            </a:r>
            <a:endParaRPr lang="LID4096"/>
          </a:p>
        </p:txBody>
      </p:sp>
      <p:sp>
        <p:nvSpPr>
          <p:cNvPr id="4" name="Textplatzhalter 3">
            <a:extLst>
              <a:ext uri="{FF2B5EF4-FFF2-40B4-BE49-F238E27FC236}">
                <a16:creationId xmlns:a16="http://schemas.microsoft.com/office/drawing/2014/main" id="{99A3AA96-2BEC-4BF4-BB78-2767F9CC1D4D}"/>
              </a:ext>
            </a:extLst>
          </p:cNvPr>
          <p:cNvSpPr>
            <a:spLocks noGrp="1"/>
          </p:cNvSpPr>
          <p:nvPr>
            <p:ph type="body" sz="quarter" idx="13"/>
          </p:nvPr>
        </p:nvSpPr>
        <p:spPr/>
        <p:txBody>
          <a:bodyPr/>
          <a:lstStyle/>
          <a:p>
            <a:r>
              <a:rPr lang="de-DE"/>
              <a:t>Praxisnetzwerk</a:t>
            </a:r>
            <a:endParaRPr lang="LID4096"/>
          </a:p>
        </p:txBody>
      </p:sp>
      <p:pic>
        <p:nvPicPr>
          <p:cNvPr id="6" name="Grafik 5">
            <a:hlinkClick r:id="rId2"/>
            <a:extLst>
              <a:ext uri="{FF2B5EF4-FFF2-40B4-BE49-F238E27FC236}">
                <a16:creationId xmlns:a16="http://schemas.microsoft.com/office/drawing/2014/main" id="{3968C0AF-1D24-46A6-A749-816DCD30B3ED}"/>
              </a:ext>
            </a:extLst>
          </p:cNvPr>
          <p:cNvPicPr>
            <a:picLocks noChangeAspect="1"/>
          </p:cNvPicPr>
          <p:nvPr/>
        </p:nvPicPr>
        <p:blipFill>
          <a:blip r:embed="rId3"/>
          <a:stretch>
            <a:fillRect/>
          </a:stretch>
        </p:blipFill>
        <p:spPr>
          <a:xfrm>
            <a:off x="4367808" y="1442145"/>
            <a:ext cx="5051316" cy="4700259"/>
          </a:xfrm>
          <a:prstGeom prst="rect">
            <a:avLst/>
          </a:prstGeom>
        </p:spPr>
      </p:pic>
      <p:sp>
        <p:nvSpPr>
          <p:cNvPr id="12" name="Rechteck: abgerundete Ecken 11">
            <a:extLst>
              <a:ext uri="{FF2B5EF4-FFF2-40B4-BE49-F238E27FC236}">
                <a16:creationId xmlns:a16="http://schemas.microsoft.com/office/drawing/2014/main" id="{7809B171-4CA4-47E1-AC41-D9146A594EF1}"/>
              </a:ext>
            </a:extLst>
          </p:cNvPr>
          <p:cNvSpPr/>
          <p:nvPr/>
        </p:nvSpPr>
        <p:spPr bwMode="auto">
          <a:xfrm>
            <a:off x="10272464" y="3438264"/>
            <a:ext cx="1728192" cy="1224136"/>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de-DE" sz="900">
                <a:effectLst/>
                <a:latin typeface="Calibri" panose="020F0502020204030204" pitchFamily="34" charset="0"/>
                <a:ea typeface="Calibri" panose="020F0502020204030204" pitchFamily="34" charset="0"/>
                <a:cs typeface="Arial" panose="020B0604020202020204" pitchFamily="34" charset="0"/>
              </a:rPr>
              <a:t>Leitbetriebe </a:t>
            </a:r>
            <a:r>
              <a:rPr lang="de-DE" sz="900" b="1">
                <a:latin typeface="Calibri" panose="020F0502020204030204" pitchFamily="34" charset="0"/>
                <a:ea typeface="Calibri" panose="020F0502020204030204" pitchFamily="34" charset="0"/>
                <a:cs typeface="Arial" panose="020B0604020202020204" pitchFamily="34" charset="0"/>
              </a:rPr>
              <a:t>Ökolandbau</a:t>
            </a:r>
            <a:r>
              <a:rPr lang="de-DE" sz="90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pPr>
            <a:r>
              <a:rPr lang="de-DE" sz="900">
                <a:latin typeface="Calibri" panose="020F0502020204030204" pitchFamily="34" charset="0"/>
                <a:ea typeface="Calibri" panose="020F0502020204030204" pitchFamily="34" charset="0"/>
                <a:cs typeface="Arial" panose="020B0604020202020204" pitchFamily="34" charset="0"/>
              </a:rPr>
              <a:t>3 Ansprechpartner*Innen</a:t>
            </a:r>
            <a:endParaRPr lang="de-DE" sz="9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de-DE" sz="900">
                <a:latin typeface="Calibri" panose="020F0502020204030204" pitchFamily="34" charset="0"/>
                <a:ea typeface="Calibri" panose="020F0502020204030204" pitchFamily="34" charset="0"/>
                <a:cs typeface="Arial" panose="020B0604020202020204" pitchFamily="34" charset="0"/>
                <a:hlinkClick r:id="rId4"/>
              </a:rPr>
              <a:t>https://www.landwirtschaftskammer.de/wir/projekte/praxisnetzwerk/oekolandbau/index.htm</a:t>
            </a:r>
            <a:r>
              <a:rPr lang="de-DE" sz="900">
                <a:latin typeface="Calibri" panose="020F0502020204030204" pitchFamily="34" charset="0"/>
                <a:ea typeface="Calibri" panose="020F0502020204030204" pitchFamily="34" charset="0"/>
                <a:cs typeface="Arial" panose="020B0604020202020204" pitchFamily="34" charset="0"/>
              </a:rPr>
              <a:t> </a:t>
            </a:r>
            <a:endParaRPr lang="de-DE" sz="90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hteck: abgerundete Ecken 13">
            <a:extLst>
              <a:ext uri="{FF2B5EF4-FFF2-40B4-BE49-F238E27FC236}">
                <a16:creationId xmlns:a16="http://schemas.microsoft.com/office/drawing/2014/main" id="{2D08FDAF-2C84-4C79-9C59-C4674601C9E7}"/>
              </a:ext>
            </a:extLst>
          </p:cNvPr>
          <p:cNvSpPr/>
          <p:nvPr/>
        </p:nvSpPr>
        <p:spPr bwMode="auto">
          <a:xfrm>
            <a:off x="10272464" y="2070991"/>
            <a:ext cx="1728192" cy="1224136"/>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de-DE" sz="900">
                <a:latin typeface="Calibri" panose="020F0502020204030204" pitchFamily="34" charset="0"/>
                <a:ea typeface="Calibri" panose="020F0502020204030204" pitchFamily="34" charset="0"/>
                <a:cs typeface="Arial" panose="020B0604020202020204" pitchFamily="34" charset="0"/>
              </a:rPr>
              <a:t>Leitbetriebe </a:t>
            </a:r>
            <a:r>
              <a:rPr lang="de-DE" sz="900" b="1">
                <a:latin typeface="Calibri" panose="020F0502020204030204" pitchFamily="34" charset="0"/>
                <a:ea typeface="Calibri" panose="020F0502020204030204" pitchFamily="34" charset="0"/>
                <a:cs typeface="Arial" panose="020B0604020202020204" pitchFamily="34" charset="0"/>
              </a:rPr>
              <a:t>Eiweißpflanzen</a:t>
            </a:r>
            <a:r>
              <a:rPr lang="de-DE" sz="900">
                <a:latin typeface="Calibri" panose="020F0502020204030204" pitchFamily="34" charset="0"/>
                <a:ea typeface="Calibri" panose="020F0502020204030204" pitchFamily="34" charset="0"/>
                <a:cs typeface="Arial" panose="020B0604020202020204" pitchFamily="34" charset="0"/>
              </a:rPr>
              <a:t>:</a:t>
            </a:r>
          </a:p>
          <a:p>
            <a:pPr>
              <a:lnSpc>
                <a:spcPct val="107000"/>
              </a:lnSpc>
            </a:pPr>
            <a:r>
              <a:rPr lang="de-DE" sz="900">
                <a:latin typeface="Calibri" panose="020F0502020204030204" pitchFamily="34" charset="0"/>
                <a:ea typeface="Calibri" panose="020F0502020204030204" pitchFamily="34" charset="0"/>
                <a:cs typeface="Arial" panose="020B0604020202020204" pitchFamily="34" charset="0"/>
              </a:rPr>
              <a:t>2 Ansprechpartner*Innen</a:t>
            </a:r>
          </a:p>
          <a:p>
            <a:pPr>
              <a:lnSpc>
                <a:spcPct val="107000"/>
              </a:lnSpc>
            </a:pPr>
            <a:r>
              <a:rPr lang="de-DE" sz="900">
                <a:latin typeface="Calibri" panose="020F0502020204030204" pitchFamily="34" charset="0"/>
                <a:ea typeface="Calibri" panose="020F0502020204030204" pitchFamily="34" charset="0"/>
                <a:cs typeface="Arial" panose="020B0604020202020204" pitchFamily="34" charset="0"/>
                <a:hlinkClick r:id="rId5"/>
              </a:rPr>
              <a:t>https://www.landwirtschaftskammer.de/wir/projekte/praxisnetzwerk/eiweisspflanzen/index.htm</a:t>
            </a:r>
            <a:r>
              <a:rPr lang="de-DE" sz="900">
                <a:latin typeface="Calibri" panose="020F0502020204030204" pitchFamily="34" charset="0"/>
                <a:ea typeface="Calibri" panose="020F0502020204030204" pitchFamily="34" charset="0"/>
                <a:cs typeface="Arial" panose="020B0604020202020204" pitchFamily="34" charset="0"/>
              </a:rPr>
              <a:t> </a:t>
            </a:r>
          </a:p>
        </p:txBody>
      </p:sp>
      <p:sp>
        <p:nvSpPr>
          <p:cNvPr id="15" name="Rechteck: abgerundete Ecken 14">
            <a:extLst>
              <a:ext uri="{FF2B5EF4-FFF2-40B4-BE49-F238E27FC236}">
                <a16:creationId xmlns:a16="http://schemas.microsoft.com/office/drawing/2014/main" id="{3086475D-C770-4AFD-9887-F031D09CA880}"/>
              </a:ext>
            </a:extLst>
          </p:cNvPr>
          <p:cNvSpPr/>
          <p:nvPr/>
        </p:nvSpPr>
        <p:spPr bwMode="auto">
          <a:xfrm>
            <a:off x="10272464" y="4805537"/>
            <a:ext cx="1728192" cy="1224136"/>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de-DE" sz="900">
                <a:effectLst/>
                <a:latin typeface="Calibri" panose="020F0502020204030204" pitchFamily="34" charset="0"/>
                <a:ea typeface="Calibri" panose="020F0502020204030204" pitchFamily="34" charset="0"/>
                <a:cs typeface="Arial" panose="020B0604020202020204" pitchFamily="34" charset="0"/>
              </a:rPr>
              <a:t>Leitbetriebe </a:t>
            </a:r>
            <a:r>
              <a:rPr lang="de-DE" sz="900" b="1">
                <a:latin typeface="Calibri" panose="020F0502020204030204" pitchFamily="34" charset="0"/>
                <a:ea typeface="Calibri" panose="020F0502020204030204" pitchFamily="34" charset="0"/>
                <a:cs typeface="Arial" panose="020B0604020202020204" pitchFamily="34" charset="0"/>
              </a:rPr>
              <a:t>W</a:t>
            </a:r>
            <a:r>
              <a:rPr lang="de-DE" sz="900" b="1">
                <a:effectLst/>
                <a:latin typeface="Calibri" panose="020F0502020204030204" pitchFamily="34" charset="0"/>
                <a:ea typeface="Calibri" panose="020F0502020204030204" pitchFamily="34" charset="0"/>
                <a:cs typeface="Arial" panose="020B0604020202020204" pitchFamily="34" charset="0"/>
              </a:rPr>
              <a:t>asserschutz:</a:t>
            </a:r>
          </a:p>
          <a:p>
            <a:pPr>
              <a:lnSpc>
                <a:spcPct val="107000"/>
              </a:lnSpc>
            </a:pPr>
            <a:r>
              <a:rPr lang="de-DE" sz="900">
                <a:effectLst/>
                <a:latin typeface="Calibri" panose="020F0502020204030204" pitchFamily="34" charset="0"/>
                <a:ea typeface="Calibri" panose="020F0502020204030204" pitchFamily="34" charset="0"/>
                <a:cs typeface="Arial" panose="020B0604020202020204" pitchFamily="34" charset="0"/>
              </a:rPr>
              <a:t>6 Ansprechpartner*In</a:t>
            </a:r>
            <a:r>
              <a:rPr lang="de-DE" sz="900">
                <a:latin typeface="Calibri" panose="020F0502020204030204" pitchFamily="34" charset="0"/>
                <a:ea typeface="Calibri" panose="020F0502020204030204" pitchFamily="34" charset="0"/>
                <a:cs typeface="Arial" panose="020B0604020202020204" pitchFamily="34" charset="0"/>
              </a:rPr>
              <a:t>nen</a:t>
            </a:r>
          </a:p>
          <a:p>
            <a:pPr>
              <a:lnSpc>
                <a:spcPct val="107000"/>
              </a:lnSpc>
            </a:pPr>
            <a:r>
              <a:rPr lang="de-DE" sz="900">
                <a:latin typeface="Calibri" panose="020F0502020204030204" pitchFamily="34" charset="0"/>
                <a:ea typeface="Calibri" panose="020F0502020204030204" pitchFamily="34" charset="0"/>
                <a:cs typeface="Arial" panose="020B0604020202020204" pitchFamily="34" charset="0"/>
                <a:hlinkClick r:id="rId6"/>
              </a:rPr>
              <a:t>https://www.landwirtschaftskammer.de/wir/projekte/praxisnetzwerk/wasserschutz/index.htm</a:t>
            </a:r>
            <a:r>
              <a:rPr lang="de-DE" sz="900">
                <a:latin typeface="Calibri" panose="020F0502020204030204" pitchFamily="34" charset="0"/>
                <a:ea typeface="Calibri" panose="020F0502020204030204" pitchFamily="34" charset="0"/>
                <a:cs typeface="Arial" panose="020B0604020202020204" pitchFamily="34" charset="0"/>
              </a:rPr>
              <a:t> </a:t>
            </a:r>
            <a:endParaRPr lang="de-DE" sz="900">
              <a:effectLst/>
              <a:latin typeface="Calibri" panose="020F0502020204030204" pitchFamily="34" charset="0"/>
              <a:ea typeface="Calibri" panose="020F0502020204030204" pitchFamily="34" charset="0"/>
              <a:cs typeface="Arial" panose="020B0604020202020204" pitchFamily="34" charset="0"/>
            </a:endParaRPr>
          </a:p>
        </p:txBody>
      </p:sp>
      <p:sp>
        <p:nvSpPr>
          <p:cNvPr id="16" name="Rechteck: abgerundete Ecken 15">
            <a:extLst>
              <a:ext uri="{FF2B5EF4-FFF2-40B4-BE49-F238E27FC236}">
                <a16:creationId xmlns:a16="http://schemas.microsoft.com/office/drawing/2014/main" id="{F121FDDC-287D-4FFB-9905-B648137758B6}"/>
              </a:ext>
            </a:extLst>
          </p:cNvPr>
          <p:cNvSpPr/>
          <p:nvPr/>
        </p:nvSpPr>
        <p:spPr bwMode="auto">
          <a:xfrm>
            <a:off x="10272464" y="764704"/>
            <a:ext cx="1728192" cy="1224136"/>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de-DE" sz="900" b="1">
                <a:effectLst/>
                <a:latin typeface="Calibri" panose="020F0502020204030204" pitchFamily="34" charset="0"/>
                <a:ea typeface="Calibri" panose="020F0502020204030204" pitchFamily="34" charset="0"/>
                <a:cs typeface="Arial" panose="020B0604020202020204" pitchFamily="34" charset="0"/>
              </a:rPr>
              <a:t>Ansprechpartner*In:</a:t>
            </a:r>
          </a:p>
          <a:p>
            <a:pPr>
              <a:lnSpc>
                <a:spcPct val="107000"/>
              </a:lnSpc>
            </a:pPr>
            <a:r>
              <a:rPr lang="de-DE" sz="900">
                <a:effectLst/>
                <a:latin typeface="Calibri" panose="020F0502020204030204" pitchFamily="34" charset="0"/>
                <a:ea typeface="Calibri" panose="020F0502020204030204" pitchFamily="34" charset="0"/>
                <a:cs typeface="Arial" panose="020B0604020202020204" pitchFamily="34" charset="0"/>
              </a:rPr>
              <a:t>Leitbetriebe Biodiversität:</a:t>
            </a:r>
          </a:p>
          <a:p>
            <a:pPr>
              <a:lnSpc>
                <a:spcPct val="107000"/>
              </a:lnSpc>
            </a:pPr>
            <a:r>
              <a:rPr lang="de-DE" sz="900">
                <a:effectLst/>
                <a:latin typeface="Calibri" panose="020F0502020204030204" pitchFamily="34" charset="0"/>
                <a:ea typeface="Calibri" panose="020F0502020204030204" pitchFamily="34" charset="0"/>
                <a:cs typeface="Arial" panose="020B0604020202020204" pitchFamily="34" charset="0"/>
              </a:rPr>
              <a:t>Caroline Kowol</a:t>
            </a:r>
          </a:p>
          <a:p>
            <a:pPr>
              <a:lnSpc>
                <a:spcPct val="107000"/>
              </a:lnSpc>
            </a:pPr>
            <a:r>
              <a:rPr lang="de-DE" sz="900">
                <a:latin typeface="Calibri" panose="020F0502020204030204" pitchFamily="34" charset="0"/>
                <a:ea typeface="Calibri" panose="020F0502020204030204" pitchFamily="34" charset="0"/>
                <a:cs typeface="Arial" panose="020B0604020202020204" pitchFamily="34" charset="0"/>
              </a:rPr>
              <a:t>Tel.: 02421 5923 65</a:t>
            </a:r>
          </a:p>
          <a:p>
            <a:pPr>
              <a:lnSpc>
                <a:spcPct val="107000"/>
              </a:lnSpc>
            </a:pPr>
            <a:r>
              <a:rPr lang="de-DE" sz="900">
                <a:effectLst/>
                <a:latin typeface="Calibri" panose="020F0502020204030204" pitchFamily="34" charset="0"/>
                <a:ea typeface="Calibri" panose="020F0502020204030204" pitchFamily="34" charset="0"/>
                <a:cs typeface="Arial" panose="020B0604020202020204" pitchFamily="34" charset="0"/>
              </a:rPr>
              <a:t>Mobil: 0170 4318915</a:t>
            </a:r>
          </a:p>
          <a:p>
            <a:pPr>
              <a:lnSpc>
                <a:spcPct val="107000"/>
              </a:lnSpc>
            </a:pPr>
            <a:r>
              <a:rPr lang="de-DE" sz="900">
                <a:latin typeface="Calibri" panose="020F0502020204030204" pitchFamily="34" charset="0"/>
                <a:ea typeface="Calibri" panose="020F0502020204030204" pitchFamily="34" charset="0"/>
                <a:cs typeface="Arial" panose="020B0604020202020204" pitchFamily="34" charset="0"/>
              </a:rPr>
              <a:t>Email: </a:t>
            </a:r>
            <a:r>
              <a:rPr lang="de-DE" sz="900">
                <a:latin typeface="Calibri" panose="020F0502020204030204" pitchFamily="34" charset="0"/>
                <a:ea typeface="Calibri" panose="020F0502020204030204" pitchFamily="34" charset="0"/>
                <a:cs typeface="Arial" panose="020B0604020202020204" pitchFamily="34" charset="0"/>
                <a:hlinkClick r:id="rId7"/>
              </a:rPr>
              <a:t>caroline.kowol@lwk.nrw.de</a:t>
            </a:r>
            <a:endParaRPr lang="de-DE" sz="90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hteck 2">
            <a:extLst>
              <a:ext uri="{FF2B5EF4-FFF2-40B4-BE49-F238E27FC236}">
                <a16:creationId xmlns:a16="http://schemas.microsoft.com/office/drawing/2014/main" id="{C4E42FDB-14A7-4CDE-A84E-5ECB911B8006}"/>
              </a:ext>
            </a:extLst>
          </p:cNvPr>
          <p:cNvSpPr/>
          <p:nvPr/>
        </p:nvSpPr>
        <p:spPr>
          <a:xfrm>
            <a:off x="3749794" y="2284102"/>
            <a:ext cx="6096000" cy="369332"/>
          </a:xfrm>
          <a:prstGeom prst="rect">
            <a:avLst/>
          </a:prstGeom>
        </p:spPr>
        <p:txBody>
          <a:bodyPr>
            <a:spAutoFit/>
          </a:bodyPr>
          <a:lstStyle/>
          <a:p>
            <a:r>
              <a:rPr lang="de-DE"/>
              <a:t>. </a:t>
            </a:r>
          </a:p>
        </p:txBody>
      </p:sp>
      <p:sp>
        <p:nvSpPr>
          <p:cNvPr id="11" name="Textfeld 10">
            <a:extLst>
              <a:ext uri="{FF2B5EF4-FFF2-40B4-BE49-F238E27FC236}">
                <a16:creationId xmlns:a16="http://schemas.microsoft.com/office/drawing/2014/main" id="{7934A8EF-404F-45BA-8CFB-4B31C075D52C}"/>
              </a:ext>
            </a:extLst>
          </p:cNvPr>
          <p:cNvSpPr txBox="1"/>
          <p:nvPr/>
        </p:nvSpPr>
        <p:spPr bwMode="auto">
          <a:xfrm>
            <a:off x="407368" y="1700808"/>
            <a:ext cx="3960440" cy="3539430"/>
          </a:xfrm>
          <a:prstGeom prst="rect">
            <a:avLst/>
          </a:prstGeom>
          <a:noFill/>
        </p:spPr>
        <p:txBody>
          <a:bodyPr wrap="square" rtlCol="0">
            <a:spAutoFit/>
          </a:bodyPr>
          <a:lstStyle/>
          <a:p>
            <a:r>
              <a:rPr lang="de-DE" sz="1600"/>
              <a:t>94 Betriebe in Nordrhein-Westfalen arbeiten mit der Landwirtschaftskammer NRW zusammen, um neue wissenschaftliche Erkenntnisse, neue Methoden und Anbauverfahren auf ihre Praxistauglichkeit zu überprüfen. Gleichzeitig bieten diese Betriebe an, ihre Erfahrungen Berufskollegen und teilweise auch der Öffentlichkeit praxisnah in ihren Betrieben zu erläutern und weiterzugeben.</a:t>
            </a:r>
          </a:p>
          <a:p>
            <a:r>
              <a:rPr lang="de-DE" sz="1600"/>
              <a:t>Die Karte zeigt Demonstrations-, Modell- und Leitbetriebe in den verschiedenen Themenfeldern.</a:t>
            </a:r>
            <a:endParaRPr lang="en-DE" sz="1600"/>
          </a:p>
        </p:txBody>
      </p:sp>
      <p:sp>
        <p:nvSpPr>
          <p:cNvPr id="7" name="Rechteck 6">
            <a:extLst>
              <a:ext uri="{FF2B5EF4-FFF2-40B4-BE49-F238E27FC236}">
                <a16:creationId xmlns:a16="http://schemas.microsoft.com/office/drawing/2014/main" id="{CD5672C4-6630-4ED9-B7AE-3EE96EC50DF6}"/>
              </a:ext>
            </a:extLst>
          </p:cNvPr>
          <p:cNvSpPr/>
          <p:nvPr/>
        </p:nvSpPr>
        <p:spPr>
          <a:xfrm>
            <a:off x="321421" y="6029673"/>
            <a:ext cx="2781531" cy="230832"/>
          </a:xfrm>
          <a:prstGeom prst="rect">
            <a:avLst/>
          </a:prstGeom>
        </p:spPr>
        <p:txBody>
          <a:bodyPr wrap="none">
            <a:spAutoFit/>
          </a:bodyPr>
          <a:lstStyle/>
          <a:p>
            <a:r>
              <a:rPr lang="de-DE" sz="900">
                <a:solidFill>
                  <a:schemeClr val="bg1">
                    <a:lumMod val="65000"/>
                  </a:schemeClr>
                </a:solidFill>
              </a:rPr>
              <a:t>Landwirtschaftskammer Nordrhein-Westfalen 2018</a:t>
            </a:r>
          </a:p>
        </p:txBody>
      </p:sp>
      <p:sp>
        <p:nvSpPr>
          <p:cNvPr id="13" name="Rechteck 12">
            <a:extLst>
              <a:ext uri="{FF2B5EF4-FFF2-40B4-BE49-F238E27FC236}">
                <a16:creationId xmlns:a16="http://schemas.microsoft.com/office/drawing/2014/main" id="{2C6EC809-B19B-4ACF-AE31-E8EB76EB51B4}"/>
              </a:ext>
            </a:extLst>
          </p:cNvPr>
          <p:cNvSpPr/>
          <p:nvPr/>
        </p:nvSpPr>
        <p:spPr>
          <a:xfrm>
            <a:off x="5570790" y="6006589"/>
            <a:ext cx="2645351" cy="253916"/>
          </a:xfrm>
          <a:prstGeom prst="rect">
            <a:avLst/>
          </a:prstGeom>
        </p:spPr>
        <p:txBody>
          <a:bodyPr wrap="square">
            <a:spAutoFit/>
          </a:bodyPr>
          <a:lstStyle/>
          <a:p>
            <a:pPr algn="ctr"/>
            <a:r>
              <a:rPr lang="de-DE" sz="1050" dirty="0">
                <a:solidFill>
                  <a:srgbClr val="FF0000"/>
                </a:solidFill>
                <a:ea typeface="Calibri" panose="020F0502020204030204" pitchFamily="34" charset="0"/>
                <a:cs typeface="Times New Roman" panose="02020603050405020304" pitchFamily="18" charset="0"/>
              </a:rPr>
              <a:t>Abbildung ist nicht unter freier Lizenz.</a:t>
            </a:r>
            <a:endParaRPr lang="de-DE" sz="1050" dirty="0">
              <a:solidFill>
                <a:srgbClr val="FF0000"/>
              </a:solidFill>
            </a:endParaRPr>
          </a:p>
        </p:txBody>
      </p:sp>
    </p:spTree>
    <p:extLst>
      <p:ext uri="{BB962C8B-B14F-4D97-AF65-F5344CB8AC3E}">
        <p14:creationId xmlns:p14="http://schemas.microsoft.com/office/powerpoint/2010/main" val="326495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F4BE3-38FB-4320-8B29-F54A345C44F7}"/>
              </a:ext>
            </a:extLst>
          </p:cNvPr>
          <p:cNvSpPr>
            <a:spLocks noGrp="1"/>
          </p:cNvSpPr>
          <p:nvPr>
            <p:ph type="title"/>
          </p:nvPr>
        </p:nvSpPr>
        <p:spPr/>
        <p:txBody>
          <a:bodyPr/>
          <a:lstStyle/>
          <a:p>
            <a:r>
              <a:rPr lang="de-DE"/>
              <a:t>Biostädte und Ökomodelle</a:t>
            </a:r>
            <a:endParaRPr lang="LID4096"/>
          </a:p>
        </p:txBody>
      </p:sp>
      <p:sp>
        <p:nvSpPr>
          <p:cNvPr id="4" name="Textplatzhalter 3">
            <a:extLst>
              <a:ext uri="{FF2B5EF4-FFF2-40B4-BE49-F238E27FC236}">
                <a16:creationId xmlns:a16="http://schemas.microsoft.com/office/drawing/2014/main" id="{99A3AA96-2BEC-4BF4-BB78-2767F9CC1D4D}"/>
              </a:ext>
            </a:extLst>
          </p:cNvPr>
          <p:cNvSpPr>
            <a:spLocks noGrp="1"/>
          </p:cNvSpPr>
          <p:nvPr>
            <p:ph type="body" sz="quarter" idx="13"/>
          </p:nvPr>
        </p:nvSpPr>
        <p:spPr/>
        <p:txBody>
          <a:bodyPr/>
          <a:lstStyle/>
          <a:p>
            <a:r>
              <a:rPr lang="de-DE"/>
              <a:t>in Deutschland</a:t>
            </a:r>
            <a:endParaRPr lang="LID4096"/>
          </a:p>
        </p:txBody>
      </p:sp>
      <p:sp>
        <p:nvSpPr>
          <p:cNvPr id="6" name="Textfeld 5">
            <a:extLst>
              <a:ext uri="{FF2B5EF4-FFF2-40B4-BE49-F238E27FC236}">
                <a16:creationId xmlns:a16="http://schemas.microsoft.com/office/drawing/2014/main" id="{721ACD87-4A07-4495-90B5-91364D1F9D0B}"/>
              </a:ext>
            </a:extLst>
          </p:cNvPr>
          <p:cNvSpPr txBox="1"/>
          <p:nvPr/>
        </p:nvSpPr>
        <p:spPr bwMode="auto">
          <a:xfrm>
            <a:off x="407368" y="1700808"/>
            <a:ext cx="5976664" cy="4031873"/>
          </a:xfrm>
          <a:prstGeom prst="rect">
            <a:avLst/>
          </a:prstGeom>
          <a:noFill/>
        </p:spPr>
        <p:txBody>
          <a:bodyPr wrap="square" rtlCol="0">
            <a:spAutoFit/>
          </a:bodyPr>
          <a:lstStyle/>
          <a:p>
            <a:r>
              <a:rPr lang="de-DE" sz="1600"/>
              <a:t>Im </a:t>
            </a:r>
            <a:r>
              <a:rPr lang="de-DE" sz="1600">
                <a:hlinkClick r:id="rId2"/>
              </a:rPr>
              <a:t>Netzwerk der Biostädte</a:t>
            </a:r>
            <a:r>
              <a:rPr lang="de-DE" sz="1600"/>
              <a:t> haben sich kleinere und größere Städte zusammengeschlossen, um den ökologischen Landbau und den Absatz dieser Produkte in der Region zu fördern. In öffentlichen Einrichtungen und bei Veranstaltungen werden in diesen Städten vorrangig Bio-Lebensmittel verwendet, zum Beispiel in der Kita- und Schulverpflegung, aber auch bei Empfängen der Stadt. Privatpersonen, Kantinen und Caterer und natürlich die Politik sollen einbezogen werden.</a:t>
            </a:r>
          </a:p>
          <a:p>
            <a:endParaRPr lang="de-DE" sz="1600"/>
          </a:p>
          <a:p>
            <a:r>
              <a:rPr lang="de-DE" sz="1600"/>
              <a:t>Öko-Modellregionen/Bio-Musterregionen sind vom Land geförderte Bündnisse für den Ökolandbau. Das können Zusammenschlüsse von Stadt und Landkreis, mehreren Kommunen, aber auch einzelne Landkreise sein. "Ziel aller Öko-Modellregionen ist es, einerseits den Anteil an Bioflächen zu erhöhen und andererseits Verbraucherinnen und Verbrauchern mehr regionale Bioprodukte anbieten zu können",</a:t>
            </a:r>
          </a:p>
        </p:txBody>
      </p:sp>
      <p:pic>
        <p:nvPicPr>
          <p:cNvPr id="9" name="Grafik 8">
            <a:extLst>
              <a:ext uri="{FF2B5EF4-FFF2-40B4-BE49-F238E27FC236}">
                <a16:creationId xmlns:a16="http://schemas.microsoft.com/office/drawing/2014/main" id="{7B1BF953-D870-4B5E-ACC1-5C72AB1A9084}"/>
              </a:ext>
            </a:extLst>
          </p:cNvPr>
          <p:cNvPicPr>
            <a:picLocks noChangeAspect="1"/>
          </p:cNvPicPr>
          <p:nvPr/>
        </p:nvPicPr>
        <p:blipFill>
          <a:blip r:embed="rId3"/>
          <a:stretch>
            <a:fillRect/>
          </a:stretch>
        </p:blipFill>
        <p:spPr>
          <a:xfrm>
            <a:off x="4869538" y="1049684"/>
            <a:ext cx="7322462" cy="5433666"/>
          </a:xfrm>
          <a:prstGeom prst="rect">
            <a:avLst/>
          </a:prstGeom>
        </p:spPr>
      </p:pic>
      <p:sp>
        <p:nvSpPr>
          <p:cNvPr id="3" name="Rechteck 2">
            <a:extLst>
              <a:ext uri="{FF2B5EF4-FFF2-40B4-BE49-F238E27FC236}">
                <a16:creationId xmlns:a16="http://schemas.microsoft.com/office/drawing/2014/main" id="{1BF0E768-093A-4962-B441-A524CB57C346}"/>
              </a:ext>
            </a:extLst>
          </p:cNvPr>
          <p:cNvSpPr/>
          <p:nvPr/>
        </p:nvSpPr>
        <p:spPr>
          <a:xfrm>
            <a:off x="293669" y="6056717"/>
            <a:ext cx="748923" cy="230832"/>
          </a:xfrm>
          <a:prstGeom prst="rect">
            <a:avLst/>
          </a:prstGeom>
        </p:spPr>
        <p:txBody>
          <a:bodyPr wrap="none">
            <a:spAutoFit/>
          </a:bodyPr>
          <a:lstStyle/>
          <a:p>
            <a:r>
              <a:rPr lang="de-DE" sz="900">
                <a:solidFill>
                  <a:schemeClr val="bg1">
                    <a:lumMod val="65000"/>
                  </a:schemeClr>
                </a:solidFill>
              </a:rPr>
              <a:t>Bio Städte </a:t>
            </a:r>
          </a:p>
        </p:txBody>
      </p:sp>
      <p:sp>
        <p:nvSpPr>
          <p:cNvPr id="7" name="Rechteck 6">
            <a:extLst>
              <a:ext uri="{FF2B5EF4-FFF2-40B4-BE49-F238E27FC236}">
                <a16:creationId xmlns:a16="http://schemas.microsoft.com/office/drawing/2014/main" id="{A592D00C-A3D7-4001-A305-BC37214D7385}"/>
              </a:ext>
            </a:extLst>
          </p:cNvPr>
          <p:cNvSpPr/>
          <p:nvPr/>
        </p:nvSpPr>
        <p:spPr>
          <a:xfrm>
            <a:off x="9383666" y="5983585"/>
            <a:ext cx="2645351" cy="253916"/>
          </a:xfrm>
          <a:prstGeom prst="rect">
            <a:avLst/>
          </a:prstGeom>
        </p:spPr>
        <p:txBody>
          <a:bodyPr wrap="square">
            <a:spAutoFit/>
          </a:bodyPr>
          <a:lstStyle/>
          <a:p>
            <a:pPr algn="ctr"/>
            <a:r>
              <a:rPr lang="de-DE" sz="1050" dirty="0">
                <a:solidFill>
                  <a:srgbClr val="FF0000"/>
                </a:solidFill>
                <a:ea typeface="Calibri" panose="020F0502020204030204" pitchFamily="34" charset="0"/>
                <a:cs typeface="Times New Roman" panose="02020603050405020304" pitchFamily="18" charset="0"/>
              </a:rPr>
              <a:t>Abbildung ist nicht unter freier Lizenz.</a:t>
            </a:r>
            <a:endParaRPr lang="de-DE" sz="1050" dirty="0">
              <a:solidFill>
                <a:srgbClr val="FF0000"/>
              </a:solidFill>
            </a:endParaRPr>
          </a:p>
        </p:txBody>
      </p:sp>
    </p:spTree>
    <p:extLst>
      <p:ext uri="{BB962C8B-B14F-4D97-AF65-F5344CB8AC3E}">
        <p14:creationId xmlns:p14="http://schemas.microsoft.com/office/powerpoint/2010/main" val="370023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Änderungshistorie</a:t>
            </a:r>
            <a:endParaRPr lang="de-DE" b="1" kern="12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5130865-CC90-3967-1EA0-E8E3AB841D4B}"/>
              </a:ext>
            </a:extLst>
          </p:cNvPr>
          <p:cNvSpPr txBox="1">
            <a:spLocks/>
          </p:cNvSpPr>
          <p:nvPr/>
        </p:nvSpPr>
        <p:spPr>
          <a:xfrm>
            <a:off x="371481" y="1785938"/>
            <a:ext cx="8824913"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
              </a:spcBef>
              <a:buNone/>
            </a:pPr>
            <a:endParaRPr lang="de-DE" sz="2000" dirty="0">
              <a:latin typeface="Arial" panose="020B0604020202020204" pitchFamily="34" charset="0"/>
              <a:cs typeface="Arial" panose="020B0604020202020204" pitchFamily="34" charset="0"/>
            </a:endParaRPr>
          </a:p>
        </p:txBody>
      </p:sp>
      <p:graphicFrame>
        <p:nvGraphicFramePr>
          <p:cNvPr id="8" name="Tabelle 7">
            <a:extLst>
              <a:ext uri="{FF2B5EF4-FFF2-40B4-BE49-F238E27FC236}">
                <a16:creationId xmlns:a16="http://schemas.microsoft.com/office/drawing/2014/main" id="{F190E8F0-97D6-4CFD-9BAC-36F284FF95F0}"/>
              </a:ext>
            </a:extLst>
          </p:cNvPr>
          <p:cNvGraphicFramePr>
            <a:graphicFrameLocks noGrp="1"/>
          </p:cNvGraphicFramePr>
          <p:nvPr>
            <p:extLst/>
          </p:nvPr>
        </p:nvGraphicFramePr>
        <p:xfrm>
          <a:off x="371357" y="1277472"/>
          <a:ext cx="10837113" cy="4961965"/>
        </p:xfrm>
        <a:graphic>
          <a:graphicData uri="http://schemas.openxmlformats.org/drawingml/2006/table">
            <a:tbl>
              <a:tblPr firstRow="1" bandRow="1"/>
              <a:tblGrid>
                <a:gridCol w="991813">
                  <a:extLst>
                    <a:ext uri="{9D8B030D-6E8A-4147-A177-3AD203B41FA5}">
                      <a16:colId xmlns:a16="http://schemas.microsoft.com/office/drawing/2014/main" val="1205430349"/>
                    </a:ext>
                  </a:extLst>
                </a:gridCol>
                <a:gridCol w="1359486">
                  <a:extLst>
                    <a:ext uri="{9D8B030D-6E8A-4147-A177-3AD203B41FA5}">
                      <a16:colId xmlns:a16="http://schemas.microsoft.com/office/drawing/2014/main" val="1829774173"/>
                    </a:ext>
                  </a:extLst>
                </a:gridCol>
                <a:gridCol w="8485814">
                  <a:extLst>
                    <a:ext uri="{9D8B030D-6E8A-4147-A177-3AD203B41FA5}">
                      <a16:colId xmlns:a16="http://schemas.microsoft.com/office/drawing/2014/main" val="2381613484"/>
                    </a:ext>
                  </a:extLst>
                </a:gridCol>
              </a:tblGrid>
              <a:tr h="354625">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Version</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Datum</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Änderungen</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91429997"/>
                  </a:ext>
                </a:extLst>
              </a:tr>
              <a:tr h="767890">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421974"/>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437787"/>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804503"/>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7625673"/>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44514"/>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028595"/>
                  </a:ext>
                </a:extLst>
              </a:tr>
            </a:tbl>
          </a:graphicData>
        </a:graphic>
      </p:graphicFrame>
    </p:spTree>
    <p:extLst>
      <p:ext uri="{BB962C8B-B14F-4D97-AF65-F5344CB8AC3E}">
        <p14:creationId xmlns:p14="http://schemas.microsoft.com/office/powerpoint/2010/main" val="68427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BB58BB-ED5B-488C-BED4-BC1949C680FA}"/>
              </a:ext>
            </a:extLst>
          </p:cNvPr>
          <p:cNvSpPr>
            <a:spLocks noGrp="1"/>
          </p:cNvSpPr>
          <p:nvPr>
            <p:ph type="title"/>
          </p:nvPr>
        </p:nvSpPr>
        <p:spPr/>
        <p:txBody>
          <a:bodyPr/>
          <a:lstStyle/>
          <a:p>
            <a:r>
              <a:rPr lang="de-DE"/>
              <a:t>Regionalwert AG</a:t>
            </a:r>
            <a:endParaRPr lang="en-DE"/>
          </a:p>
        </p:txBody>
      </p:sp>
      <p:sp>
        <p:nvSpPr>
          <p:cNvPr id="4" name="Textplatzhalter 3">
            <a:extLst>
              <a:ext uri="{FF2B5EF4-FFF2-40B4-BE49-F238E27FC236}">
                <a16:creationId xmlns:a16="http://schemas.microsoft.com/office/drawing/2014/main" id="{29DE746C-51A1-4CF8-AFA8-949C5D718820}"/>
              </a:ext>
            </a:extLst>
          </p:cNvPr>
          <p:cNvSpPr>
            <a:spLocks noGrp="1"/>
          </p:cNvSpPr>
          <p:nvPr>
            <p:ph type="body" sz="quarter" idx="13"/>
          </p:nvPr>
        </p:nvSpPr>
        <p:spPr/>
        <p:txBody>
          <a:bodyPr/>
          <a:lstStyle/>
          <a:p>
            <a:r>
              <a:rPr lang="de-DE"/>
              <a:t>Weitere Regionen</a:t>
            </a:r>
            <a:endParaRPr lang="en-DE"/>
          </a:p>
        </p:txBody>
      </p:sp>
      <p:sp>
        <p:nvSpPr>
          <p:cNvPr id="9" name="Textfeld 8">
            <a:extLst>
              <a:ext uri="{FF2B5EF4-FFF2-40B4-BE49-F238E27FC236}">
                <a16:creationId xmlns:a16="http://schemas.microsoft.com/office/drawing/2014/main" id="{21F95EA8-8C70-4F64-96BA-C5AF2B0787B5}"/>
              </a:ext>
            </a:extLst>
          </p:cNvPr>
          <p:cNvSpPr txBox="1"/>
          <p:nvPr/>
        </p:nvSpPr>
        <p:spPr bwMode="auto">
          <a:xfrm>
            <a:off x="551384" y="2100653"/>
            <a:ext cx="4608511" cy="2554545"/>
          </a:xfrm>
          <a:prstGeom prst="rect">
            <a:avLst/>
          </a:prstGeom>
          <a:noFill/>
        </p:spPr>
        <p:txBody>
          <a:bodyPr wrap="square" rtlCol="0">
            <a:spAutoFit/>
          </a:bodyPr>
          <a:lstStyle/>
          <a:p>
            <a:r>
              <a:rPr lang="de-DE" sz="1600"/>
              <a:t>Stand 2021: Die 8 gegründeten Regionalwert AGs haben zusammen:</a:t>
            </a:r>
          </a:p>
          <a:p>
            <a:endParaRPr lang="de-DE" sz="1600"/>
          </a:p>
          <a:p>
            <a:pPr marL="285750" indent="-285750">
              <a:buFont typeface="Arial" panose="020B0604020202020204" pitchFamily="34" charset="0"/>
              <a:buChar char="•"/>
            </a:pPr>
            <a:r>
              <a:rPr lang="de-DE" sz="1600"/>
              <a:t>13 Mio. Euro Grundkapital</a:t>
            </a:r>
          </a:p>
          <a:p>
            <a:pPr marL="285750" indent="-285750">
              <a:buFont typeface="Arial" panose="020B0604020202020204" pitchFamily="34" charset="0"/>
              <a:buChar char="•"/>
            </a:pPr>
            <a:r>
              <a:rPr lang="de-DE" sz="1600"/>
              <a:t>ca. 4.000 Aktionär*innen</a:t>
            </a:r>
          </a:p>
          <a:p>
            <a:pPr marL="285750" indent="-285750">
              <a:buFont typeface="Arial" panose="020B0604020202020204" pitchFamily="34" charset="0"/>
              <a:buChar char="•"/>
            </a:pPr>
            <a:r>
              <a:rPr lang="de-DE" sz="1600"/>
              <a:t>27 Mitarbeiter*innen in den AGs</a:t>
            </a:r>
          </a:p>
          <a:p>
            <a:pPr marL="285750" indent="-285750">
              <a:buFont typeface="Arial" panose="020B0604020202020204" pitchFamily="34" charset="0"/>
              <a:buChar char="•"/>
            </a:pPr>
            <a:r>
              <a:rPr lang="de-DE" sz="1600"/>
              <a:t>180 Partnerbetriebe</a:t>
            </a:r>
          </a:p>
          <a:p>
            <a:pPr marL="285750" indent="-285750">
              <a:buFont typeface="Arial" panose="020B0604020202020204" pitchFamily="34" charset="0"/>
              <a:buChar char="•"/>
            </a:pPr>
            <a:r>
              <a:rPr lang="de-DE" sz="1600"/>
              <a:t>300 Mio. Euro Umsatz der Partnerbetriebe</a:t>
            </a:r>
          </a:p>
          <a:p>
            <a:pPr marL="285750" indent="-285750">
              <a:buFont typeface="Arial" panose="020B0604020202020204" pitchFamily="34" charset="0"/>
              <a:buChar char="•"/>
            </a:pPr>
            <a:r>
              <a:rPr lang="de-DE" sz="1600"/>
              <a:t>1.800 Mitarbeiter*innen in den Partnerbetrieben</a:t>
            </a:r>
          </a:p>
        </p:txBody>
      </p:sp>
      <p:sp>
        <p:nvSpPr>
          <p:cNvPr id="6" name="Rechteck 5">
            <a:extLst>
              <a:ext uri="{FF2B5EF4-FFF2-40B4-BE49-F238E27FC236}">
                <a16:creationId xmlns:a16="http://schemas.microsoft.com/office/drawing/2014/main" id="{007B6F40-9830-46D8-8F39-6F57CB6D3B6D}"/>
              </a:ext>
            </a:extLst>
          </p:cNvPr>
          <p:cNvSpPr/>
          <p:nvPr/>
        </p:nvSpPr>
        <p:spPr>
          <a:xfrm>
            <a:off x="11053487" y="6045133"/>
            <a:ext cx="845103" cy="230832"/>
          </a:xfrm>
          <a:prstGeom prst="rect">
            <a:avLst/>
          </a:prstGeom>
        </p:spPr>
        <p:txBody>
          <a:bodyPr wrap="none">
            <a:spAutoFit/>
          </a:bodyPr>
          <a:lstStyle/>
          <a:p>
            <a:r>
              <a:rPr lang="de-DE" sz="900">
                <a:solidFill>
                  <a:schemeClr val="bg1">
                    <a:lumMod val="65000"/>
                  </a:schemeClr>
                </a:solidFill>
              </a:rPr>
              <a:t>Rempe 2022</a:t>
            </a:r>
          </a:p>
        </p:txBody>
      </p:sp>
      <p:pic>
        <p:nvPicPr>
          <p:cNvPr id="7" name="Grafik 6">
            <a:extLst>
              <a:ext uri="{FF2B5EF4-FFF2-40B4-BE49-F238E27FC236}">
                <a16:creationId xmlns:a16="http://schemas.microsoft.com/office/drawing/2014/main" id="{E6455593-D84D-42AA-8B13-E3345F54080B}"/>
              </a:ext>
            </a:extLst>
          </p:cNvPr>
          <p:cNvPicPr>
            <a:picLocks noChangeAspect="1"/>
          </p:cNvPicPr>
          <p:nvPr/>
        </p:nvPicPr>
        <p:blipFill>
          <a:blip r:embed="rId2"/>
          <a:stretch>
            <a:fillRect/>
          </a:stretch>
        </p:blipFill>
        <p:spPr>
          <a:xfrm>
            <a:off x="5655169" y="202735"/>
            <a:ext cx="5096586" cy="5715798"/>
          </a:xfrm>
          <a:prstGeom prst="rect">
            <a:avLst/>
          </a:prstGeom>
        </p:spPr>
      </p:pic>
      <p:sp>
        <p:nvSpPr>
          <p:cNvPr id="8" name="Rechteck 7">
            <a:extLst>
              <a:ext uri="{FF2B5EF4-FFF2-40B4-BE49-F238E27FC236}">
                <a16:creationId xmlns:a16="http://schemas.microsoft.com/office/drawing/2014/main" id="{BCFFCC47-6632-4BA2-A4DE-B18DEC5914EE}"/>
              </a:ext>
            </a:extLst>
          </p:cNvPr>
          <p:cNvSpPr/>
          <p:nvPr/>
        </p:nvSpPr>
        <p:spPr>
          <a:xfrm>
            <a:off x="10320618" y="322729"/>
            <a:ext cx="1640541" cy="39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10" name="Rechteck 9">
            <a:extLst>
              <a:ext uri="{FF2B5EF4-FFF2-40B4-BE49-F238E27FC236}">
                <a16:creationId xmlns:a16="http://schemas.microsoft.com/office/drawing/2014/main" id="{75F46626-6906-4A18-B32B-6B51228B8E5A}"/>
              </a:ext>
            </a:extLst>
          </p:cNvPr>
          <p:cNvSpPr/>
          <p:nvPr/>
        </p:nvSpPr>
        <p:spPr>
          <a:xfrm>
            <a:off x="7227062" y="6022049"/>
            <a:ext cx="2645351" cy="253916"/>
          </a:xfrm>
          <a:prstGeom prst="rect">
            <a:avLst/>
          </a:prstGeom>
        </p:spPr>
        <p:txBody>
          <a:bodyPr wrap="square">
            <a:spAutoFit/>
          </a:bodyPr>
          <a:lstStyle/>
          <a:p>
            <a:pPr algn="ctr"/>
            <a:r>
              <a:rPr lang="de-DE" sz="1050" dirty="0">
                <a:solidFill>
                  <a:srgbClr val="FF0000"/>
                </a:solidFill>
                <a:ea typeface="Calibri" panose="020F0502020204030204" pitchFamily="34" charset="0"/>
                <a:cs typeface="Times New Roman" panose="02020603050405020304" pitchFamily="18" charset="0"/>
              </a:rPr>
              <a:t>Abbildung ist nicht unter freier Lizenz.</a:t>
            </a:r>
            <a:endParaRPr lang="de-DE" sz="1050" dirty="0">
              <a:solidFill>
                <a:srgbClr val="FF0000"/>
              </a:solidFill>
            </a:endParaRPr>
          </a:p>
        </p:txBody>
      </p:sp>
    </p:spTree>
    <p:extLst>
      <p:ext uri="{BB962C8B-B14F-4D97-AF65-F5344CB8AC3E}">
        <p14:creationId xmlns:p14="http://schemas.microsoft.com/office/powerpoint/2010/main" val="3867584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F4BE3-38FB-4320-8B29-F54A345C44F7}"/>
              </a:ext>
            </a:extLst>
          </p:cNvPr>
          <p:cNvSpPr>
            <a:spLocks noGrp="1"/>
          </p:cNvSpPr>
          <p:nvPr>
            <p:ph type="title"/>
          </p:nvPr>
        </p:nvSpPr>
        <p:spPr>
          <a:xfrm>
            <a:off x="309692" y="374650"/>
            <a:ext cx="9761965" cy="569913"/>
          </a:xfrm>
        </p:spPr>
        <p:txBody>
          <a:bodyPr/>
          <a:lstStyle/>
          <a:p>
            <a:r>
              <a:rPr lang="de-DE"/>
              <a:t>Bundesverband der Regionalbewegung e.V.</a:t>
            </a:r>
            <a:endParaRPr lang="LID4096"/>
          </a:p>
        </p:txBody>
      </p:sp>
      <p:sp>
        <p:nvSpPr>
          <p:cNvPr id="4" name="Textplatzhalter 3">
            <a:extLst>
              <a:ext uri="{FF2B5EF4-FFF2-40B4-BE49-F238E27FC236}">
                <a16:creationId xmlns:a16="http://schemas.microsoft.com/office/drawing/2014/main" id="{99A3AA96-2BEC-4BF4-BB78-2767F9CC1D4D}"/>
              </a:ext>
            </a:extLst>
          </p:cNvPr>
          <p:cNvSpPr>
            <a:spLocks noGrp="1"/>
          </p:cNvSpPr>
          <p:nvPr>
            <p:ph type="body" sz="quarter" idx="13"/>
          </p:nvPr>
        </p:nvSpPr>
        <p:spPr>
          <a:xfrm>
            <a:off x="304322" y="824148"/>
            <a:ext cx="8820993" cy="504540"/>
          </a:xfrm>
        </p:spPr>
        <p:txBody>
          <a:bodyPr/>
          <a:lstStyle/>
          <a:p>
            <a:r>
              <a:rPr lang="de-DE"/>
              <a:t>Die Regionalbewegung</a:t>
            </a:r>
            <a:endParaRPr lang="LID4096"/>
          </a:p>
        </p:txBody>
      </p:sp>
      <p:sp>
        <p:nvSpPr>
          <p:cNvPr id="6" name="Textfeld 5">
            <a:extLst>
              <a:ext uri="{FF2B5EF4-FFF2-40B4-BE49-F238E27FC236}">
                <a16:creationId xmlns:a16="http://schemas.microsoft.com/office/drawing/2014/main" id="{33D59E10-9001-4E0B-B7C6-A432D54F1BCA}"/>
              </a:ext>
            </a:extLst>
          </p:cNvPr>
          <p:cNvSpPr txBox="1"/>
          <p:nvPr/>
        </p:nvSpPr>
        <p:spPr bwMode="auto">
          <a:xfrm>
            <a:off x="300698" y="2828835"/>
            <a:ext cx="5400600" cy="1200329"/>
          </a:xfrm>
          <a:prstGeom prst="rect">
            <a:avLst/>
          </a:prstGeom>
          <a:noFill/>
        </p:spPr>
        <p:txBody>
          <a:bodyPr wrap="square" lIns="91440" tIns="45720" rIns="91440" bIns="45720" rtlCol="0" anchor="t">
            <a:spAutoFit/>
          </a:bodyPr>
          <a:lstStyle/>
          <a:p>
            <a:pPr algn="ctr"/>
            <a:r>
              <a:rPr lang="de-DE" sz="2400" i="1" dirty="0"/>
              <a:t>Übersicht von </a:t>
            </a:r>
          </a:p>
          <a:p>
            <a:pPr algn="ctr"/>
            <a:r>
              <a:rPr lang="de-DE" sz="2400" i="1" dirty="0"/>
              <a:t>regionalen Bewegungen </a:t>
            </a:r>
            <a:endParaRPr lang="de-DE" sz="2400" i="1" dirty="0">
              <a:cs typeface="Arial"/>
            </a:endParaRPr>
          </a:p>
          <a:p>
            <a:pPr algn="ctr"/>
            <a:r>
              <a:rPr lang="de-DE" sz="2400" i="1" dirty="0"/>
              <a:t>deutschlandweit.</a:t>
            </a:r>
          </a:p>
        </p:txBody>
      </p:sp>
      <p:sp>
        <p:nvSpPr>
          <p:cNvPr id="3" name="Rechteck 2">
            <a:extLst>
              <a:ext uri="{FF2B5EF4-FFF2-40B4-BE49-F238E27FC236}">
                <a16:creationId xmlns:a16="http://schemas.microsoft.com/office/drawing/2014/main" id="{C43F5A7B-10C9-4005-B3F0-C9800837DFC2}"/>
              </a:ext>
            </a:extLst>
          </p:cNvPr>
          <p:cNvSpPr/>
          <p:nvPr/>
        </p:nvSpPr>
        <p:spPr>
          <a:xfrm>
            <a:off x="300698" y="6033852"/>
            <a:ext cx="332142" cy="230832"/>
          </a:xfrm>
          <a:prstGeom prst="rect">
            <a:avLst/>
          </a:prstGeom>
        </p:spPr>
        <p:txBody>
          <a:bodyPr wrap="none" lIns="91440" tIns="45720" rIns="91440" bIns="45720" anchor="t">
            <a:spAutoFit/>
          </a:bodyPr>
          <a:lstStyle/>
          <a:p>
            <a:r>
              <a:rPr lang="de-DE" sz="900">
                <a:solidFill>
                  <a:schemeClr val="bg1">
                    <a:lumMod val="65000"/>
                  </a:schemeClr>
                </a:solidFill>
              </a:rPr>
              <a:t>Re</a:t>
            </a:r>
          </a:p>
        </p:txBody>
      </p:sp>
      <p:pic>
        <p:nvPicPr>
          <p:cNvPr id="5" name="Grafik 4" descr="Ein Bild, das Text, Karte, Atlas enthält.&#10;&#10;Beschreibung automatisch generiert.">
            <a:extLst>
              <a:ext uri="{FF2B5EF4-FFF2-40B4-BE49-F238E27FC236}">
                <a16:creationId xmlns:a16="http://schemas.microsoft.com/office/drawing/2014/main" id="{BF135434-2EBD-7960-BE2F-0707DC08D5A1}"/>
              </a:ext>
            </a:extLst>
          </p:cNvPr>
          <p:cNvPicPr>
            <a:picLocks noChangeAspect="1"/>
          </p:cNvPicPr>
          <p:nvPr/>
        </p:nvPicPr>
        <p:blipFill>
          <a:blip r:embed="rId2"/>
          <a:stretch>
            <a:fillRect/>
          </a:stretch>
        </p:blipFill>
        <p:spPr>
          <a:xfrm>
            <a:off x="6649056" y="949412"/>
            <a:ext cx="3702725" cy="5196015"/>
          </a:xfrm>
          <a:prstGeom prst="rect">
            <a:avLst/>
          </a:prstGeom>
        </p:spPr>
      </p:pic>
    </p:spTree>
    <p:extLst>
      <p:ext uri="{BB962C8B-B14F-4D97-AF65-F5344CB8AC3E}">
        <p14:creationId xmlns:p14="http://schemas.microsoft.com/office/powerpoint/2010/main" val="1316899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096191-7227-446A-8222-D26687AB43AE}"/>
              </a:ext>
            </a:extLst>
          </p:cNvPr>
          <p:cNvSpPr>
            <a:spLocks noGrp="1"/>
          </p:cNvSpPr>
          <p:nvPr>
            <p:ph type="title"/>
          </p:nvPr>
        </p:nvSpPr>
        <p:spPr/>
        <p:txBody>
          <a:bodyPr/>
          <a:lstStyle/>
          <a:p>
            <a:r>
              <a:rPr lang="de-DE"/>
              <a:t>Digitaler Regionalmarktplatz</a:t>
            </a:r>
          </a:p>
        </p:txBody>
      </p:sp>
      <p:sp>
        <p:nvSpPr>
          <p:cNvPr id="3" name="Inhaltsplatzhalter 2">
            <a:extLst>
              <a:ext uri="{FF2B5EF4-FFF2-40B4-BE49-F238E27FC236}">
                <a16:creationId xmlns:a16="http://schemas.microsoft.com/office/drawing/2014/main" id="{D91505CE-6E0E-41EC-A3AF-4A5EAEA89700}"/>
              </a:ext>
            </a:extLst>
          </p:cNvPr>
          <p:cNvSpPr>
            <a:spLocks noGrp="1"/>
          </p:cNvSpPr>
          <p:nvPr>
            <p:ph idx="1"/>
          </p:nvPr>
        </p:nvSpPr>
        <p:spPr/>
        <p:txBody>
          <a:bodyPr/>
          <a:lstStyle/>
          <a:p>
            <a:pPr marL="0" indent="0">
              <a:buNone/>
            </a:pPr>
            <a:r>
              <a:rPr lang="de-DE"/>
              <a:t>Wen?</a:t>
            </a:r>
          </a:p>
          <a:p>
            <a:r>
              <a:rPr lang="de-DE"/>
              <a:t>Erzeuger</a:t>
            </a:r>
          </a:p>
          <a:p>
            <a:r>
              <a:rPr lang="de-DE"/>
              <a:t>Be- und Verarbeiter</a:t>
            </a:r>
          </a:p>
          <a:p>
            <a:r>
              <a:rPr lang="de-DE"/>
              <a:t>Lieferant</a:t>
            </a:r>
          </a:p>
          <a:p>
            <a:r>
              <a:rPr lang="de-DE"/>
              <a:t>Caterer</a:t>
            </a:r>
          </a:p>
          <a:p>
            <a:r>
              <a:rPr lang="de-DE"/>
              <a:t>Kantine</a:t>
            </a:r>
          </a:p>
        </p:txBody>
      </p:sp>
      <p:sp>
        <p:nvSpPr>
          <p:cNvPr id="4" name="Textplatzhalter 3">
            <a:extLst>
              <a:ext uri="{FF2B5EF4-FFF2-40B4-BE49-F238E27FC236}">
                <a16:creationId xmlns:a16="http://schemas.microsoft.com/office/drawing/2014/main" id="{6973F578-B3A4-46EF-B57D-AC14336BDF21}"/>
              </a:ext>
            </a:extLst>
          </p:cNvPr>
          <p:cNvSpPr>
            <a:spLocks noGrp="1"/>
          </p:cNvSpPr>
          <p:nvPr>
            <p:ph type="body" sz="quarter" idx="13"/>
          </p:nvPr>
        </p:nvSpPr>
        <p:spPr/>
        <p:txBody>
          <a:bodyPr/>
          <a:lstStyle/>
          <a:p>
            <a:r>
              <a:rPr lang="de-DE"/>
              <a:t>100 Kantinen Projekt-Marktplatz</a:t>
            </a:r>
          </a:p>
        </p:txBody>
      </p:sp>
      <p:pic>
        <p:nvPicPr>
          <p:cNvPr id="6" name="Grafik 5">
            <a:extLst>
              <a:ext uri="{FF2B5EF4-FFF2-40B4-BE49-F238E27FC236}">
                <a16:creationId xmlns:a16="http://schemas.microsoft.com/office/drawing/2014/main" id="{D0D0F899-4DFB-4981-B64F-F947A1D892D3}"/>
              </a:ext>
            </a:extLst>
          </p:cNvPr>
          <p:cNvPicPr>
            <a:picLocks noChangeAspect="1"/>
          </p:cNvPicPr>
          <p:nvPr/>
        </p:nvPicPr>
        <p:blipFill rotWithShape="1">
          <a:blip r:embed="rId3"/>
          <a:srcRect l="15307" t="31311" r="4928" b="19805"/>
          <a:stretch/>
        </p:blipFill>
        <p:spPr>
          <a:xfrm>
            <a:off x="1818631" y="2790972"/>
            <a:ext cx="9722225" cy="3352429"/>
          </a:xfrm>
          <a:prstGeom prst="rect">
            <a:avLst/>
          </a:prstGeom>
        </p:spPr>
      </p:pic>
      <p:sp>
        <p:nvSpPr>
          <p:cNvPr id="7" name="Textfeld 6">
            <a:extLst>
              <a:ext uri="{FF2B5EF4-FFF2-40B4-BE49-F238E27FC236}">
                <a16:creationId xmlns:a16="http://schemas.microsoft.com/office/drawing/2014/main" id="{DE465A0C-54F4-4354-963C-9E8A4752D670}"/>
              </a:ext>
            </a:extLst>
          </p:cNvPr>
          <p:cNvSpPr txBox="1"/>
          <p:nvPr/>
        </p:nvSpPr>
        <p:spPr>
          <a:xfrm>
            <a:off x="8530952" y="2700786"/>
            <a:ext cx="2864887" cy="279757"/>
          </a:xfrm>
          <a:prstGeom prst="rect">
            <a:avLst/>
          </a:prstGeom>
          <a:noFill/>
        </p:spPr>
        <p:txBody>
          <a:bodyPr wrap="none" rtlCol="0">
            <a:spAutoFit/>
          </a:bodyPr>
          <a:lstStyle/>
          <a:p>
            <a:pPr>
              <a:lnSpc>
                <a:spcPct val="110000"/>
              </a:lnSpc>
            </a:pPr>
            <a:r>
              <a:rPr lang="de-DE" sz="1200">
                <a:solidFill>
                  <a:schemeClr val="accent4"/>
                </a:solidFill>
                <a:hlinkClick r:id="rId4">
                  <a:extLst>
                    <a:ext uri="{A12FA001-AC4F-418D-AE19-62706E023703}">
                      <ahyp:hlinkClr xmlns:ahyp="http://schemas.microsoft.com/office/drawing/2018/hyperlinkcolor" val="tx"/>
                    </a:ext>
                  </a:extLst>
                </a:hlinkClick>
              </a:rPr>
              <a:t>Hier</a:t>
            </a:r>
            <a:r>
              <a:rPr lang="de-DE" sz="1200"/>
              <a:t> geht es zur Seite des Markplatzes.</a:t>
            </a:r>
          </a:p>
        </p:txBody>
      </p:sp>
      <p:sp>
        <p:nvSpPr>
          <p:cNvPr id="8" name="Rechteck 7">
            <a:extLst>
              <a:ext uri="{FF2B5EF4-FFF2-40B4-BE49-F238E27FC236}">
                <a16:creationId xmlns:a16="http://schemas.microsoft.com/office/drawing/2014/main" id="{717CFBC2-AF1C-4EE5-AE12-26FCBC4CD79D}"/>
              </a:ext>
            </a:extLst>
          </p:cNvPr>
          <p:cNvSpPr/>
          <p:nvPr/>
        </p:nvSpPr>
        <p:spPr>
          <a:xfrm>
            <a:off x="7654469" y="6027985"/>
            <a:ext cx="3741370" cy="230832"/>
          </a:xfrm>
          <a:prstGeom prst="rect">
            <a:avLst/>
          </a:prstGeom>
        </p:spPr>
        <p:txBody>
          <a:bodyPr wrap="square">
            <a:spAutoFit/>
          </a:bodyPr>
          <a:lstStyle/>
          <a:p>
            <a:r>
              <a:rPr lang="de-DE" sz="900">
                <a:solidFill>
                  <a:schemeClr val="bg1">
                    <a:lumMod val="65000"/>
                  </a:schemeClr>
                </a:solidFill>
              </a:rPr>
              <a:t>Ministerium für Umwelt, Landwirtschaft, Natur- und Verbraucherschutz </a:t>
            </a:r>
          </a:p>
        </p:txBody>
      </p:sp>
      <p:sp>
        <p:nvSpPr>
          <p:cNvPr id="9" name="Rechteck 8">
            <a:extLst>
              <a:ext uri="{FF2B5EF4-FFF2-40B4-BE49-F238E27FC236}">
                <a16:creationId xmlns:a16="http://schemas.microsoft.com/office/drawing/2014/main" id="{FC43F9CD-485D-4059-94D5-6B01BC5CA8BC}"/>
              </a:ext>
            </a:extLst>
          </p:cNvPr>
          <p:cNvSpPr/>
          <p:nvPr/>
        </p:nvSpPr>
        <p:spPr>
          <a:xfrm>
            <a:off x="298689" y="6030791"/>
            <a:ext cx="1293944" cy="230832"/>
          </a:xfrm>
          <a:prstGeom prst="rect">
            <a:avLst/>
          </a:prstGeom>
        </p:spPr>
        <p:txBody>
          <a:bodyPr wrap="none">
            <a:spAutoFit/>
          </a:bodyPr>
          <a:lstStyle/>
          <a:p>
            <a:r>
              <a:rPr lang="de-DE" sz="900">
                <a:solidFill>
                  <a:schemeClr val="bg1">
                    <a:lumMod val="65000"/>
                  </a:schemeClr>
                </a:solidFill>
              </a:rPr>
              <a:t>Emde &amp; </a:t>
            </a:r>
            <a:r>
              <a:rPr lang="de-DE" sz="900" err="1">
                <a:solidFill>
                  <a:schemeClr val="bg1">
                    <a:lumMod val="65000"/>
                  </a:schemeClr>
                </a:solidFill>
              </a:rPr>
              <a:t>Börnert</a:t>
            </a:r>
            <a:r>
              <a:rPr lang="de-DE" sz="900">
                <a:solidFill>
                  <a:schemeClr val="bg1">
                    <a:lumMod val="65000"/>
                  </a:schemeClr>
                </a:solidFill>
              </a:rPr>
              <a:t> 2021</a:t>
            </a:r>
          </a:p>
        </p:txBody>
      </p:sp>
      <p:sp>
        <p:nvSpPr>
          <p:cNvPr id="10" name="Rechteck 9">
            <a:extLst>
              <a:ext uri="{FF2B5EF4-FFF2-40B4-BE49-F238E27FC236}">
                <a16:creationId xmlns:a16="http://schemas.microsoft.com/office/drawing/2014/main" id="{634F5261-C5A3-4155-91F7-0FB521797FDD}"/>
              </a:ext>
            </a:extLst>
          </p:cNvPr>
          <p:cNvSpPr/>
          <p:nvPr/>
        </p:nvSpPr>
        <p:spPr>
          <a:xfrm>
            <a:off x="4863814" y="2685324"/>
            <a:ext cx="2645351" cy="253916"/>
          </a:xfrm>
          <a:prstGeom prst="rect">
            <a:avLst/>
          </a:prstGeom>
        </p:spPr>
        <p:txBody>
          <a:bodyPr wrap="square">
            <a:spAutoFit/>
          </a:bodyPr>
          <a:lstStyle/>
          <a:p>
            <a:pPr algn="ctr"/>
            <a:r>
              <a:rPr lang="de-DE" sz="1050" dirty="0">
                <a:solidFill>
                  <a:srgbClr val="FF0000"/>
                </a:solidFill>
                <a:ea typeface="Calibri" panose="020F0502020204030204" pitchFamily="34" charset="0"/>
                <a:cs typeface="Times New Roman" panose="02020603050405020304" pitchFamily="18" charset="0"/>
              </a:rPr>
              <a:t>Screenshot ist nicht unter freier Lizenz.</a:t>
            </a:r>
            <a:endParaRPr lang="de-DE" sz="1050" dirty="0">
              <a:solidFill>
                <a:srgbClr val="FF0000"/>
              </a:solidFill>
            </a:endParaRPr>
          </a:p>
        </p:txBody>
      </p:sp>
    </p:spTree>
    <p:extLst>
      <p:ext uri="{BB962C8B-B14F-4D97-AF65-F5344CB8AC3E}">
        <p14:creationId xmlns:p14="http://schemas.microsoft.com/office/powerpoint/2010/main" val="4093767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A8B2C2-310C-40DB-A25A-E1CFA40814AA}"/>
              </a:ext>
            </a:extLst>
          </p:cNvPr>
          <p:cNvSpPr>
            <a:spLocks noGrp="1"/>
          </p:cNvSpPr>
          <p:nvPr>
            <p:ph type="title"/>
          </p:nvPr>
        </p:nvSpPr>
        <p:spPr/>
        <p:txBody>
          <a:bodyPr/>
          <a:lstStyle/>
          <a:p>
            <a:r>
              <a:rPr lang="de-DE"/>
              <a:t>Digitaler Regionalmarktplatz</a:t>
            </a:r>
          </a:p>
        </p:txBody>
      </p:sp>
      <p:sp>
        <p:nvSpPr>
          <p:cNvPr id="3" name="Inhaltsplatzhalter 2">
            <a:extLst>
              <a:ext uri="{FF2B5EF4-FFF2-40B4-BE49-F238E27FC236}">
                <a16:creationId xmlns:a16="http://schemas.microsoft.com/office/drawing/2014/main" id="{F8CF2696-6F66-46FF-A62B-EBF8931AE712}"/>
              </a:ext>
            </a:extLst>
          </p:cNvPr>
          <p:cNvSpPr>
            <a:spLocks noGrp="1"/>
          </p:cNvSpPr>
          <p:nvPr>
            <p:ph idx="1"/>
          </p:nvPr>
        </p:nvSpPr>
        <p:spPr/>
        <p:txBody>
          <a:bodyPr/>
          <a:lstStyle/>
          <a:p>
            <a:endParaRPr lang="de-DE"/>
          </a:p>
        </p:txBody>
      </p:sp>
      <p:sp>
        <p:nvSpPr>
          <p:cNvPr id="4" name="Textplatzhalter 3">
            <a:extLst>
              <a:ext uri="{FF2B5EF4-FFF2-40B4-BE49-F238E27FC236}">
                <a16:creationId xmlns:a16="http://schemas.microsoft.com/office/drawing/2014/main" id="{88E8AFB9-75A1-473D-BE92-31DF7F636D52}"/>
              </a:ext>
            </a:extLst>
          </p:cNvPr>
          <p:cNvSpPr>
            <a:spLocks noGrp="1"/>
          </p:cNvSpPr>
          <p:nvPr>
            <p:ph type="body" sz="quarter" idx="13"/>
          </p:nvPr>
        </p:nvSpPr>
        <p:spPr/>
        <p:txBody>
          <a:bodyPr/>
          <a:lstStyle/>
          <a:p>
            <a:endParaRPr lang="de-DE"/>
          </a:p>
        </p:txBody>
      </p:sp>
      <p:pic>
        <p:nvPicPr>
          <p:cNvPr id="6" name="Grafik 5">
            <a:extLst>
              <a:ext uri="{FF2B5EF4-FFF2-40B4-BE49-F238E27FC236}">
                <a16:creationId xmlns:a16="http://schemas.microsoft.com/office/drawing/2014/main" id="{D708CD2E-689B-4361-8718-77C31DAC67ED}"/>
              </a:ext>
            </a:extLst>
          </p:cNvPr>
          <p:cNvPicPr>
            <a:picLocks noChangeAspect="1"/>
          </p:cNvPicPr>
          <p:nvPr/>
        </p:nvPicPr>
        <p:blipFill rotWithShape="1">
          <a:blip r:embed="rId3"/>
          <a:srcRect l="855" t="20567"/>
          <a:stretch/>
        </p:blipFill>
        <p:spPr>
          <a:xfrm>
            <a:off x="173317" y="905257"/>
            <a:ext cx="12084423" cy="5447553"/>
          </a:xfrm>
          <a:prstGeom prst="rect">
            <a:avLst/>
          </a:prstGeom>
        </p:spPr>
      </p:pic>
      <p:sp>
        <p:nvSpPr>
          <p:cNvPr id="7" name="Rechteck 6">
            <a:extLst>
              <a:ext uri="{FF2B5EF4-FFF2-40B4-BE49-F238E27FC236}">
                <a16:creationId xmlns:a16="http://schemas.microsoft.com/office/drawing/2014/main" id="{6881B16A-304A-46D5-87E0-1517C6450D10}"/>
              </a:ext>
            </a:extLst>
          </p:cNvPr>
          <p:cNvSpPr/>
          <p:nvPr/>
        </p:nvSpPr>
        <p:spPr>
          <a:xfrm>
            <a:off x="317568" y="5944076"/>
            <a:ext cx="1293944" cy="230832"/>
          </a:xfrm>
          <a:prstGeom prst="rect">
            <a:avLst/>
          </a:prstGeom>
        </p:spPr>
        <p:txBody>
          <a:bodyPr wrap="none">
            <a:spAutoFit/>
          </a:bodyPr>
          <a:lstStyle/>
          <a:p>
            <a:r>
              <a:rPr lang="de-DE" sz="900">
                <a:solidFill>
                  <a:schemeClr val="bg1">
                    <a:lumMod val="65000"/>
                  </a:schemeClr>
                </a:solidFill>
              </a:rPr>
              <a:t>Emde &amp; </a:t>
            </a:r>
            <a:r>
              <a:rPr lang="de-DE" sz="900" err="1">
                <a:solidFill>
                  <a:schemeClr val="bg1">
                    <a:lumMod val="65000"/>
                  </a:schemeClr>
                </a:solidFill>
              </a:rPr>
              <a:t>Börnert</a:t>
            </a:r>
            <a:r>
              <a:rPr lang="de-DE" sz="900">
                <a:solidFill>
                  <a:schemeClr val="bg1">
                    <a:lumMod val="65000"/>
                  </a:schemeClr>
                </a:solidFill>
              </a:rPr>
              <a:t> 2021</a:t>
            </a:r>
          </a:p>
        </p:txBody>
      </p:sp>
      <p:sp>
        <p:nvSpPr>
          <p:cNvPr id="8" name="Rechteck 7">
            <a:extLst>
              <a:ext uri="{FF2B5EF4-FFF2-40B4-BE49-F238E27FC236}">
                <a16:creationId xmlns:a16="http://schemas.microsoft.com/office/drawing/2014/main" id="{C4ADB7A5-CD42-4A5C-B112-52882DCB95E5}"/>
              </a:ext>
            </a:extLst>
          </p:cNvPr>
          <p:cNvSpPr/>
          <p:nvPr/>
        </p:nvSpPr>
        <p:spPr>
          <a:xfrm>
            <a:off x="5957977" y="2974307"/>
            <a:ext cx="2925273" cy="253916"/>
          </a:xfrm>
          <a:prstGeom prst="rect">
            <a:avLst/>
          </a:prstGeom>
        </p:spPr>
        <p:txBody>
          <a:bodyPr wrap="square">
            <a:spAutoFit/>
          </a:bodyPr>
          <a:lstStyle/>
          <a:p>
            <a:pPr algn="ctr"/>
            <a:r>
              <a:rPr lang="de-DE" sz="1050" dirty="0">
                <a:solidFill>
                  <a:srgbClr val="FF0000"/>
                </a:solidFill>
                <a:ea typeface="Calibri" panose="020F0502020204030204" pitchFamily="34" charset="0"/>
                <a:cs typeface="Times New Roman" panose="02020603050405020304" pitchFamily="18" charset="0"/>
              </a:rPr>
              <a:t>Screenshots stehen nicht unter freier Lizenz.</a:t>
            </a:r>
            <a:endParaRPr lang="de-DE" sz="1050" dirty="0">
              <a:solidFill>
                <a:srgbClr val="FF0000"/>
              </a:solidFill>
            </a:endParaRPr>
          </a:p>
        </p:txBody>
      </p:sp>
    </p:spTree>
    <p:extLst>
      <p:ext uri="{BB962C8B-B14F-4D97-AF65-F5344CB8AC3E}">
        <p14:creationId xmlns:p14="http://schemas.microsoft.com/office/powerpoint/2010/main" val="2667178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F4BE3-38FB-4320-8B29-F54A345C44F7}"/>
              </a:ext>
            </a:extLst>
          </p:cNvPr>
          <p:cNvSpPr>
            <a:spLocks noGrp="1"/>
          </p:cNvSpPr>
          <p:nvPr>
            <p:ph type="title"/>
          </p:nvPr>
        </p:nvSpPr>
        <p:spPr/>
        <p:txBody>
          <a:bodyPr/>
          <a:lstStyle/>
          <a:p>
            <a:r>
              <a:rPr lang="de-DE"/>
              <a:t>Großhändler Deutschland</a:t>
            </a:r>
            <a:endParaRPr lang="LID4096"/>
          </a:p>
        </p:txBody>
      </p:sp>
      <p:sp>
        <p:nvSpPr>
          <p:cNvPr id="5" name="Textfeld 4">
            <a:extLst>
              <a:ext uri="{FF2B5EF4-FFF2-40B4-BE49-F238E27FC236}">
                <a16:creationId xmlns:a16="http://schemas.microsoft.com/office/drawing/2014/main" id="{DE9FA31A-52F7-472B-90E0-77AE05806C1F}"/>
              </a:ext>
            </a:extLst>
          </p:cNvPr>
          <p:cNvSpPr txBox="1"/>
          <p:nvPr/>
        </p:nvSpPr>
        <p:spPr bwMode="auto">
          <a:xfrm>
            <a:off x="395597" y="1473766"/>
            <a:ext cx="4476267" cy="3539430"/>
          </a:xfrm>
          <a:prstGeom prst="rect">
            <a:avLst/>
          </a:prstGeom>
          <a:noFill/>
        </p:spPr>
        <p:txBody>
          <a:bodyPr wrap="square" rtlCol="0">
            <a:spAutoFit/>
          </a:bodyPr>
          <a:lstStyle/>
          <a:p>
            <a:r>
              <a:rPr lang="de-DE" sz="1600" b="1" err="1"/>
              <a:t>TransGourmet</a:t>
            </a:r>
            <a:endParaRPr lang="de-DE" sz="1600" b="1"/>
          </a:p>
          <a:p>
            <a:r>
              <a:rPr lang="de-DE" sz="1600" err="1"/>
              <a:t>TransGourmet</a:t>
            </a:r>
            <a:r>
              <a:rPr lang="de-DE" sz="1600"/>
              <a:t> versorgt jeden Tag mehr als </a:t>
            </a:r>
          </a:p>
          <a:p>
            <a:r>
              <a:rPr lang="de-DE" sz="1600"/>
              <a:t>41.000 Kunden aus Gastronomie, Hotellerie, Betriebs-verpflegung und sozialen Einrichtungen. Das Vollsortiment mit ca. 15.000 Artikeln </a:t>
            </a:r>
          </a:p>
          <a:p>
            <a:r>
              <a:rPr lang="de-DE" sz="1600" err="1"/>
              <a:t>TransGourmet</a:t>
            </a:r>
            <a:r>
              <a:rPr lang="de-DE" sz="1600"/>
              <a:t> umfasst neben Lebensmitteln</a:t>
            </a:r>
          </a:p>
          <a:p>
            <a:r>
              <a:rPr lang="de-DE" sz="1600"/>
              <a:t>auch Ge- und Verbrauchsgüter</a:t>
            </a:r>
          </a:p>
          <a:p>
            <a:r>
              <a:rPr lang="de-DE" sz="1600"/>
              <a:t>sowie Großküchenausstattung </a:t>
            </a:r>
          </a:p>
          <a:p>
            <a:r>
              <a:rPr lang="de-DE" sz="1600"/>
              <a:t>und innovative Dienstleistungen. </a:t>
            </a:r>
          </a:p>
          <a:p>
            <a:r>
              <a:rPr lang="de-DE" sz="1600"/>
              <a:t>Liefergebiete: </a:t>
            </a:r>
          </a:p>
          <a:p>
            <a:pPr marL="742950" lvl="1" indent="-285750">
              <a:buFont typeface="Arial" panose="020B0604020202020204" pitchFamily="34" charset="0"/>
              <a:buChar char="•"/>
            </a:pPr>
            <a:r>
              <a:rPr lang="de-DE" sz="1600"/>
              <a:t>bundesweit</a:t>
            </a:r>
            <a:endParaRPr lang="de-DE" sz="1600">
              <a:effectLst/>
            </a:endParaRPr>
          </a:p>
          <a:p>
            <a:endParaRPr lang="de-DE" sz="1600"/>
          </a:p>
          <a:p>
            <a:endParaRPr lang="en-DE" sz="1600"/>
          </a:p>
        </p:txBody>
      </p:sp>
      <p:sp>
        <p:nvSpPr>
          <p:cNvPr id="7" name="Rechteck: abgerundete Ecken 6">
            <a:extLst>
              <a:ext uri="{FF2B5EF4-FFF2-40B4-BE49-F238E27FC236}">
                <a16:creationId xmlns:a16="http://schemas.microsoft.com/office/drawing/2014/main" id="{EB62D78F-9D25-4153-A0AE-53F8094D13B8}"/>
              </a:ext>
            </a:extLst>
          </p:cNvPr>
          <p:cNvSpPr/>
          <p:nvPr/>
        </p:nvSpPr>
        <p:spPr bwMode="auto">
          <a:xfrm>
            <a:off x="395596" y="4718203"/>
            <a:ext cx="2316027" cy="113604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00" b="1"/>
              <a:t>Transgourmet Deutschland GmbH &amp; Co. OHG</a:t>
            </a:r>
            <a:br>
              <a:rPr lang="de-DE" sz="900"/>
            </a:br>
            <a:r>
              <a:rPr lang="de-DE" sz="900"/>
              <a:t>Albert-Einstein-Straße 15</a:t>
            </a:r>
            <a:br>
              <a:rPr lang="de-DE" sz="900"/>
            </a:br>
            <a:r>
              <a:rPr lang="de-DE" sz="900"/>
              <a:t>D - 64560 Riedstadt</a:t>
            </a:r>
            <a:br>
              <a:rPr lang="de-DE" sz="900"/>
            </a:br>
            <a:r>
              <a:rPr lang="de-DE" sz="900"/>
              <a:t>Tel.: 06158 180-1000</a:t>
            </a:r>
            <a:endParaRPr lang="nb-NO" sz="900">
              <a:latin typeface="Calibri" panose="020F0502020204030204" pitchFamily="34" charset="0"/>
              <a:cs typeface="Calibri" panose="020F0502020204030204" pitchFamily="34" charset="0"/>
            </a:endParaRPr>
          </a:p>
          <a:p>
            <a:r>
              <a:rPr lang="de-DE" sz="900">
                <a:cs typeface="Calibri" panose="020F0502020204030204" pitchFamily="34" charset="0"/>
                <a:hlinkClick r:id="rId2"/>
              </a:rPr>
              <a:t>kontakt@transgourmet.de</a:t>
            </a:r>
            <a:r>
              <a:rPr lang="de-DE" sz="900">
                <a:cs typeface="Calibri" panose="020F0502020204030204" pitchFamily="34" charset="0"/>
              </a:rPr>
              <a:t> </a:t>
            </a:r>
          </a:p>
        </p:txBody>
      </p:sp>
      <p:sp>
        <p:nvSpPr>
          <p:cNvPr id="9" name="Rechteck: abgerundete Ecken 8">
            <a:extLst>
              <a:ext uri="{FF2B5EF4-FFF2-40B4-BE49-F238E27FC236}">
                <a16:creationId xmlns:a16="http://schemas.microsoft.com/office/drawing/2014/main" id="{7122CB02-C5EE-48C6-A1A5-8B521CB75184}"/>
              </a:ext>
            </a:extLst>
          </p:cNvPr>
          <p:cNvSpPr/>
          <p:nvPr/>
        </p:nvSpPr>
        <p:spPr bwMode="auto">
          <a:xfrm>
            <a:off x="6252994" y="4718202"/>
            <a:ext cx="3122301" cy="1136046"/>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00" b="1"/>
              <a:t>Ansprechpartner für die verschiedenen Niederlassungen und Serviceleistungen</a:t>
            </a:r>
          </a:p>
          <a:p>
            <a:r>
              <a:rPr lang="de-DE" sz="900">
                <a:hlinkClick r:id="rId3"/>
              </a:rPr>
              <a:t>https://www.chefsculinar.de/ansprechpartner-8815.htm</a:t>
            </a:r>
            <a:r>
              <a:rPr lang="de-DE" sz="900"/>
              <a:t> </a:t>
            </a:r>
          </a:p>
        </p:txBody>
      </p:sp>
      <p:sp>
        <p:nvSpPr>
          <p:cNvPr id="10" name="Textfeld 9">
            <a:extLst>
              <a:ext uri="{FF2B5EF4-FFF2-40B4-BE49-F238E27FC236}">
                <a16:creationId xmlns:a16="http://schemas.microsoft.com/office/drawing/2014/main" id="{9B52AFD1-271E-4061-8FD1-966A11E4B71A}"/>
              </a:ext>
            </a:extLst>
          </p:cNvPr>
          <p:cNvSpPr txBox="1"/>
          <p:nvPr/>
        </p:nvSpPr>
        <p:spPr bwMode="auto">
          <a:xfrm>
            <a:off x="6252994" y="1473766"/>
            <a:ext cx="3626358" cy="2062103"/>
          </a:xfrm>
          <a:prstGeom prst="rect">
            <a:avLst/>
          </a:prstGeom>
          <a:noFill/>
        </p:spPr>
        <p:txBody>
          <a:bodyPr wrap="square" rtlCol="0">
            <a:spAutoFit/>
          </a:bodyPr>
          <a:lstStyle/>
          <a:p>
            <a:r>
              <a:rPr lang="de-DE" sz="1600" b="1"/>
              <a:t>CHEFS CULINAR</a:t>
            </a:r>
          </a:p>
          <a:p>
            <a:r>
              <a:rPr lang="de-DE" sz="1600"/>
              <a:t>CHEFS CULINAR agiert sowohl als reiner Lebensmittel-Großhändler mit umfassendem Food- und Nonfood-Sortiment (25.000 Artikel), als auch als Dienstleister (Chefs </a:t>
            </a:r>
            <a:r>
              <a:rPr lang="de-DE" sz="1600" err="1"/>
              <a:t>Culinar</a:t>
            </a:r>
            <a:r>
              <a:rPr lang="de-DE" sz="1600"/>
              <a:t> Plus)</a:t>
            </a:r>
          </a:p>
          <a:p>
            <a:r>
              <a:rPr lang="de-DE" sz="1600"/>
              <a:t>Es gibt 8 Niederlassungen und 23 Stützpunkte bundesweit.</a:t>
            </a:r>
            <a:endParaRPr lang="en-DE" sz="1600"/>
          </a:p>
        </p:txBody>
      </p:sp>
      <p:sp>
        <p:nvSpPr>
          <p:cNvPr id="3" name="Rechteck 2">
            <a:extLst>
              <a:ext uri="{FF2B5EF4-FFF2-40B4-BE49-F238E27FC236}">
                <a16:creationId xmlns:a16="http://schemas.microsoft.com/office/drawing/2014/main" id="{82754769-0BB1-44E3-9869-840A8ED6C6D5}"/>
              </a:ext>
            </a:extLst>
          </p:cNvPr>
          <p:cNvSpPr/>
          <p:nvPr/>
        </p:nvSpPr>
        <p:spPr>
          <a:xfrm>
            <a:off x="395596" y="6029130"/>
            <a:ext cx="9208592" cy="230832"/>
          </a:xfrm>
          <a:prstGeom prst="rect">
            <a:avLst/>
          </a:prstGeom>
        </p:spPr>
        <p:txBody>
          <a:bodyPr wrap="square">
            <a:spAutoFit/>
          </a:bodyPr>
          <a:lstStyle/>
          <a:p>
            <a:r>
              <a:rPr lang="de-DE" sz="900">
                <a:solidFill>
                  <a:schemeClr val="bg1">
                    <a:lumMod val="65000"/>
                  </a:schemeClr>
                </a:solidFill>
              </a:rPr>
              <a:t>Transgourmet						             Chefs </a:t>
            </a:r>
            <a:r>
              <a:rPr lang="de-DE" sz="900" err="1">
                <a:solidFill>
                  <a:schemeClr val="bg1">
                    <a:lumMod val="65000"/>
                  </a:schemeClr>
                </a:solidFill>
              </a:rPr>
              <a:t>Culinar</a:t>
            </a:r>
            <a:r>
              <a:rPr lang="de-DE" sz="900">
                <a:solidFill>
                  <a:schemeClr val="bg1">
                    <a:lumMod val="65000"/>
                  </a:schemeClr>
                </a:solidFill>
              </a:rPr>
              <a:t> </a:t>
            </a:r>
          </a:p>
        </p:txBody>
      </p:sp>
    </p:spTree>
    <p:extLst>
      <p:ext uri="{BB962C8B-B14F-4D97-AF65-F5344CB8AC3E}">
        <p14:creationId xmlns:p14="http://schemas.microsoft.com/office/powerpoint/2010/main" val="2853848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2AC46B2-5425-7DA8-CADB-4BA9563F00F6}"/>
              </a:ext>
            </a:extLst>
          </p:cNvPr>
          <p:cNvSpPr>
            <a:spLocks noGrp="1"/>
          </p:cNvSpPr>
          <p:nvPr>
            <p:ph type="body" sz="quarter" idx="15"/>
          </p:nvPr>
        </p:nvSpPr>
        <p:spPr>
          <a:solidFill>
            <a:schemeClr val="bg2">
              <a:lumMod val="50000"/>
            </a:schemeClr>
          </a:solidFill>
        </p:spPr>
        <p:txBody>
          <a:bodyPr/>
          <a:lstStyle/>
          <a:p>
            <a:endParaRPr lang="de-DE" sz="6600"/>
          </a:p>
          <a:p>
            <a:r>
              <a:rPr lang="de-DE" sz="6600"/>
              <a:t>Gemeinsames Netzwerk?</a:t>
            </a:r>
          </a:p>
        </p:txBody>
      </p:sp>
      <p:sp>
        <p:nvSpPr>
          <p:cNvPr id="2" name="Titel 1">
            <a:extLst>
              <a:ext uri="{FF2B5EF4-FFF2-40B4-BE49-F238E27FC236}">
                <a16:creationId xmlns:a16="http://schemas.microsoft.com/office/drawing/2014/main" id="{30D45C1E-5A9B-004C-1FC1-2D36FF9D5DD3}"/>
              </a:ext>
            </a:extLst>
          </p:cNvPr>
          <p:cNvSpPr>
            <a:spLocks noGrp="1"/>
          </p:cNvSpPr>
          <p:nvPr>
            <p:ph type="title"/>
          </p:nvPr>
        </p:nvSpPr>
        <p:spPr/>
        <p:txBody>
          <a:bodyPr/>
          <a:lstStyle/>
          <a:p>
            <a:r>
              <a:rPr lang="de-DE"/>
              <a:t>Austausch</a:t>
            </a:r>
          </a:p>
        </p:txBody>
      </p:sp>
      <p:sp>
        <p:nvSpPr>
          <p:cNvPr id="4" name="Textplatzhalter 3">
            <a:extLst>
              <a:ext uri="{FF2B5EF4-FFF2-40B4-BE49-F238E27FC236}">
                <a16:creationId xmlns:a16="http://schemas.microsoft.com/office/drawing/2014/main" id="{D62B7898-C317-1EB9-D7E2-17D32CDD036C}"/>
              </a:ext>
            </a:extLst>
          </p:cNvPr>
          <p:cNvSpPr>
            <a:spLocks noGrp="1"/>
          </p:cNvSpPr>
          <p:nvPr>
            <p:ph type="body" sz="quarter" idx="13"/>
          </p:nvPr>
        </p:nvSpPr>
        <p:spPr/>
        <p:txBody>
          <a:bodyPr/>
          <a:lstStyle/>
          <a:p>
            <a:r>
              <a:rPr lang="de-DE"/>
              <a:t>Zusammenschluss</a:t>
            </a:r>
          </a:p>
        </p:txBody>
      </p:sp>
    </p:spTree>
    <p:extLst>
      <p:ext uri="{BB962C8B-B14F-4D97-AF65-F5344CB8AC3E}">
        <p14:creationId xmlns:p14="http://schemas.microsoft.com/office/powerpoint/2010/main" val="3438426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A1E999-4F54-379A-6530-E51B67312402}"/>
              </a:ext>
            </a:extLst>
          </p:cNvPr>
          <p:cNvSpPr>
            <a:spLocks noGrp="1"/>
          </p:cNvSpPr>
          <p:nvPr>
            <p:ph type="title"/>
          </p:nvPr>
        </p:nvSpPr>
        <p:spPr/>
        <p:txBody>
          <a:bodyPr/>
          <a:lstStyle/>
          <a:p>
            <a:r>
              <a:rPr lang="de-DE"/>
              <a:t>Weiterführende Aufgabe</a:t>
            </a:r>
          </a:p>
        </p:txBody>
      </p:sp>
      <p:sp>
        <p:nvSpPr>
          <p:cNvPr id="3" name="Inhaltsplatzhalter 2">
            <a:extLst>
              <a:ext uri="{FF2B5EF4-FFF2-40B4-BE49-F238E27FC236}">
                <a16:creationId xmlns:a16="http://schemas.microsoft.com/office/drawing/2014/main" id="{20C41A21-ABDA-F848-B755-0BABA36309DF}"/>
              </a:ext>
            </a:extLst>
          </p:cNvPr>
          <p:cNvSpPr>
            <a:spLocks noGrp="1"/>
          </p:cNvSpPr>
          <p:nvPr>
            <p:ph idx="1"/>
          </p:nvPr>
        </p:nvSpPr>
        <p:spPr>
          <a:xfrm>
            <a:off x="371481" y="1785938"/>
            <a:ext cx="11346907" cy="4019550"/>
          </a:xfrm>
        </p:spPr>
        <p:txBody>
          <a:bodyPr/>
          <a:lstStyle/>
          <a:p>
            <a:pPr marL="457200" indent="-457200">
              <a:buFont typeface="+mj-lt"/>
              <a:buAutoNum type="arabicPeriod"/>
            </a:pPr>
            <a:r>
              <a:rPr lang="de-DE"/>
              <a:t>Besprechen Sie gemeinsam in Ihrem Team, ob Interesse an einem Netzwerk besteht.</a:t>
            </a:r>
          </a:p>
          <a:p>
            <a:pPr marL="457200" indent="-457200">
              <a:buFont typeface="+mj-lt"/>
              <a:buAutoNum type="arabicPeriod"/>
            </a:pPr>
            <a:endParaRPr lang="de-DE"/>
          </a:p>
          <a:p>
            <a:pPr marL="457200" indent="-457200">
              <a:buFont typeface="+mj-lt"/>
              <a:buAutoNum type="arabicPeriod"/>
            </a:pPr>
            <a:r>
              <a:rPr lang="de-DE"/>
              <a:t>Dokumentieren Sie für eine Produktgruppe, wie Sie diese vor den Workshops beschafft haben und auf welchem Weg Sie sie aktuell beschaffen. Übermitteln Sie uns die Ergebnisse bitte 2 Wochen </a:t>
            </a:r>
            <a:r>
              <a:rPr lang="de-DE" sz="1800">
                <a:latin typeface="Arial" panose="020B0604020202020204" pitchFamily="34" charset="0"/>
                <a:cs typeface="Arial" panose="020B0604020202020204" pitchFamily="34" charset="0"/>
              </a:rPr>
              <a:t>(xx.xx.20xx) vor dem letzten Termin per Mail an …. .</a:t>
            </a:r>
          </a:p>
          <a:p>
            <a:pPr marL="457200" indent="-457200">
              <a:buFont typeface="+mj-lt"/>
              <a:buAutoNum type="arabicPeriod"/>
            </a:pPr>
            <a:endParaRPr lang="de-DE"/>
          </a:p>
          <a:p>
            <a:endParaRPr lang="de-DE"/>
          </a:p>
          <a:p>
            <a:endParaRPr lang="de-DE"/>
          </a:p>
          <a:p>
            <a:endParaRPr lang="de-DE"/>
          </a:p>
          <a:p>
            <a:endParaRPr lang="de-DE"/>
          </a:p>
          <a:p>
            <a:endParaRPr lang="de-DE"/>
          </a:p>
          <a:p>
            <a:endParaRPr lang="de-DE"/>
          </a:p>
          <a:p>
            <a:pPr marL="0" indent="0">
              <a:buNone/>
            </a:pPr>
            <a:endParaRPr lang="de-DE"/>
          </a:p>
          <a:p>
            <a:pPr marL="0" indent="0">
              <a:buNone/>
            </a:pPr>
            <a:r>
              <a:rPr lang="de-DE" sz="2000">
                <a:solidFill>
                  <a:schemeClr val="bg1">
                    <a:lumMod val="65000"/>
                  </a:schemeClr>
                </a:solidFill>
                <a:latin typeface="Arial" panose="020B0604020202020204" pitchFamily="34" charset="0"/>
                <a:cs typeface="Arial" panose="020B0604020202020204" pitchFamily="34" charset="0"/>
              </a:rPr>
              <a:t>Kontaktdaten</a:t>
            </a:r>
            <a:endParaRPr lang="de-DE"/>
          </a:p>
          <a:p>
            <a:pPr marL="0" indent="0">
              <a:buNone/>
            </a:pPr>
            <a:endParaRPr lang="de-DE"/>
          </a:p>
        </p:txBody>
      </p:sp>
      <p:sp>
        <p:nvSpPr>
          <p:cNvPr id="4" name="Textplatzhalter 3">
            <a:extLst>
              <a:ext uri="{FF2B5EF4-FFF2-40B4-BE49-F238E27FC236}">
                <a16:creationId xmlns:a16="http://schemas.microsoft.com/office/drawing/2014/main" id="{2DE77138-BEEE-C285-963C-0A4DEF90861C}"/>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014274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Emoji-</a:t>
            </a:r>
            <a:r>
              <a:rPr lang="de-DE" dirty="0" err="1"/>
              <a:t>Checkout</a:t>
            </a: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09393" cy="4019550"/>
          </a:xfrm>
        </p:spPr>
        <p:txBody>
          <a:bodyPr/>
          <a:lstStyle/>
          <a:p>
            <a:pPr marL="0" indent="0">
              <a:buNone/>
            </a:pPr>
            <a:r>
              <a:rPr lang="de-DE" sz="2000" dirty="0">
                <a:latin typeface="Arial" panose="020B0604020202020204" pitchFamily="34" charset="0"/>
                <a:cs typeface="Arial" panose="020B0604020202020204" pitchFamily="34" charset="0"/>
              </a:rPr>
              <a:t>Der/Die Dozent*in leitet die Abschluss-/Feedbackrunde ein. Dafür zeichnet jede*r Teilnehmende ein Emoji oder sucht sich im Chat der Online-Plattform ein passendes Emoji aus, das seine*ihre momentane Stimmung beschreibt. Auf ein vereinbartes Signal hin hält oder schickt jede*r das Emoji in die Kamera beziehungsweise in den Chat. Im Anschluss können die einzelnen Emojis besprochen und ggf. Fragen gestellt werden.</a:t>
            </a:r>
          </a:p>
          <a:p>
            <a:pPr marL="0" indent="0">
              <a:buNone/>
            </a:pPr>
            <a:endParaRPr lang="de-DE" dirty="0"/>
          </a:p>
          <a:p>
            <a:pPr marL="0" indent="0">
              <a:buNone/>
            </a:pPr>
            <a:r>
              <a:rPr lang="de-DE" b="1" dirty="0"/>
              <a:t>Material:</a:t>
            </a:r>
            <a:r>
              <a:rPr lang="de-DE" dirty="0"/>
              <a:t> evtl. Präsentation; </a:t>
            </a:r>
            <a:r>
              <a:rPr lang="de-DE" sz="2000" dirty="0">
                <a:latin typeface="Arial" panose="020B0604020202020204" pitchFamily="34" charset="0"/>
                <a:cs typeface="Arial" panose="020B0604020202020204" pitchFamily="34" charset="0"/>
              </a:rPr>
              <a:t>Runde Karten/Blätter + Stifte </a:t>
            </a:r>
            <a:r>
              <a:rPr lang="de-DE" sz="2000" i="1" dirty="0">
                <a:latin typeface="Arial" panose="020B0604020202020204" pitchFamily="34" charset="0"/>
                <a:cs typeface="Arial" panose="020B0604020202020204" pitchFamily="34" charset="0"/>
              </a:rPr>
              <a:t>oder </a:t>
            </a:r>
            <a:r>
              <a:rPr lang="de-DE" sz="2000" dirty="0">
                <a:latin typeface="Arial" panose="020B0604020202020204" pitchFamily="34" charset="0"/>
                <a:cs typeface="Arial" panose="020B0604020202020204" pitchFamily="34" charset="0"/>
              </a:rPr>
              <a:t>Digitale Emojis </a:t>
            </a:r>
          </a:p>
          <a:p>
            <a:pPr marL="0" indent="0">
              <a:buNone/>
            </a:pPr>
            <a:endParaRPr lang="de-DE" dirty="0"/>
          </a:p>
          <a:p>
            <a:pPr marL="0" indent="0">
              <a:buNone/>
            </a:pPr>
            <a:endParaRPr lang="de-DE" dirty="0"/>
          </a:p>
        </p:txBody>
      </p:sp>
      <p:sp>
        <p:nvSpPr>
          <p:cNvPr id="4" name="Textplatzhalter 3">
            <a:extLst>
              <a:ext uri="{FF2B5EF4-FFF2-40B4-BE49-F238E27FC236}">
                <a16:creationId xmlns:a16="http://schemas.microsoft.com/office/drawing/2014/main" id="{F2D3452C-3FD5-4207-842D-4F1B09A7BCC8}"/>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290733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D99A4520-807E-4AE4-9ACF-E461121C995A}"/>
              </a:ext>
            </a:extLst>
          </p:cNvPr>
          <p:cNvSpPr>
            <a:spLocks noGrp="1"/>
          </p:cNvSpPr>
          <p:nvPr>
            <p:ph type="pic" sz="quarter" idx="11"/>
          </p:nvPr>
        </p:nvSpPr>
        <p:spPr/>
      </p:sp>
      <p:pic>
        <p:nvPicPr>
          <p:cNvPr id="9" name="Grafik 8" descr="Trauriges Gesicht ohne Füllung">
            <a:extLst>
              <a:ext uri="{FF2B5EF4-FFF2-40B4-BE49-F238E27FC236}">
                <a16:creationId xmlns:a16="http://schemas.microsoft.com/office/drawing/2014/main" id="{3930F1BD-3D4F-4517-B7B9-5A3487E7AA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6974" y="1225806"/>
            <a:ext cx="1390061" cy="1390061"/>
          </a:xfrm>
          <a:prstGeom prst="rect">
            <a:avLst/>
          </a:prstGeom>
        </p:spPr>
      </p:pic>
      <p:pic>
        <p:nvPicPr>
          <p:cNvPr id="10" name="Grafik 9" descr="Grinsendes Gesicht ohne Füllung">
            <a:extLst>
              <a:ext uri="{FF2B5EF4-FFF2-40B4-BE49-F238E27FC236}">
                <a16:creationId xmlns:a16="http://schemas.microsoft.com/office/drawing/2014/main" id="{1CAD82F8-C62C-4B5A-AF8B-5F6DEFE567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41056" y="3558057"/>
            <a:ext cx="1390061" cy="1390061"/>
          </a:xfrm>
          <a:prstGeom prst="rect">
            <a:avLst/>
          </a:prstGeom>
        </p:spPr>
      </p:pic>
      <p:pic>
        <p:nvPicPr>
          <p:cNvPr id="12" name="Grafik 11" descr="Verärgertes Gesicht ohne Füllung">
            <a:extLst>
              <a:ext uri="{FF2B5EF4-FFF2-40B4-BE49-F238E27FC236}">
                <a16:creationId xmlns:a16="http://schemas.microsoft.com/office/drawing/2014/main" id="{0146680A-2866-4DC0-A07A-C5154E1358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48410" y="5290486"/>
            <a:ext cx="1390061" cy="1390061"/>
          </a:xfrm>
          <a:prstGeom prst="rect">
            <a:avLst/>
          </a:prstGeom>
        </p:spPr>
      </p:pic>
      <p:sp>
        <p:nvSpPr>
          <p:cNvPr id="4" name="Titel 3">
            <a:extLst>
              <a:ext uri="{FF2B5EF4-FFF2-40B4-BE49-F238E27FC236}">
                <a16:creationId xmlns:a16="http://schemas.microsoft.com/office/drawing/2014/main" id="{C0E8F32B-8D17-4BF0-9BBB-DC3A126C95F1}"/>
              </a:ext>
            </a:extLst>
          </p:cNvPr>
          <p:cNvSpPr>
            <a:spLocks noGrp="1"/>
          </p:cNvSpPr>
          <p:nvPr>
            <p:ph type="ctrTitle"/>
          </p:nvPr>
        </p:nvSpPr>
        <p:spPr/>
        <p:txBody>
          <a:bodyPr/>
          <a:lstStyle/>
          <a:p>
            <a:r>
              <a:rPr lang="de-DE" dirty="0"/>
              <a:t>Abschluss</a:t>
            </a:r>
            <a:br>
              <a:rPr lang="de-DE" dirty="0"/>
            </a:br>
            <a:r>
              <a:rPr lang="de-DE" dirty="0"/>
              <a:t>Emoji</a:t>
            </a:r>
          </a:p>
        </p:txBody>
      </p:sp>
      <p:pic>
        <p:nvPicPr>
          <p:cNvPr id="5" name="Inhaltsplatzhalter 18" descr="Lustiges Gesicht ohne Füllung">
            <a:extLst>
              <a:ext uri="{FF2B5EF4-FFF2-40B4-BE49-F238E27FC236}">
                <a16:creationId xmlns:a16="http://schemas.microsoft.com/office/drawing/2014/main" id="{D85207D9-6171-43EF-BFF4-EA009CF4F1E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8487" y="5161547"/>
            <a:ext cx="1390061" cy="1390061"/>
          </a:xfrm>
          <a:prstGeom prst="rect">
            <a:avLst/>
          </a:prstGeom>
        </p:spPr>
      </p:pic>
      <p:pic>
        <p:nvPicPr>
          <p:cNvPr id="6" name="Grafik 5" descr="Nervöses Gesicht ohne Füllung">
            <a:extLst>
              <a:ext uri="{FF2B5EF4-FFF2-40B4-BE49-F238E27FC236}">
                <a16:creationId xmlns:a16="http://schemas.microsoft.com/office/drawing/2014/main" id="{31025704-51A3-4AD4-AE4E-72AF6CF6CF4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18979" y="5104945"/>
            <a:ext cx="1390061" cy="1390061"/>
          </a:xfrm>
          <a:prstGeom prst="rect">
            <a:avLst/>
          </a:prstGeom>
        </p:spPr>
      </p:pic>
      <p:pic>
        <p:nvPicPr>
          <p:cNvPr id="7" name="Grafik 6" descr="Lachendes Gesicht ohne Füllung">
            <a:extLst>
              <a:ext uri="{FF2B5EF4-FFF2-40B4-BE49-F238E27FC236}">
                <a16:creationId xmlns:a16="http://schemas.microsoft.com/office/drawing/2014/main" id="{C3A051D8-BD07-4E3C-80DB-A9ED28B1952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89330" y="2096851"/>
            <a:ext cx="1390061" cy="1390061"/>
          </a:xfrm>
          <a:prstGeom prst="rect">
            <a:avLst/>
          </a:prstGeom>
        </p:spPr>
      </p:pic>
      <p:pic>
        <p:nvPicPr>
          <p:cNvPr id="8" name="Grafik 7" descr="Neutrales Gesicht ohne Füllung">
            <a:extLst>
              <a:ext uri="{FF2B5EF4-FFF2-40B4-BE49-F238E27FC236}">
                <a16:creationId xmlns:a16="http://schemas.microsoft.com/office/drawing/2014/main" id="{34FDD5DD-17F1-471D-8A9E-43C45715CFE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46823" y="1401821"/>
            <a:ext cx="1390061" cy="1390061"/>
          </a:xfrm>
          <a:prstGeom prst="rect">
            <a:avLst/>
          </a:prstGeom>
        </p:spPr>
      </p:pic>
      <p:pic>
        <p:nvPicPr>
          <p:cNvPr id="11" name="Grafik 10" descr="Überraschtes Gesicht ohne Füllung">
            <a:extLst>
              <a:ext uri="{FF2B5EF4-FFF2-40B4-BE49-F238E27FC236}">
                <a16:creationId xmlns:a16="http://schemas.microsoft.com/office/drawing/2014/main" id="{13F0AEF5-6242-4C48-ACA3-91EEB2FA380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516155" y="3948826"/>
            <a:ext cx="1390061" cy="1390061"/>
          </a:xfrm>
          <a:prstGeom prst="rect">
            <a:avLst/>
          </a:prstGeom>
        </p:spPr>
      </p:pic>
    </p:spTree>
    <p:extLst>
      <p:ext uri="{BB962C8B-B14F-4D97-AF65-F5344CB8AC3E}">
        <p14:creationId xmlns:p14="http://schemas.microsoft.com/office/powerpoint/2010/main" val="3844582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5D575-DEF2-4671-8AB1-B1A52C06D877}"/>
              </a:ext>
            </a:extLst>
          </p:cNvPr>
          <p:cNvSpPr>
            <a:spLocks noGrp="1"/>
          </p:cNvSpPr>
          <p:nvPr>
            <p:ph type="title"/>
          </p:nvPr>
        </p:nvSpPr>
        <p:spPr/>
        <p:txBody>
          <a:bodyPr/>
          <a:lstStyle/>
          <a:p>
            <a:r>
              <a:rPr lang="de-DE"/>
              <a:t>Literatur</a:t>
            </a:r>
          </a:p>
        </p:txBody>
      </p:sp>
      <p:sp>
        <p:nvSpPr>
          <p:cNvPr id="3" name="Inhaltsplatzhalter 2">
            <a:extLst>
              <a:ext uri="{FF2B5EF4-FFF2-40B4-BE49-F238E27FC236}">
                <a16:creationId xmlns:a16="http://schemas.microsoft.com/office/drawing/2014/main" id="{1048496A-A263-4DD4-9DEA-1042B349671F}"/>
              </a:ext>
            </a:extLst>
          </p:cNvPr>
          <p:cNvSpPr>
            <a:spLocks noGrp="1"/>
          </p:cNvSpPr>
          <p:nvPr>
            <p:ph idx="1"/>
          </p:nvPr>
        </p:nvSpPr>
        <p:spPr>
          <a:xfrm>
            <a:off x="371357" y="1565888"/>
            <a:ext cx="11387972" cy="4419880"/>
          </a:xfrm>
        </p:spPr>
        <p:txBody>
          <a:bodyPr/>
          <a:lstStyle/>
          <a:p>
            <a:pPr marL="180000" indent="-457200">
              <a:buNone/>
            </a:pPr>
            <a:r>
              <a:rPr lang="de-DE" sz="1200"/>
              <a:t>Bio Städte (o.J.): Startseite. Online: </a:t>
            </a:r>
            <a:r>
              <a:rPr lang="de-DE" sz="1200">
                <a:hlinkClick r:id="rId2"/>
              </a:rPr>
              <a:t>https://www.biostaedte.de/</a:t>
            </a:r>
            <a:r>
              <a:rPr lang="de-DE" sz="1200"/>
              <a:t>. </a:t>
            </a:r>
          </a:p>
          <a:p>
            <a:pPr marL="180000" indent="-457200">
              <a:buNone/>
            </a:pPr>
            <a:r>
              <a:rPr lang="de-DE" sz="1200"/>
              <a:t>Bundesverband der Regionalbewegung e.V. (2021): Was ist regional? DAS ist regional! Regionalvermarktungsinitiativen. Online: </a:t>
            </a:r>
            <a:r>
              <a:rPr lang="de-DE" sz="1200">
                <a:hlinkClick r:id="rId3"/>
              </a:rPr>
              <a:t>https://www.regionalbewegung.de/fileadmin/user_upload/pdf/2021/Regionalinitiativen_in_Deutschland_-_Initiativenkarte__August_2021_.pdf</a:t>
            </a:r>
            <a:r>
              <a:rPr lang="de-DE" sz="1200"/>
              <a:t>. </a:t>
            </a:r>
          </a:p>
          <a:p>
            <a:pPr marL="180000" indent="-457200">
              <a:buNone/>
            </a:pPr>
            <a:r>
              <a:rPr lang="de-DE" sz="1200"/>
              <a:t>Chefs </a:t>
            </a:r>
            <a:r>
              <a:rPr lang="de-DE" sz="1200" err="1"/>
              <a:t>Culinar</a:t>
            </a:r>
            <a:r>
              <a:rPr lang="de-DE" sz="1200"/>
              <a:t> (o.J.): Startseite. Online: </a:t>
            </a:r>
            <a:r>
              <a:rPr lang="de-DE" sz="1200">
                <a:hlinkClick r:id="rId4"/>
              </a:rPr>
              <a:t>https://www.chefsculinar.de/index.htm</a:t>
            </a:r>
            <a:r>
              <a:rPr lang="de-DE" sz="1200"/>
              <a:t>. </a:t>
            </a:r>
          </a:p>
          <a:p>
            <a:pPr marL="180000" indent="-457200">
              <a:buNone/>
            </a:pPr>
            <a:r>
              <a:rPr lang="de-DE" sz="1200"/>
              <a:t>Emde, Katrin; </a:t>
            </a:r>
            <a:r>
              <a:rPr lang="de-DE" sz="1200" err="1"/>
              <a:t>Börnert</a:t>
            </a:r>
            <a:r>
              <a:rPr lang="de-DE" sz="1200"/>
              <a:t>, Nora (2021): NRW KANN. NRW </a:t>
            </a:r>
            <a:r>
              <a:rPr lang="de-DE" sz="1200" err="1"/>
              <a:t>KANtinen</a:t>
            </a:r>
            <a:r>
              <a:rPr lang="de-DE" sz="1200"/>
              <a:t> Nachhaltig gestalten. Qualifizierungs- und Schulungsangebot für Kantinen der Landeseinrichtungen zur Unterstützung einer nachhaltigen und gesunden Ernährung. Regionale Netzwerke. Online: </a:t>
            </a:r>
            <a:r>
              <a:rPr lang="de-DE" sz="1200">
                <a:hlinkClick r:id="rId5"/>
              </a:rPr>
              <a:t>https://www.lanuv.nrw.de/fileadmin/lanuv/nrwkann/000-WKS_Regionale_Netzwerke_10-11-2021_LANUV_Folien_NUEM-KE.pdf</a:t>
            </a:r>
            <a:r>
              <a:rPr lang="de-DE" sz="1200"/>
              <a:t>.  </a:t>
            </a:r>
          </a:p>
          <a:p>
            <a:pPr marL="180000" indent="-457200">
              <a:buNone/>
            </a:pPr>
            <a:r>
              <a:rPr lang="de-DE" sz="1200"/>
              <a:t>Landwirtschaftskammer Nordrhein-Westfalen (2018): Praxisnetzwerk NRW. Online: </a:t>
            </a:r>
            <a:r>
              <a:rPr lang="de-DE" sz="1200">
                <a:hlinkClick r:id="rId6"/>
              </a:rPr>
              <a:t>https://www.landwirtschaftskammer.de/wir/projekte/praxisnetzwerk/index.htm</a:t>
            </a:r>
            <a:r>
              <a:rPr lang="de-DE" sz="1200"/>
              <a:t>.</a:t>
            </a:r>
          </a:p>
          <a:p>
            <a:pPr marL="180000" indent="-457200">
              <a:buNone/>
            </a:pPr>
            <a:r>
              <a:rPr lang="de-DE" sz="1200"/>
              <a:t>Ministerium für Umwelt, Landwirtschaft, Natur- und Verbraucherschutz des Landes Nordrhein-Westfalen (Hrsg.) (o.J.): Marktplatz: Online: </a:t>
            </a:r>
            <a:r>
              <a:rPr lang="de-DE" sz="1200">
                <a:hlinkClick r:id="rId7"/>
              </a:rPr>
              <a:t>https://www.100-kantinen.nrw.de/marktplatz.html</a:t>
            </a:r>
            <a:r>
              <a:rPr lang="de-DE" sz="1200"/>
              <a:t>. </a:t>
            </a:r>
          </a:p>
          <a:p>
            <a:pPr marL="180000" indent="-457200">
              <a:buNone/>
            </a:pPr>
            <a:r>
              <a:rPr lang="de-DE" sz="1200"/>
              <a:t>Rempe, Dr. Christina (2022): Regionalwert </a:t>
            </a:r>
            <a:r>
              <a:rPr lang="de-DE" sz="1200" err="1"/>
              <a:t>Ags</a:t>
            </a:r>
            <a:r>
              <a:rPr lang="de-DE" sz="1200"/>
              <a:t>. Wenn Bürger*innen in Bio-Betriebe investieren. Online: </a:t>
            </a:r>
            <a:r>
              <a:rPr lang="de-DE" sz="1200">
                <a:hlinkClick r:id="rId8"/>
              </a:rPr>
              <a:t>https://www.bzfe.de/nachhaltiger-konsum/regionalwert-ags/</a:t>
            </a:r>
            <a:r>
              <a:rPr lang="de-DE" sz="1200"/>
              <a:t>. </a:t>
            </a:r>
          </a:p>
          <a:p>
            <a:pPr marL="180000" indent="-457200">
              <a:buNone/>
            </a:pPr>
            <a:r>
              <a:rPr lang="de-DE" sz="1200"/>
              <a:t>Transgourmet (o.J.): Willkommen bei Transgourmet. Online: </a:t>
            </a:r>
            <a:r>
              <a:rPr lang="de-DE" sz="1200">
                <a:hlinkClick r:id="rId9"/>
              </a:rPr>
              <a:t>https://www.transgourmet.de/</a:t>
            </a:r>
            <a:r>
              <a:rPr lang="de-DE" sz="1200"/>
              <a:t>. </a:t>
            </a:r>
          </a:p>
          <a:p>
            <a:pPr marL="0" indent="0">
              <a:buNone/>
            </a:pPr>
            <a:endParaRPr lang="de-DE" sz="1200"/>
          </a:p>
          <a:p>
            <a:pPr marL="0" indent="0">
              <a:buNone/>
            </a:pPr>
            <a:endParaRPr lang="de-DE" sz="1200"/>
          </a:p>
        </p:txBody>
      </p:sp>
      <p:sp>
        <p:nvSpPr>
          <p:cNvPr id="4" name="Textplatzhalter 3">
            <a:extLst>
              <a:ext uri="{FF2B5EF4-FFF2-40B4-BE49-F238E27FC236}">
                <a16:creationId xmlns:a16="http://schemas.microsoft.com/office/drawing/2014/main" id="{249E6F3B-7AC1-44BC-BA84-737260073B4C}"/>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80399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49172-6A12-4A48-A31F-E5705B0B93F1}"/>
              </a:ext>
            </a:extLst>
          </p:cNvPr>
          <p:cNvSpPr>
            <a:spLocks noGrp="1"/>
          </p:cNvSpPr>
          <p:nvPr>
            <p:ph type="title"/>
          </p:nvPr>
        </p:nvSpPr>
        <p:spPr/>
        <p:txBody>
          <a:bodyPr/>
          <a:lstStyle/>
          <a:p>
            <a:r>
              <a:rPr lang="de-DE"/>
              <a:t>Gesamt-Übersicht</a:t>
            </a:r>
          </a:p>
        </p:txBody>
      </p:sp>
      <p:sp>
        <p:nvSpPr>
          <p:cNvPr id="3" name="Textplatzhalter 2">
            <a:extLst>
              <a:ext uri="{FF2B5EF4-FFF2-40B4-BE49-F238E27FC236}">
                <a16:creationId xmlns:a16="http://schemas.microsoft.com/office/drawing/2014/main" id="{D37AEB6A-6C25-454D-BAC7-88E78D780E90}"/>
              </a:ext>
            </a:extLst>
          </p:cNvPr>
          <p:cNvSpPr>
            <a:spLocks noGrp="1"/>
          </p:cNvSpPr>
          <p:nvPr>
            <p:ph type="body" sz="quarter" idx="13"/>
          </p:nvPr>
        </p:nvSpPr>
        <p:spPr/>
        <p:txBody>
          <a:bodyPr/>
          <a:lstStyle/>
          <a:p>
            <a:r>
              <a:rPr lang="de-DE"/>
              <a:t>Ablauf</a:t>
            </a:r>
          </a:p>
        </p:txBody>
      </p:sp>
      <p:graphicFrame>
        <p:nvGraphicFramePr>
          <p:cNvPr id="5" name="Tabelle 4">
            <a:extLst>
              <a:ext uri="{FF2B5EF4-FFF2-40B4-BE49-F238E27FC236}">
                <a16:creationId xmlns:a16="http://schemas.microsoft.com/office/drawing/2014/main" id="{4C3A26F4-92F5-4C4A-BFC6-081E8E801127}"/>
              </a:ext>
            </a:extLst>
          </p:cNvPr>
          <p:cNvGraphicFramePr>
            <a:graphicFrameLocks noGrp="1"/>
          </p:cNvGraphicFramePr>
          <p:nvPr>
            <p:extLst/>
          </p:nvPr>
        </p:nvGraphicFramePr>
        <p:xfrm>
          <a:off x="371357" y="1442145"/>
          <a:ext cx="11375167" cy="4759621"/>
        </p:xfrm>
        <a:graphic>
          <a:graphicData uri="http://schemas.openxmlformats.org/drawingml/2006/table">
            <a:tbl>
              <a:tblPr firstRow="1" bandRow="1">
                <a:tableStyleId>{00A15C55-8517-42AA-B614-E9B94910E393}</a:tableStyleId>
              </a:tblPr>
              <a:tblGrid>
                <a:gridCol w="1041186">
                  <a:extLst>
                    <a:ext uri="{9D8B030D-6E8A-4147-A177-3AD203B41FA5}">
                      <a16:colId xmlns:a16="http://schemas.microsoft.com/office/drawing/2014/main" val="2202381272"/>
                    </a:ext>
                  </a:extLst>
                </a:gridCol>
                <a:gridCol w="767131">
                  <a:extLst>
                    <a:ext uri="{9D8B030D-6E8A-4147-A177-3AD203B41FA5}">
                      <a16:colId xmlns:a16="http://schemas.microsoft.com/office/drawing/2014/main" val="1431896644"/>
                    </a:ext>
                  </a:extLst>
                </a:gridCol>
                <a:gridCol w="2934586">
                  <a:extLst>
                    <a:ext uri="{9D8B030D-6E8A-4147-A177-3AD203B41FA5}">
                      <a16:colId xmlns:a16="http://schemas.microsoft.com/office/drawing/2014/main" val="32570082"/>
                    </a:ext>
                  </a:extLst>
                </a:gridCol>
                <a:gridCol w="3636335">
                  <a:extLst>
                    <a:ext uri="{9D8B030D-6E8A-4147-A177-3AD203B41FA5}">
                      <a16:colId xmlns:a16="http://schemas.microsoft.com/office/drawing/2014/main" val="3551147682"/>
                    </a:ext>
                  </a:extLst>
                </a:gridCol>
                <a:gridCol w="2995929">
                  <a:extLst>
                    <a:ext uri="{9D8B030D-6E8A-4147-A177-3AD203B41FA5}">
                      <a16:colId xmlns:a16="http://schemas.microsoft.com/office/drawing/2014/main" val="1814567008"/>
                    </a:ext>
                  </a:extLst>
                </a:gridCol>
              </a:tblGrid>
              <a:tr h="370501">
                <a:tc>
                  <a:txBody>
                    <a:bodyPr/>
                    <a:lstStyle/>
                    <a:p>
                      <a:pPr algn="ctr"/>
                      <a:r>
                        <a:rPr lang="de-DE" sz="1200"/>
                        <a:t>Workshop</a:t>
                      </a:r>
                    </a:p>
                  </a:txBody>
                  <a:tcPr/>
                </a:tc>
                <a:tc>
                  <a:txBody>
                    <a:bodyPr/>
                    <a:lstStyle/>
                    <a:p>
                      <a:pPr algn="ctr"/>
                      <a:r>
                        <a:rPr lang="de-DE" sz="1200"/>
                        <a:t>Zeit</a:t>
                      </a:r>
                    </a:p>
                  </a:txBody>
                  <a:tcPr/>
                </a:tc>
                <a:tc>
                  <a:txBody>
                    <a:bodyPr/>
                    <a:lstStyle/>
                    <a:p>
                      <a:pPr algn="ctr"/>
                      <a:r>
                        <a:rPr lang="de-DE" sz="1200"/>
                        <a:t>Thema</a:t>
                      </a:r>
                    </a:p>
                  </a:txBody>
                  <a:tcPr/>
                </a:tc>
                <a:tc>
                  <a:txBody>
                    <a:bodyPr/>
                    <a:lstStyle/>
                    <a:p>
                      <a:pPr algn="ctr"/>
                      <a:r>
                        <a:rPr lang="de-DE" sz="1200"/>
                        <a:t>Workshopinhalte</a:t>
                      </a:r>
                    </a:p>
                  </a:txBody>
                  <a:tcPr/>
                </a:tc>
                <a:tc>
                  <a:txBody>
                    <a:bodyPr/>
                    <a:lstStyle/>
                    <a:p>
                      <a:pPr algn="ctr"/>
                      <a:r>
                        <a:rPr lang="de-DE" sz="1200"/>
                        <a:t>Material</a:t>
                      </a:r>
                    </a:p>
                  </a:txBody>
                  <a:tcPr/>
                </a:tc>
                <a:extLst>
                  <a:ext uri="{0D108BD9-81ED-4DB2-BD59-A6C34878D82A}">
                    <a16:rowId xmlns:a16="http://schemas.microsoft.com/office/drawing/2014/main" val="356692969"/>
                  </a:ext>
                </a:extLst>
              </a:tr>
              <a:tr h="370501">
                <a:tc>
                  <a:txBody>
                    <a:bodyPr/>
                    <a:lstStyle/>
                    <a:p>
                      <a:pPr algn="ctr"/>
                      <a:r>
                        <a:rPr lang="de-DE" sz="1200">
                          <a:solidFill>
                            <a:schemeClr val="tx2"/>
                          </a:solidFill>
                        </a:rPr>
                        <a:t>1</a:t>
                      </a:r>
                    </a:p>
                  </a:txBody>
                  <a:tcPr anchor="ctr"/>
                </a:tc>
                <a:tc>
                  <a:txBody>
                    <a:bodyPr/>
                    <a:lstStyle/>
                    <a:p>
                      <a:pPr algn="ctr"/>
                      <a:r>
                        <a:rPr lang="de-DE" sz="1200">
                          <a:solidFill>
                            <a:schemeClr val="tx2"/>
                          </a:solidFill>
                        </a:rPr>
                        <a:t>180min + Pause</a:t>
                      </a:r>
                    </a:p>
                  </a:txBody>
                  <a:tcPr anchor="ctr"/>
                </a:tc>
                <a:tc>
                  <a:txBody>
                    <a:bodyPr/>
                    <a:lstStyle/>
                    <a:p>
                      <a:pPr algn="ctr"/>
                      <a:r>
                        <a:rPr lang="de-DE" sz="1200">
                          <a:solidFill>
                            <a:schemeClr val="tx2"/>
                          </a:solidFill>
                        </a:rPr>
                        <a:t>Vermittlung der Grundlagen zur Erhebung des IST-Zustandes</a:t>
                      </a:r>
                    </a:p>
                  </a:txBody>
                  <a:tcPr/>
                </a:tc>
                <a:tc>
                  <a:txBody>
                    <a:bodyPr/>
                    <a:lstStyle/>
                    <a:p>
                      <a:pPr algn="ctr"/>
                      <a:r>
                        <a:rPr lang="de-DE" sz="1200">
                          <a:solidFill>
                            <a:schemeClr val="tx2"/>
                          </a:solidFill>
                        </a:rPr>
                        <a:t>Einordnung in den Verpflegungsablauf</a:t>
                      </a:r>
                    </a:p>
                    <a:p>
                      <a:pPr algn="ctr"/>
                      <a:r>
                        <a:rPr lang="de-DE" sz="1200">
                          <a:solidFill>
                            <a:schemeClr val="tx2"/>
                          </a:solidFill>
                        </a:rPr>
                        <a:t>Zusammenhänge zwischen Beschaffungsstrategie und Nachhaltigkeit</a:t>
                      </a:r>
                    </a:p>
                    <a:p>
                      <a:pPr algn="ctr"/>
                      <a:r>
                        <a:rPr lang="de-DE" sz="1200">
                          <a:solidFill>
                            <a:schemeClr val="tx2"/>
                          </a:solidFill>
                        </a:rPr>
                        <a:t>Herausforderungen des aktuellen Ernährungssystems</a:t>
                      </a:r>
                    </a:p>
                    <a:p>
                      <a:pPr algn="ctr"/>
                      <a:r>
                        <a:rPr lang="de-DE" sz="1200">
                          <a:solidFill>
                            <a:schemeClr val="tx2"/>
                          </a:solidFill>
                        </a:rPr>
                        <a:t>Lösungsstrategien</a:t>
                      </a:r>
                    </a:p>
                    <a:p>
                      <a:pPr algn="ctr"/>
                      <a:r>
                        <a:rPr lang="de-DE" sz="1200">
                          <a:solidFill>
                            <a:schemeClr val="tx2"/>
                          </a:solidFill>
                        </a:rPr>
                        <a:t>Exkurs: Ausschreibungen</a:t>
                      </a:r>
                    </a:p>
                  </a:txBody>
                  <a:tcPr/>
                </a:tc>
                <a:tc>
                  <a:txBody>
                    <a:bodyPr/>
                    <a:lstStyle/>
                    <a:p>
                      <a:pPr algn="l"/>
                      <a:r>
                        <a:rPr lang="de-DE" sz="1200">
                          <a:solidFill>
                            <a:schemeClr val="tx2"/>
                          </a:solidFill>
                        </a:rPr>
                        <a:t>Präsentation</a:t>
                      </a:r>
                    </a:p>
                    <a:p>
                      <a:pPr algn="l"/>
                      <a:r>
                        <a:rPr lang="de-DE" sz="1200">
                          <a:solidFill>
                            <a:schemeClr val="tx2"/>
                          </a:solidFill>
                        </a:rPr>
                        <a:t>Moderationskarten, Flip Chart, Stifte, Stellwand, Stecknadeln</a:t>
                      </a:r>
                    </a:p>
                  </a:txBody>
                  <a:tcPr/>
                </a:tc>
                <a:extLst>
                  <a:ext uri="{0D108BD9-81ED-4DB2-BD59-A6C34878D82A}">
                    <a16:rowId xmlns:a16="http://schemas.microsoft.com/office/drawing/2014/main" val="525869581"/>
                  </a:ext>
                </a:extLst>
              </a:tr>
              <a:tr h="370501">
                <a:tc>
                  <a:txBody>
                    <a:bodyPr/>
                    <a:lstStyle/>
                    <a:p>
                      <a:pPr algn="ctr"/>
                      <a:r>
                        <a:rPr lang="de-DE" sz="1200">
                          <a:solidFill>
                            <a:schemeClr val="tx2"/>
                          </a:solidFill>
                        </a:rPr>
                        <a:t>2</a:t>
                      </a: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a:solidFill>
                            <a:schemeClr val="tx2"/>
                          </a:solidFill>
                        </a:rPr>
                        <a:t>180min + Pause</a:t>
                      </a:r>
                    </a:p>
                  </a:txBody>
                  <a:tcPr anchor="ctr"/>
                </a:tc>
                <a:tc>
                  <a:txBody>
                    <a:bodyPr/>
                    <a:lstStyle/>
                    <a:p>
                      <a:pPr algn="ctr"/>
                      <a:r>
                        <a:rPr lang="de-DE" sz="1200">
                          <a:solidFill>
                            <a:schemeClr val="tx2"/>
                          </a:solidFill>
                        </a:rPr>
                        <a:t>Maßnahmenplanung</a:t>
                      </a:r>
                    </a:p>
                  </a:txBody>
                  <a:tcPr/>
                </a:tc>
                <a:tc>
                  <a:txBody>
                    <a:bodyPr/>
                    <a:lstStyle/>
                    <a:p>
                      <a:pPr algn="ctr"/>
                      <a:r>
                        <a:rPr lang="de-DE" sz="1200">
                          <a:solidFill>
                            <a:schemeClr val="tx2"/>
                          </a:solidFill>
                        </a:rPr>
                        <a:t>Ergebnisse der IST-Analysen</a:t>
                      </a:r>
                    </a:p>
                    <a:p>
                      <a:pPr algn="ctr"/>
                      <a:r>
                        <a:rPr lang="de-DE" sz="1200">
                          <a:solidFill>
                            <a:schemeClr val="tx2"/>
                          </a:solidFill>
                        </a:rPr>
                        <a:t>Best-</a:t>
                      </a:r>
                      <a:r>
                        <a:rPr lang="de-DE" sz="1200" err="1">
                          <a:solidFill>
                            <a:schemeClr val="tx2"/>
                          </a:solidFill>
                        </a:rPr>
                        <a:t>Practise</a:t>
                      </a:r>
                      <a:r>
                        <a:rPr lang="de-DE" sz="1200">
                          <a:solidFill>
                            <a:schemeClr val="tx2"/>
                          </a:solidFill>
                        </a:rPr>
                        <a:t> Beispiel</a:t>
                      </a:r>
                    </a:p>
                    <a:p>
                      <a:pPr algn="ctr"/>
                      <a:r>
                        <a:rPr lang="de-DE" sz="1200">
                          <a:solidFill>
                            <a:schemeClr val="tx2"/>
                          </a:solidFill>
                        </a:rPr>
                        <a:t>Suchstrategie für regionale Lieferanten</a:t>
                      </a:r>
                    </a:p>
                    <a:p>
                      <a:pPr algn="ctr"/>
                      <a:r>
                        <a:rPr lang="de-DE" sz="1200">
                          <a:solidFill>
                            <a:schemeClr val="tx2"/>
                          </a:solidFill>
                        </a:rPr>
                        <a:t>Schrittweise Umstellung auf regional, </a:t>
                      </a:r>
                      <a:r>
                        <a:rPr lang="de-DE" sz="1200" err="1">
                          <a:solidFill>
                            <a:schemeClr val="tx2"/>
                          </a:solidFill>
                        </a:rPr>
                        <a:t>bio</a:t>
                      </a:r>
                      <a:r>
                        <a:rPr lang="de-DE" sz="1200">
                          <a:solidFill>
                            <a:schemeClr val="tx2"/>
                          </a:solidFill>
                        </a:rPr>
                        <a:t>, artgerecht, fair</a:t>
                      </a:r>
                    </a:p>
                    <a:p>
                      <a:pPr algn="ctr"/>
                      <a:r>
                        <a:rPr lang="de-DE" sz="1200">
                          <a:solidFill>
                            <a:schemeClr val="tx2"/>
                          </a:solidFill>
                        </a:rPr>
                        <a:t>Anforderungsprofil an Lieferanten</a:t>
                      </a:r>
                    </a:p>
                  </a:txBody>
                  <a:tcPr/>
                </a:tc>
                <a:tc>
                  <a:txBody>
                    <a:bodyPr/>
                    <a:lstStyle/>
                    <a:p>
                      <a:pPr algn="l"/>
                      <a:r>
                        <a:rPr lang="de-DE" sz="1200">
                          <a:solidFill>
                            <a:schemeClr val="tx2"/>
                          </a:solidFill>
                        </a:rPr>
                        <a:t>Präsentation</a:t>
                      </a:r>
                    </a:p>
                    <a:p>
                      <a:pPr algn="l"/>
                      <a:r>
                        <a:rPr lang="de-DE" sz="1200">
                          <a:solidFill>
                            <a:schemeClr val="tx2"/>
                          </a:solidFill>
                        </a:rPr>
                        <a:t>Moderationskarten, Flip Chart, Stifte, Stellwand, Stecknadeln, Klebepunkte</a:t>
                      </a:r>
                    </a:p>
                    <a:p>
                      <a:pPr algn="l"/>
                      <a:r>
                        <a:rPr lang="de-DE" sz="1200">
                          <a:solidFill>
                            <a:schemeClr val="tx2"/>
                          </a:solidFill>
                        </a:rPr>
                        <a:t>Schwarzer-Peter Nachhaltigkeitsedition oder Lebensmittel-Icons</a:t>
                      </a:r>
                    </a:p>
                  </a:txBody>
                  <a:tcPr/>
                </a:tc>
                <a:extLst>
                  <a:ext uri="{0D108BD9-81ED-4DB2-BD59-A6C34878D82A}">
                    <a16:rowId xmlns:a16="http://schemas.microsoft.com/office/drawing/2014/main" val="791101704"/>
                  </a:ext>
                </a:extLst>
              </a:tr>
              <a:tr h="370501">
                <a:tc>
                  <a:txBody>
                    <a:bodyPr/>
                    <a:lstStyle/>
                    <a:p>
                      <a:pPr algn="ctr"/>
                      <a:r>
                        <a:rPr lang="de-DE" sz="1200" b="1"/>
                        <a:t>3</a:t>
                      </a: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b="1"/>
                        <a:t>90min </a:t>
                      </a:r>
                    </a:p>
                  </a:txBody>
                  <a:tcPr anchor="ctr"/>
                </a:tc>
                <a:tc>
                  <a:txBody>
                    <a:bodyPr/>
                    <a:lstStyle/>
                    <a:p>
                      <a:pPr algn="ctr"/>
                      <a:r>
                        <a:rPr lang="de-DE" sz="1200" b="1"/>
                        <a:t>Auswertung des aktuellen Standes</a:t>
                      </a:r>
                    </a:p>
                    <a:p>
                      <a:pPr algn="ctr"/>
                      <a:r>
                        <a:rPr lang="de-DE" sz="1200" b="1"/>
                        <a:t>Unterstützung bei Bedarf</a:t>
                      </a:r>
                    </a:p>
                  </a:txBody>
                  <a:tcPr/>
                </a:tc>
                <a:tc>
                  <a:txBody>
                    <a:bodyPr/>
                    <a:lstStyle/>
                    <a:p>
                      <a:pPr algn="ctr"/>
                      <a:r>
                        <a:rPr lang="de-DE" sz="1200" b="1"/>
                        <a:t>Zwischenstand anhand von Leitfragen: Maßnahmenplanung, Maßnahmenumsetzung, Schwierigkeiten</a:t>
                      </a:r>
                    </a:p>
                    <a:p>
                      <a:pPr algn="ctr"/>
                      <a:r>
                        <a:rPr lang="de-DE" sz="1200" b="1"/>
                        <a:t>Netzwerke</a:t>
                      </a:r>
                    </a:p>
                  </a:txBody>
                  <a:tcPr/>
                </a:tc>
                <a:tc>
                  <a:txBody>
                    <a:bodyPr/>
                    <a:lstStyle/>
                    <a:p>
                      <a:r>
                        <a:rPr lang="de-DE" sz="1200" b="1"/>
                        <a:t>Präsentation</a:t>
                      </a:r>
                    </a:p>
                    <a:p>
                      <a:r>
                        <a:rPr lang="de-DE" sz="1200" b="1"/>
                        <a:t>Karten/Blätter + Stifte oder Digitale Emojis </a:t>
                      </a:r>
                    </a:p>
                  </a:txBody>
                  <a:tcPr/>
                </a:tc>
                <a:extLst>
                  <a:ext uri="{0D108BD9-81ED-4DB2-BD59-A6C34878D82A}">
                    <a16:rowId xmlns:a16="http://schemas.microsoft.com/office/drawing/2014/main" val="2462647292"/>
                  </a:ext>
                </a:extLst>
              </a:tr>
              <a:tr h="370501">
                <a:tc>
                  <a:txBody>
                    <a:bodyPr/>
                    <a:lstStyle/>
                    <a:p>
                      <a:pPr algn="ctr"/>
                      <a:r>
                        <a:rPr lang="de-DE" sz="1200">
                          <a:solidFill>
                            <a:schemeClr val="tx2"/>
                          </a:solidFill>
                        </a:rPr>
                        <a:t>4</a:t>
                      </a: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a:solidFill>
                            <a:schemeClr val="tx2"/>
                          </a:solidFill>
                        </a:rPr>
                        <a:t>180min + Pause</a:t>
                      </a:r>
                    </a:p>
                  </a:txBody>
                  <a:tcPr anchor="ctr"/>
                </a:tc>
                <a:tc>
                  <a:txBody>
                    <a:bodyPr/>
                    <a:lstStyle/>
                    <a:p>
                      <a:pPr algn="ctr"/>
                      <a:r>
                        <a:rPr lang="de-DE" sz="1200">
                          <a:solidFill>
                            <a:schemeClr val="tx2"/>
                          </a:solidFill>
                        </a:rPr>
                        <a:t>Vorher-/Nachher-Vergleich</a:t>
                      </a:r>
                    </a:p>
                    <a:p>
                      <a:pPr algn="ctr"/>
                      <a:r>
                        <a:rPr lang="de-DE" sz="1200">
                          <a:solidFill>
                            <a:schemeClr val="tx2"/>
                          </a:solidFill>
                        </a:rPr>
                        <a:t>Ausblick</a:t>
                      </a:r>
                    </a:p>
                  </a:txBody>
                  <a:tcPr/>
                </a:tc>
                <a:tc>
                  <a:txBody>
                    <a:bodyPr/>
                    <a:lstStyle/>
                    <a:p>
                      <a:pPr algn="ctr"/>
                      <a:r>
                        <a:rPr lang="de-DE" sz="1200">
                          <a:solidFill>
                            <a:schemeClr val="tx2"/>
                          </a:solidFill>
                        </a:rPr>
                        <a:t>Ergebnisübersicht </a:t>
                      </a:r>
                    </a:p>
                    <a:p>
                      <a:pPr algn="ctr"/>
                      <a:r>
                        <a:rPr lang="de-DE" sz="1200">
                          <a:solidFill>
                            <a:schemeClr val="tx2"/>
                          </a:solidFill>
                        </a:rPr>
                        <a:t>Diskussion Hürden &amp; Schwierigkeiten </a:t>
                      </a:r>
                    </a:p>
                    <a:p>
                      <a:pPr algn="ctr"/>
                      <a:r>
                        <a:rPr lang="de-DE" sz="1200">
                          <a:solidFill>
                            <a:schemeClr val="tx2"/>
                          </a:solidFill>
                        </a:rPr>
                        <a:t>Herausstellung von Maßnahmen mit viel Potenzial und/oder wenig Aufwand</a:t>
                      </a:r>
                    </a:p>
                    <a:p>
                      <a:pPr algn="ctr"/>
                      <a:r>
                        <a:rPr lang="de-DE" sz="1200">
                          <a:solidFill>
                            <a:schemeClr val="tx2"/>
                          </a:solidFill>
                        </a:rPr>
                        <a:t>Ausblick</a:t>
                      </a:r>
                    </a:p>
                  </a:txBody>
                  <a:tcPr/>
                </a:tc>
                <a:tc>
                  <a:txBody>
                    <a:bodyPr/>
                    <a:lstStyle/>
                    <a:p>
                      <a:pPr algn="l"/>
                      <a:r>
                        <a:rPr lang="de-DE" sz="1200">
                          <a:solidFill>
                            <a:schemeClr val="tx2"/>
                          </a:solidFill>
                        </a:rPr>
                        <a:t>Präsentation</a:t>
                      </a:r>
                    </a:p>
                    <a:p>
                      <a:pPr algn="l"/>
                      <a:r>
                        <a:rPr lang="de-DE" sz="1200">
                          <a:solidFill>
                            <a:schemeClr val="tx2"/>
                          </a:solidFill>
                        </a:rPr>
                        <a:t>Moderationskarten, Flip Chart, Stifte, Stellwand, Stecknadeln</a:t>
                      </a:r>
                    </a:p>
                    <a:p>
                      <a:r>
                        <a:rPr lang="de-DE" sz="1200">
                          <a:solidFill>
                            <a:schemeClr val="tx2"/>
                          </a:solidFill>
                        </a:rPr>
                        <a:t>Arbeitsblatt (Speiseplan)</a:t>
                      </a:r>
                    </a:p>
                    <a:p>
                      <a:r>
                        <a:rPr lang="de-DE" sz="1200">
                          <a:solidFill>
                            <a:schemeClr val="tx2"/>
                          </a:solidFill>
                        </a:rPr>
                        <a:t>Postkarte/Briefpapier</a:t>
                      </a:r>
                    </a:p>
                  </a:txBody>
                  <a:tcPr/>
                </a:tc>
                <a:extLst>
                  <a:ext uri="{0D108BD9-81ED-4DB2-BD59-A6C34878D82A}">
                    <a16:rowId xmlns:a16="http://schemas.microsoft.com/office/drawing/2014/main" val="3422921826"/>
                  </a:ext>
                </a:extLst>
              </a:tr>
            </a:tbl>
          </a:graphicData>
        </a:graphic>
      </p:graphicFrame>
    </p:spTree>
    <p:extLst>
      <p:ext uri="{BB962C8B-B14F-4D97-AF65-F5344CB8AC3E}">
        <p14:creationId xmlns:p14="http://schemas.microsoft.com/office/powerpoint/2010/main" val="3455850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BBC0D-3D54-FC46-989F-EC39B90DA920}"/>
              </a:ext>
            </a:extLst>
          </p:cNvPr>
          <p:cNvSpPr>
            <a:spLocks noGrp="1"/>
          </p:cNvSpPr>
          <p:nvPr>
            <p:ph type="ctrTitle"/>
          </p:nvPr>
        </p:nvSpPr>
        <p:spPr/>
        <p:txBody>
          <a:bodyPr/>
          <a:lstStyle/>
          <a:p>
            <a:r>
              <a:rPr lang="de-DE" dirty="0"/>
              <a:t>ENDE 3.</a:t>
            </a:r>
          </a:p>
        </p:txBody>
      </p:sp>
      <p:sp>
        <p:nvSpPr>
          <p:cNvPr id="3" name="Untertitel 2">
            <a:extLst>
              <a:ext uri="{FF2B5EF4-FFF2-40B4-BE49-F238E27FC236}">
                <a16:creationId xmlns:a16="http://schemas.microsoft.com/office/drawing/2014/main" id="{2637D044-458D-1806-1F20-61D235E2D335}"/>
              </a:ext>
            </a:extLst>
          </p:cNvPr>
          <p:cNvSpPr>
            <a:spLocks noGrp="1"/>
          </p:cNvSpPr>
          <p:nvPr>
            <p:ph type="subTitle" idx="1"/>
          </p:nvPr>
        </p:nvSpPr>
        <p:spPr/>
        <p:txBody>
          <a:bodyPr/>
          <a:lstStyle/>
          <a:p>
            <a:endParaRPr lang="de-DE"/>
          </a:p>
        </p:txBody>
      </p:sp>
      <p:sp>
        <p:nvSpPr>
          <p:cNvPr id="4" name="Textplatzhalter 3">
            <a:extLst>
              <a:ext uri="{FF2B5EF4-FFF2-40B4-BE49-F238E27FC236}">
                <a16:creationId xmlns:a16="http://schemas.microsoft.com/office/drawing/2014/main" id="{FEDE5F10-0333-C098-DFB3-2ACC3FA1D872}"/>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315137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49172-6A12-4A48-A31F-E5705B0B93F1}"/>
              </a:ext>
            </a:extLst>
          </p:cNvPr>
          <p:cNvSpPr>
            <a:spLocks noGrp="1"/>
          </p:cNvSpPr>
          <p:nvPr>
            <p:ph type="title"/>
          </p:nvPr>
        </p:nvSpPr>
        <p:spPr/>
        <p:txBody>
          <a:bodyPr/>
          <a:lstStyle/>
          <a:p>
            <a:r>
              <a:rPr lang="de-DE"/>
              <a:t>Übersicht</a:t>
            </a:r>
          </a:p>
        </p:txBody>
      </p:sp>
      <p:sp>
        <p:nvSpPr>
          <p:cNvPr id="3" name="Textplatzhalter 2">
            <a:extLst>
              <a:ext uri="{FF2B5EF4-FFF2-40B4-BE49-F238E27FC236}">
                <a16:creationId xmlns:a16="http://schemas.microsoft.com/office/drawing/2014/main" id="{D37AEB6A-6C25-454D-BAC7-88E78D780E90}"/>
              </a:ext>
            </a:extLst>
          </p:cNvPr>
          <p:cNvSpPr>
            <a:spLocks noGrp="1"/>
          </p:cNvSpPr>
          <p:nvPr>
            <p:ph type="body" sz="quarter" idx="13"/>
          </p:nvPr>
        </p:nvSpPr>
        <p:spPr/>
        <p:txBody>
          <a:bodyPr/>
          <a:lstStyle/>
          <a:p>
            <a:r>
              <a:rPr lang="de-DE"/>
              <a:t>Ablauf - ONLINE</a:t>
            </a:r>
          </a:p>
        </p:txBody>
      </p:sp>
      <p:graphicFrame>
        <p:nvGraphicFramePr>
          <p:cNvPr id="5" name="Tabelle 4">
            <a:extLst>
              <a:ext uri="{FF2B5EF4-FFF2-40B4-BE49-F238E27FC236}">
                <a16:creationId xmlns:a16="http://schemas.microsoft.com/office/drawing/2014/main" id="{4C3A26F4-92F5-4C4A-BFC6-081E8E801127}"/>
              </a:ext>
            </a:extLst>
          </p:cNvPr>
          <p:cNvGraphicFramePr>
            <a:graphicFrameLocks noGrp="1"/>
          </p:cNvGraphicFramePr>
          <p:nvPr>
            <p:extLst/>
          </p:nvPr>
        </p:nvGraphicFramePr>
        <p:xfrm>
          <a:off x="371357" y="1442145"/>
          <a:ext cx="11375167" cy="3293533"/>
        </p:xfrm>
        <a:graphic>
          <a:graphicData uri="http://schemas.openxmlformats.org/drawingml/2006/table">
            <a:tbl>
              <a:tblPr firstRow="1" bandRow="1">
                <a:tableStyleId>{00A15C55-8517-42AA-B614-E9B94910E393}</a:tableStyleId>
              </a:tblPr>
              <a:tblGrid>
                <a:gridCol w="800951">
                  <a:extLst>
                    <a:ext uri="{9D8B030D-6E8A-4147-A177-3AD203B41FA5}">
                      <a16:colId xmlns:a16="http://schemas.microsoft.com/office/drawing/2014/main" val="2202381272"/>
                    </a:ext>
                  </a:extLst>
                </a:gridCol>
                <a:gridCol w="1007366">
                  <a:extLst>
                    <a:ext uri="{9D8B030D-6E8A-4147-A177-3AD203B41FA5}">
                      <a16:colId xmlns:a16="http://schemas.microsoft.com/office/drawing/2014/main" val="1431896644"/>
                    </a:ext>
                  </a:extLst>
                </a:gridCol>
                <a:gridCol w="2934586">
                  <a:extLst>
                    <a:ext uri="{9D8B030D-6E8A-4147-A177-3AD203B41FA5}">
                      <a16:colId xmlns:a16="http://schemas.microsoft.com/office/drawing/2014/main" val="32570082"/>
                    </a:ext>
                  </a:extLst>
                </a:gridCol>
                <a:gridCol w="3636335">
                  <a:extLst>
                    <a:ext uri="{9D8B030D-6E8A-4147-A177-3AD203B41FA5}">
                      <a16:colId xmlns:a16="http://schemas.microsoft.com/office/drawing/2014/main" val="3551147682"/>
                    </a:ext>
                  </a:extLst>
                </a:gridCol>
                <a:gridCol w="2995929">
                  <a:extLst>
                    <a:ext uri="{9D8B030D-6E8A-4147-A177-3AD203B41FA5}">
                      <a16:colId xmlns:a16="http://schemas.microsoft.com/office/drawing/2014/main" val="1814567008"/>
                    </a:ext>
                  </a:extLst>
                </a:gridCol>
              </a:tblGrid>
              <a:tr h="370840">
                <a:tc>
                  <a:txBody>
                    <a:bodyPr/>
                    <a:lstStyle/>
                    <a:p>
                      <a:r>
                        <a:rPr lang="de-DE" sz="1200"/>
                        <a:t>Block</a:t>
                      </a:r>
                    </a:p>
                  </a:txBody>
                  <a:tcPr/>
                </a:tc>
                <a:tc>
                  <a:txBody>
                    <a:bodyPr/>
                    <a:lstStyle/>
                    <a:p>
                      <a:r>
                        <a:rPr lang="de-DE" sz="1200"/>
                        <a:t>Zeit</a:t>
                      </a:r>
                    </a:p>
                  </a:txBody>
                  <a:tcPr/>
                </a:tc>
                <a:tc>
                  <a:txBody>
                    <a:bodyPr/>
                    <a:lstStyle/>
                    <a:p>
                      <a:r>
                        <a:rPr lang="de-DE" sz="1200"/>
                        <a:t>Inhalt</a:t>
                      </a:r>
                    </a:p>
                  </a:txBody>
                  <a:tcPr/>
                </a:tc>
                <a:tc>
                  <a:txBody>
                    <a:bodyPr/>
                    <a:lstStyle/>
                    <a:p>
                      <a:pPr algn="ctr"/>
                      <a:r>
                        <a:rPr lang="de-DE" sz="1200"/>
                        <a:t>Methode</a:t>
                      </a:r>
                    </a:p>
                  </a:txBody>
                  <a:tcPr/>
                </a:tc>
                <a:tc>
                  <a:txBody>
                    <a:bodyPr/>
                    <a:lstStyle/>
                    <a:p>
                      <a:pPr algn="ctr"/>
                      <a:r>
                        <a:rPr lang="de-DE" sz="1200"/>
                        <a:t>Material</a:t>
                      </a:r>
                    </a:p>
                  </a:txBody>
                  <a:tcPr/>
                </a:tc>
                <a:extLst>
                  <a:ext uri="{0D108BD9-81ED-4DB2-BD59-A6C34878D82A}">
                    <a16:rowId xmlns:a16="http://schemas.microsoft.com/office/drawing/2014/main" val="356692969"/>
                  </a:ext>
                </a:extLst>
              </a:tr>
              <a:tr h="370840">
                <a:tc rowSpan="7">
                  <a:txBody>
                    <a:bodyPr/>
                    <a:lstStyle/>
                    <a:p>
                      <a:pPr algn="ctr"/>
                      <a:r>
                        <a:rPr lang="de-DE" sz="1200"/>
                        <a:t>1</a:t>
                      </a:r>
                    </a:p>
                  </a:txBody>
                  <a:tcPr anchor="ctr"/>
                </a:tc>
                <a:tc>
                  <a:txBody>
                    <a:bodyPr/>
                    <a:lstStyle/>
                    <a:p>
                      <a:pPr algn="ctr"/>
                      <a:r>
                        <a:rPr lang="de-DE" sz="1200"/>
                        <a:t>5</a:t>
                      </a:r>
                    </a:p>
                  </a:txBody>
                  <a:tcPr anchor="ctr"/>
                </a:tc>
                <a:tc>
                  <a:txBody>
                    <a:bodyPr/>
                    <a:lstStyle/>
                    <a:p>
                      <a:pPr algn="ctr"/>
                      <a:r>
                        <a:rPr lang="de-DE" sz="1200"/>
                        <a:t>Begrüßung, Agenda und &amp; Ziele</a:t>
                      </a:r>
                    </a:p>
                  </a:txBody>
                  <a:tcPr/>
                </a:tc>
                <a:tc>
                  <a:txBody>
                    <a:bodyPr/>
                    <a:lstStyle/>
                    <a:p>
                      <a:pPr algn="ctr"/>
                      <a:r>
                        <a:rPr lang="de-DE" sz="1200"/>
                        <a:t>Vortrag</a:t>
                      </a:r>
                    </a:p>
                  </a:txBody>
                  <a:tcPr/>
                </a:tc>
                <a:tc>
                  <a:txBody>
                    <a:bodyPr/>
                    <a:lstStyle/>
                    <a:p>
                      <a:pPr algn="l"/>
                      <a:r>
                        <a:rPr lang="de-DE" sz="1200"/>
                        <a:t>Präsentation, Laptop &amp; </a:t>
                      </a:r>
                      <a:r>
                        <a:rPr lang="de-DE" sz="1200" err="1"/>
                        <a:t>Beamer</a:t>
                      </a:r>
                      <a:r>
                        <a:rPr lang="de-DE" sz="1200"/>
                        <a:t> </a:t>
                      </a:r>
                      <a:r>
                        <a:rPr lang="de-DE" sz="1100"/>
                        <a:t>(gesamten Workshop)</a:t>
                      </a:r>
                      <a:endParaRPr lang="de-DE" sz="1200"/>
                    </a:p>
                  </a:txBody>
                  <a:tcPr/>
                </a:tc>
                <a:extLst>
                  <a:ext uri="{0D108BD9-81ED-4DB2-BD59-A6C34878D82A}">
                    <a16:rowId xmlns:a16="http://schemas.microsoft.com/office/drawing/2014/main" val="525869581"/>
                  </a:ext>
                </a:extLst>
              </a:tr>
              <a:tr h="367453">
                <a:tc vMerge="1">
                  <a:txBody>
                    <a:bodyPr/>
                    <a:lstStyle/>
                    <a:p>
                      <a:endParaRPr lang="de-DE"/>
                    </a:p>
                  </a:txBody>
                  <a:tcPr/>
                </a:tc>
                <a:tc rowSpan="2">
                  <a:txBody>
                    <a:bodyPr/>
                    <a:lstStyle/>
                    <a:p>
                      <a:pPr algn="ctr"/>
                      <a:r>
                        <a:rPr lang="de-DE" sz="1200"/>
                        <a:t>20</a:t>
                      </a:r>
                    </a:p>
                  </a:txBody>
                  <a:tcPr anchor="ctr"/>
                </a:tc>
                <a:tc>
                  <a:txBody>
                    <a:bodyPr/>
                    <a:lstStyle/>
                    <a:p>
                      <a:pPr algn="ctr"/>
                      <a:r>
                        <a:rPr lang="de-DE" sz="1200"/>
                        <a:t>Teilnehmenden Rückblick</a:t>
                      </a:r>
                    </a:p>
                  </a:txBody>
                  <a:tcP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a:t>Blitzlicht durch die Teilnehmenden</a:t>
                      </a:r>
                    </a:p>
                    <a:p>
                      <a:pPr algn="ctr"/>
                      <a:endParaRPr lang="de-DE" sz="1200"/>
                    </a:p>
                  </a:txBody>
                  <a:tcPr/>
                </a:tc>
                <a:tc>
                  <a:txBody>
                    <a:bodyPr/>
                    <a:lstStyle/>
                    <a:p>
                      <a:pPr algn="l"/>
                      <a:r>
                        <a:rPr lang="de-DE" sz="1200"/>
                        <a:t>/</a:t>
                      </a:r>
                    </a:p>
                  </a:txBody>
                  <a:tcPr/>
                </a:tc>
                <a:extLst>
                  <a:ext uri="{0D108BD9-81ED-4DB2-BD59-A6C34878D82A}">
                    <a16:rowId xmlns:a16="http://schemas.microsoft.com/office/drawing/2014/main" val="2082170026"/>
                  </a:ext>
                </a:extLst>
              </a:tr>
              <a:tr h="367453">
                <a:tc vMerge="1">
                  <a:txBody>
                    <a:bodyPr/>
                    <a:lstStyle/>
                    <a:p>
                      <a:endParaRPr lang="de-DE" sz="1200"/>
                    </a:p>
                  </a:txBody>
                  <a:tcPr/>
                </a:tc>
                <a:tc vMerge="1">
                  <a:txBody>
                    <a:bodyPr/>
                    <a:lstStyle/>
                    <a:p>
                      <a:pPr algn="ctr"/>
                      <a:endParaRPr lang="de-DE" sz="1200"/>
                    </a:p>
                  </a:txBody>
                  <a:tcPr/>
                </a:tc>
                <a:tc>
                  <a:txBody>
                    <a:bodyPr/>
                    <a:lstStyle/>
                    <a:p>
                      <a:pPr algn="ctr"/>
                      <a:r>
                        <a:rPr lang="de-DE" sz="1200"/>
                        <a:t>Überblick über die Ergebnisse</a:t>
                      </a:r>
                    </a:p>
                  </a:txBody>
                  <a:tcPr/>
                </a:tc>
                <a:tc>
                  <a:txBody>
                    <a:bodyPr/>
                    <a:lstStyle/>
                    <a:p>
                      <a:pPr algn="ctr"/>
                      <a:r>
                        <a:rPr lang="de-DE" sz="1200"/>
                        <a:t>Vortrag</a:t>
                      </a:r>
                    </a:p>
                  </a:txBody>
                  <a:tcPr/>
                </a:tc>
                <a:tc>
                  <a:txBody>
                    <a:bodyPr/>
                    <a:lstStyle/>
                    <a:p>
                      <a:pPr algn="l"/>
                      <a:r>
                        <a:rPr lang="de-DE" sz="1200"/>
                        <a:t>Präsentation</a:t>
                      </a:r>
                    </a:p>
                  </a:txBody>
                  <a:tcPr/>
                </a:tc>
                <a:extLst>
                  <a:ext uri="{0D108BD9-81ED-4DB2-BD59-A6C34878D82A}">
                    <a16:rowId xmlns:a16="http://schemas.microsoft.com/office/drawing/2014/main" val="791101704"/>
                  </a:ext>
                </a:extLst>
              </a:tr>
              <a:tr h="370840">
                <a:tc vMerge="1">
                  <a:txBody>
                    <a:bodyPr/>
                    <a:lstStyle/>
                    <a:p>
                      <a:endParaRPr lang="de-DE" sz="1200"/>
                    </a:p>
                  </a:txBody>
                  <a:tcPr/>
                </a:tc>
                <a:tc>
                  <a:txBody>
                    <a:bodyPr/>
                    <a:lstStyle/>
                    <a:p>
                      <a:pPr algn="ctr"/>
                      <a:r>
                        <a:rPr lang="de-DE" sz="1200"/>
                        <a:t>20</a:t>
                      </a:r>
                    </a:p>
                  </a:txBody>
                  <a:tcPr anchor="ctr"/>
                </a:tc>
                <a:tc>
                  <a:txBody>
                    <a:bodyPr/>
                    <a:lstStyle/>
                    <a:p>
                      <a:pPr algn="ctr"/>
                      <a:r>
                        <a:rPr lang="de-DE" sz="1200"/>
                        <a:t>Vertiefende inhaltliche Diskussion über das Vorgehen der Teilnehmenden</a:t>
                      </a:r>
                    </a:p>
                  </a:txBody>
                  <a:tcPr/>
                </a:tc>
                <a:tc>
                  <a:txBody>
                    <a:bodyPr/>
                    <a:lstStyle/>
                    <a:p>
                      <a:pPr algn="ctr"/>
                      <a:r>
                        <a:rPr lang="de-DE" sz="1200"/>
                        <a:t>Diskussion im Plenum</a:t>
                      </a:r>
                    </a:p>
                  </a:txBody>
                  <a:tcPr/>
                </a:tc>
                <a:tc>
                  <a:txBody>
                    <a:bodyPr/>
                    <a:lstStyle/>
                    <a:p>
                      <a:r>
                        <a:rPr lang="de-DE" sz="1200"/>
                        <a:t>/</a:t>
                      </a:r>
                    </a:p>
                  </a:txBody>
                  <a:tcPr/>
                </a:tc>
                <a:extLst>
                  <a:ext uri="{0D108BD9-81ED-4DB2-BD59-A6C34878D82A}">
                    <a16:rowId xmlns:a16="http://schemas.microsoft.com/office/drawing/2014/main" val="2462647292"/>
                  </a:ext>
                </a:extLst>
              </a:tr>
              <a:tr h="370840">
                <a:tc vMerge="1">
                  <a:txBody>
                    <a:bodyPr/>
                    <a:lstStyle/>
                    <a:p>
                      <a:pPr algn="ctr"/>
                      <a:endParaRPr lang="de-DE" sz="1200"/>
                    </a:p>
                  </a:txBody>
                  <a:tcPr anchor="ctr"/>
                </a:tc>
                <a:tc>
                  <a:txBody>
                    <a:bodyPr/>
                    <a:lstStyle/>
                    <a:p>
                      <a:pPr algn="ctr"/>
                      <a:r>
                        <a:rPr lang="de-DE" sz="1200"/>
                        <a:t>25</a:t>
                      </a:r>
                    </a:p>
                  </a:txBody>
                  <a:tcPr anchor="ctr"/>
                </a:tc>
                <a:tc>
                  <a:txBody>
                    <a:bodyPr/>
                    <a:lstStyle/>
                    <a:p>
                      <a:pPr algn="ctr"/>
                      <a:r>
                        <a:rPr lang="de-DE" sz="1200"/>
                        <a:t>Netzwerke: unsinnig oder sinnvoll?</a:t>
                      </a:r>
                    </a:p>
                  </a:txBody>
                  <a:tcPr anchor="ctr"/>
                </a:tc>
                <a:tc>
                  <a:txBody>
                    <a:bodyPr/>
                    <a:lstStyle/>
                    <a:p>
                      <a:pPr algn="ctr"/>
                      <a:r>
                        <a:rPr lang="de-DE" sz="1200"/>
                        <a:t>Vortrag</a:t>
                      </a:r>
                    </a:p>
                    <a:p>
                      <a:pPr algn="ctr"/>
                      <a:r>
                        <a:rPr lang="de-DE" sz="1200"/>
                        <a:t>Austausch im Plenum</a:t>
                      </a:r>
                    </a:p>
                  </a:txBody>
                  <a:tcPr/>
                </a:tc>
                <a:tc>
                  <a:txBody>
                    <a:bodyPr/>
                    <a:lstStyle/>
                    <a:p>
                      <a:r>
                        <a:rPr lang="de-DE" sz="1200"/>
                        <a:t>Präsentation</a:t>
                      </a:r>
                    </a:p>
                  </a:txBody>
                  <a:tcPr/>
                </a:tc>
                <a:extLst>
                  <a:ext uri="{0D108BD9-81ED-4DB2-BD59-A6C34878D82A}">
                    <a16:rowId xmlns:a16="http://schemas.microsoft.com/office/drawing/2014/main" val="3422921826"/>
                  </a:ext>
                </a:extLst>
              </a:tr>
              <a:tr h="370840">
                <a:tc vMerge="1">
                  <a:txBody>
                    <a:bodyPr/>
                    <a:lstStyle/>
                    <a:p>
                      <a:endParaRPr lang="de-DE"/>
                    </a:p>
                  </a:txBody>
                  <a:tcPr/>
                </a:tc>
                <a:tc>
                  <a:txBody>
                    <a:bodyPr/>
                    <a:lstStyle/>
                    <a:p>
                      <a:pPr algn="ctr"/>
                      <a:r>
                        <a:rPr lang="de-DE" sz="1200"/>
                        <a:t>10</a:t>
                      </a:r>
                    </a:p>
                  </a:txBody>
                  <a:tcPr anchor="ctr"/>
                </a:tc>
                <a:tc>
                  <a:txBody>
                    <a:bodyPr/>
                    <a:lstStyle/>
                    <a:p>
                      <a:pPr algn="ctr"/>
                      <a:r>
                        <a:rPr lang="de-DE" sz="1200"/>
                        <a:t>Weiterführende Aufgabe</a:t>
                      </a:r>
                    </a:p>
                  </a:txBody>
                  <a:tcPr anchor="ctr"/>
                </a:tc>
                <a:tc>
                  <a:txBody>
                    <a:bodyPr/>
                    <a:lstStyle/>
                    <a:p>
                      <a:pPr algn="ctr"/>
                      <a:r>
                        <a:rPr lang="de-DE" sz="1200"/>
                        <a:t>Vortrag</a:t>
                      </a:r>
                    </a:p>
                  </a:txBody>
                  <a:tcPr/>
                </a:tc>
                <a:tc>
                  <a:txBody>
                    <a:bodyPr/>
                    <a:lstStyle/>
                    <a:p>
                      <a:r>
                        <a:rPr lang="de-DE" sz="1200"/>
                        <a:t>Präsentation</a:t>
                      </a:r>
                    </a:p>
                  </a:txBody>
                  <a:tcPr/>
                </a:tc>
                <a:extLst>
                  <a:ext uri="{0D108BD9-81ED-4DB2-BD59-A6C34878D82A}">
                    <a16:rowId xmlns:a16="http://schemas.microsoft.com/office/drawing/2014/main" val="2267103717"/>
                  </a:ext>
                </a:extLst>
              </a:tr>
              <a:tr h="370840">
                <a:tc vMerge="1">
                  <a:txBody>
                    <a:bodyPr/>
                    <a:lstStyle/>
                    <a:p>
                      <a:endParaRPr lang="de-DE" sz="1200"/>
                    </a:p>
                  </a:txBody>
                  <a:tcPr/>
                </a:tc>
                <a:tc>
                  <a:txBody>
                    <a:bodyPr/>
                    <a:lstStyle/>
                    <a:p>
                      <a:pPr algn="ctr"/>
                      <a:r>
                        <a:rPr lang="de-DE" sz="1200"/>
                        <a:t>10</a:t>
                      </a:r>
                    </a:p>
                  </a:txBody>
                  <a:tcPr anchor="ctr"/>
                </a:tc>
                <a:tc>
                  <a:txBody>
                    <a:bodyPr/>
                    <a:lstStyle/>
                    <a:p>
                      <a:pPr algn="ctr"/>
                      <a:r>
                        <a:rPr lang="de-DE" sz="1200"/>
                        <a:t>Abschluss</a:t>
                      </a:r>
                    </a:p>
                  </a:txBody>
                  <a:tcPr/>
                </a:tc>
                <a:tc>
                  <a:txBody>
                    <a:bodyPr/>
                    <a:lstStyle/>
                    <a:p>
                      <a:pPr algn="ctr"/>
                      <a:r>
                        <a:rPr lang="de-DE" sz="1200"/>
                        <a:t>Emoji-</a:t>
                      </a:r>
                      <a:r>
                        <a:rPr lang="de-DE" sz="1200" err="1"/>
                        <a:t>Checkout</a:t>
                      </a:r>
                      <a:endParaRPr lang="de-DE" sz="1200"/>
                    </a:p>
                  </a:txBody>
                  <a:tcPr/>
                </a:tc>
                <a:tc>
                  <a:txBody>
                    <a:bodyPr/>
                    <a:lstStyle/>
                    <a:p>
                      <a:r>
                        <a:rPr lang="de-DE" sz="1200"/>
                        <a:t>Evtl. Präsentation</a:t>
                      </a:r>
                    </a:p>
                  </a:txBody>
                  <a:tcPr/>
                </a:tc>
                <a:extLst>
                  <a:ext uri="{0D108BD9-81ED-4DB2-BD59-A6C34878D82A}">
                    <a16:rowId xmlns:a16="http://schemas.microsoft.com/office/drawing/2014/main" val="1677809749"/>
                  </a:ext>
                </a:extLst>
              </a:tr>
            </a:tbl>
          </a:graphicData>
        </a:graphic>
      </p:graphicFrame>
    </p:spTree>
    <p:extLst>
      <p:ext uri="{BB962C8B-B14F-4D97-AF65-F5344CB8AC3E}">
        <p14:creationId xmlns:p14="http://schemas.microsoft.com/office/powerpoint/2010/main" val="3553504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39473" y="1039449"/>
            <a:ext cx="10713053" cy="2027560"/>
          </a:xfrm>
        </p:spPr>
        <p:txBody>
          <a:bodyPr wrap="square" anchor="t">
            <a:noAutofit/>
          </a:bodyPr>
          <a:lstStyle/>
          <a:p>
            <a:r>
              <a:rPr lang="de-DE" sz="3200" dirty="0"/>
              <a:t>Gerechte und nachhaltige Außer-Haus-Angebote gestalten</a:t>
            </a:r>
            <a:br>
              <a:rPr lang="de-DE" sz="3200" b="1" dirty="0"/>
            </a:br>
            <a:br>
              <a:rPr lang="de-DE" sz="800" dirty="0">
                <a:effectLst/>
                <a:latin typeface="Helvetica" pitchFamily="2" charset="0"/>
              </a:rPr>
            </a:br>
            <a:br>
              <a:rPr lang="de-DE" sz="800" dirty="0">
                <a:effectLst/>
                <a:latin typeface="Helvetica" pitchFamily="2" charset="0"/>
              </a:rPr>
            </a:br>
            <a:br>
              <a:rPr lang="de-DE" sz="3200" dirty="0"/>
            </a:br>
            <a:br>
              <a:rPr lang="de-DE" sz="3200" dirty="0"/>
            </a:br>
            <a:endParaRPr lang="de-DE" sz="3200" dirty="0"/>
          </a:p>
        </p:txBody>
      </p:sp>
      <p:sp>
        <p:nvSpPr>
          <p:cNvPr id="12" name="Text Placeholder 3">
            <a:extLst>
              <a:ext uri="{FF2B5EF4-FFF2-40B4-BE49-F238E27FC236}">
                <a16:creationId xmlns:a16="http://schemas.microsoft.com/office/drawing/2014/main" id="{17F1BAA3-4691-27F9-E70C-C100408BB4AB}"/>
              </a:ext>
            </a:extLst>
          </p:cNvPr>
          <p:cNvSpPr>
            <a:spLocks noGrp="1"/>
          </p:cNvSpPr>
          <p:nvPr>
            <p:ph type="body" sz="quarter" idx="10"/>
          </p:nvPr>
        </p:nvSpPr>
        <p:spPr>
          <a:xfrm>
            <a:off x="2747681" y="4076703"/>
            <a:ext cx="6696633" cy="314510"/>
          </a:xfrm>
        </p:spPr>
        <p:txBody>
          <a:bodyPr/>
          <a:lstStyle/>
          <a:p>
            <a:r>
              <a:rPr lang="de-DE" sz="1000" dirty="0"/>
              <a:t>Vorname Nachname</a:t>
            </a:r>
          </a:p>
          <a:p>
            <a:endParaRPr lang="en-US" dirty="0"/>
          </a:p>
        </p:txBody>
      </p:sp>
      <p:sp>
        <p:nvSpPr>
          <p:cNvPr id="14" name="Text Placeholder 5">
            <a:extLst>
              <a:ext uri="{FF2B5EF4-FFF2-40B4-BE49-F238E27FC236}">
                <a16:creationId xmlns:a16="http://schemas.microsoft.com/office/drawing/2014/main" id="{2D6023A9-138C-7393-4E04-300CEA64A07E}"/>
              </a:ext>
            </a:extLst>
          </p:cNvPr>
          <p:cNvSpPr>
            <a:spLocks noGrp="1"/>
          </p:cNvSpPr>
          <p:nvPr>
            <p:ph type="body" sz="quarter" idx="12"/>
          </p:nvPr>
        </p:nvSpPr>
        <p:spPr>
          <a:xfrm>
            <a:off x="2508938" y="2257572"/>
            <a:ext cx="7174121" cy="1296144"/>
          </a:xfrm>
        </p:spPr>
        <p:txBody>
          <a:bodyPr/>
          <a:lstStyle/>
          <a:p>
            <a:r>
              <a:rPr lang="de-DE" b="1" dirty="0">
                <a:latin typeface="Arial" panose="020B0604020202020204" pitchFamily="34" charset="0"/>
                <a:cs typeface="Arial" panose="020B0604020202020204" pitchFamily="34" charset="0"/>
              </a:rPr>
              <a:t>3. Beschaffung</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1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EF06D4E-B9F5-4FAB-BF2A-B5A8F890D229}"/>
              </a:ext>
            </a:extLst>
          </p:cNvPr>
          <p:cNvPicPr>
            <a:picLocks noChangeAspect="1"/>
          </p:cNvPicPr>
          <p:nvPr/>
        </p:nvPicPr>
        <p:blipFill>
          <a:blip r:embed="rId2"/>
          <a:stretch>
            <a:fillRect/>
          </a:stretch>
        </p:blipFill>
        <p:spPr>
          <a:xfrm>
            <a:off x="0" y="0"/>
            <a:ext cx="11682549" cy="6562254"/>
          </a:xfrm>
          <a:prstGeom prst="rect">
            <a:avLst/>
          </a:prstGeom>
          <a:ln w="12700">
            <a:solidFill>
              <a:schemeClr val="accent4"/>
            </a:solidFill>
          </a:ln>
        </p:spPr>
      </p:pic>
      <p:sp>
        <p:nvSpPr>
          <p:cNvPr id="5" name="Rechteck 4">
            <a:hlinkClick r:id="rId3"/>
            <a:extLst>
              <a:ext uri="{FF2B5EF4-FFF2-40B4-BE49-F238E27FC236}">
                <a16:creationId xmlns:a16="http://schemas.microsoft.com/office/drawing/2014/main" id="{83CBF01E-1AB4-4739-A629-AACDA18841FA}"/>
              </a:ext>
            </a:extLst>
          </p:cNvPr>
          <p:cNvSpPr/>
          <p:nvPr/>
        </p:nvSpPr>
        <p:spPr>
          <a:xfrm>
            <a:off x="3233057" y="6028509"/>
            <a:ext cx="457200" cy="235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6" name="Rechteck 5">
            <a:extLst>
              <a:ext uri="{FF2B5EF4-FFF2-40B4-BE49-F238E27FC236}">
                <a16:creationId xmlns:a16="http://schemas.microsoft.com/office/drawing/2014/main" id="{C9A32E9A-A1AA-4F7A-842C-7F9309B80AD6}"/>
              </a:ext>
            </a:extLst>
          </p:cNvPr>
          <p:cNvSpPr/>
          <p:nvPr/>
        </p:nvSpPr>
        <p:spPr>
          <a:xfrm>
            <a:off x="-50140" y="6596390"/>
            <a:ext cx="2618024" cy="261610"/>
          </a:xfrm>
          <a:prstGeom prst="rect">
            <a:avLst/>
          </a:prstGeom>
        </p:spPr>
        <p:txBody>
          <a:bodyPr wrap="none">
            <a:spAutoFit/>
          </a:bodyPr>
          <a:lstStyle/>
          <a:p>
            <a:r>
              <a:rPr lang="de-DE" sz="1100" dirty="0">
                <a:solidFill>
                  <a:srgbClr val="FF0000"/>
                </a:solidFill>
                <a:ea typeface="Calibri" panose="020F0502020204030204" pitchFamily="34" charset="0"/>
                <a:cs typeface="Times New Roman" panose="02020603050405020304" pitchFamily="18" charset="0"/>
              </a:rPr>
              <a:t>Screenshot ist nicht unter freier Lizenz.</a:t>
            </a:r>
            <a:endParaRPr lang="de-DE" sz="1100" dirty="0">
              <a:solidFill>
                <a:srgbClr val="FF0000"/>
              </a:solidFill>
            </a:endParaRPr>
          </a:p>
        </p:txBody>
      </p:sp>
    </p:spTree>
    <p:extLst>
      <p:ext uri="{BB962C8B-B14F-4D97-AF65-F5344CB8AC3E}">
        <p14:creationId xmlns:p14="http://schemas.microsoft.com/office/powerpoint/2010/main" val="256803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FD741-C330-C91F-1A7C-F211365EBBB6}"/>
              </a:ext>
            </a:extLst>
          </p:cNvPr>
          <p:cNvSpPr>
            <a:spLocks noGrp="1"/>
          </p:cNvSpPr>
          <p:nvPr>
            <p:ph type="ctrTitle"/>
          </p:nvPr>
        </p:nvSpPr>
        <p:spPr/>
        <p:txBody>
          <a:bodyPr/>
          <a:lstStyle/>
          <a:p>
            <a:r>
              <a:rPr lang="de-DE"/>
              <a:t>Agenda</a:t>
            </a:r>
          </a:p>
        </p:txBody>
      </p:sp>
      <p:sp>
        <p:nvSpPr>
          <p:cNvPr id="6" name="Textfeld 5">
            <a:extLst>
              <a:ext uri="{FF2B5EF4-FFF2-40B4-BE49-F238E27FC236}">
                <a16:creationId xmlns:a16="http://schemas.microsoft.com/office/drawing/2014/main" id="{2FCED2B6-494E-E216-D0BD-7E802FF149B7}"/>
              </a:ext>
            </a:extLst>
          </p:cNvPr>
          <p:cNvSpPr txBox="1"/>
          <p:nvPr/>
        </p:nvSpPr>
        <p:spPr>
          <a:xfrm>
            <a:off x="805912" y="2221521"/>
            <a:ext cx="6350262" cy="3266985"/>
          </a:xfrm>
          <a:prstGeom prst="rect">
            <a:avLst/>
          </a:prstGeom>
          <a:noFill/>
        </p:spPr>
        <p:txBody>
          <a:bodyPr wrap="square" rtlCol="0">
            <a:spAutoFit/>
          </a:bodyPr>
          <a:lstStyle/>
          <a:p>
            <a:pPr marL="342900" indent="-342900">
              <a:lnSpc>
                <a:spcPct val="150000"/>
              </a:lnSpc>
              <a:buFont typeface="Wingdings" pitchFamily="2" charset="2"/>
              <a:buChar char="§"/>
            </a:pPr>
            <a:r>
              <a:rPr lang="de-DE" sz="2000" dirty="0">
                <a:latin typeface="Helvetica" pitchFamily="2" charset="0"/>
              </a:rPr>
              <a:t>Begrüßung</a:t>
            </a:r>
            <a:endParaRPr lang="de-DE" sz="2400" dirty="0">
              <a:latin typeface="Helvetica" pitchFamily="2" charset="0"/>
            </a:endParaRPr>
          </a:p>
          <a:p>
            <a:pPr marL="342900" indent="-342900">
              <a:lnSpc>
                <a:spcPct val="150000"/>
              </a:lnSpc>
              <a:buFont typeface="Wingdings" pitchFamily="2" charset="2"/>
              <a:buChar char="§"/>
            </a:pPr>
            <a:r>
              <a:rPr lang="de-DE" sz="2000" dirty="0">
                <a:latin typeface="Helvetica" pitchFamily="2" charset="0"/>
              </a:rPr>
              <a:t>Ziele</a:t>
            </a:r>
          </a:p>
          <a:p>
            <a:pPr marL="342900" indent="-342900">
              <a:lnSpc>
                <a:spcPct val="150000"/>
              </a:lnSpc>
              <a:buFont typeface="Wingdings" pitchFamily="2" charset="2"/>
              <a:buChar char="§"/>
            </a:pPr>
            <a:r>
              <a:rPr lang="de-DE" sz="2000" dirty="0">
                <a:latin typeface="Helvetica" pitchFamily="2" charset="0"/>
              </a:rPr>
              <a:t>Rückblick auf den 2.ten Workshop</a:t>
            </a:r>
          </a:p>
          <a:p>
            <a:pPr marL="342900" indent="-342900">
              <a:lnSpc>
                <a:spcPct val="150000"/>
              </a:lnSpc>
              <a:buFont typeface="Wingdings" pitchFamily="2" charset="2"/>
              <a:buChar char="§"/>
            </a:pPr>
            <a:r>
              <a:rPr lang="de-DE" sz="2000" dirty="0">
                <a:latin typeface="Helvetica" pitchFamily="2" charset="0"/>
              </a:rPr>
              <a:t>Austausch über Ihr Vorgehen</a:t>
            </a:r>
          </a:p>
          <a:p>
            <a:pPr marL="342900" indent="-342900">
              <a:lnSpc>
                <a:spcPct val="150000"/>
              </a:lnSpc>
              <a:buFont typeface="Wingdings" pitchFamily="2" charset="2"/>
              <a:buChar char="§"/>
            </a:pPr>
            <a:r>
              <a:rPr lang="de-DE" sz="2000" dirty="0">
                <a:latin typeface="Helvetica" pitchFamily="2" charset="0"/>
              </a:rPr>
              <a:t>Netzwerken</a:t>
            </a:r>
          </a:p>
          <a:p>
            <a:pPr marL="342900" indent="-342900">
              <a:lnSpc>
                <a:spcPct val="150000"/>
              </a:lnSpc>
              <a:buFont typeface="Wingdings" pitchFamily="2" charset="2"/>
              <a:buChar char="§"/>
            </a:pPr>
            <a:r>
              <a:rPr lang="de-DE" sz="2000" dirty="0">
                <a:latin typeface="Helvetica" pitchFamily="2" charset="0"/>
              </a:rPr>
              <a:t>Weiterführende Aufgabe</a:t>
            </a:r>
          </a:p>
          <a:p>
            <a:pPr marL="342900" indent="-342900">
              <a:lnSpc>
                <a:spcPct val="150000"/>
              </a:lnSpc>
              <a:buFont typeface="Wingdings" pitchFamily="2" charset="2"/>
              <a:buChar char="§"/>
            </a:pPr>
            <a:r>
              <a:rPr lang="de-DE" sz="2000" dirty="0">
                <a:latin typeface="Helvetica" pitchFamily="2" charset="0"/>
              </a:rPr>
              <a:t>Abschlussrunde</a:t>
            </a:r>
          </a:p>
        </p:txBody>
      </p:sp>
    </p:spTree>
    <p:extLst>
      <p:ext uri="{BB962C8B-B14F-4D97-AF65-F5344CB8AC3E}">
        <p14:creationId xmlns:p14="http://schemas.microsoft.com/office/powerpoint/2010/main" val="3027331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7AE423-0993-20B2-439B-9A060C9E306C}"/>
              </a:ext>
            </a:extLst>
          </p:cNvPr>
          <p:cNvSpPr>
            <a:spLocks noGrp="1"/>
          </p:cNvSpPr>
          <p:nvPr>
            <p:ph type="title"/>
          </p:nvPr>
        </p:nvSpPr>
        <p:spPr/>
        <p:txBody>
          <a:bodyPr/>
          <a:lstStyle/>
          <a:p>
            <a:r>
              <a:rPr lang="de-DE"/>
              <a:t>Ziele: Workshop 3.</a:t>
            </a:r>
          </a:p>
        </p:txBody>
      </p:sp>
      <p:sp>
        <p:nvSpPr>
          <p:cNvPr id="3" name="Inhaltsplatzhalter 2">
            <a:extLst>
              <a:ext uri="{FF2B5EF4-FFF2-40B4-BE49-F238E27FC236}">
                <a16:creationId xmlns:a16="http://schemas.microsoft.com/office/drawing/2014/main" id="{450BBADE-3BD6-1046-D82B-00284A4EC2F6}"/>
              </a:ext>
            </a:extLst>
          </p:cNvPr>
          <p:cNvSpPr>
            <a:spLocks noGrp="1"/>
          </p:cNvSpPr>
          <p:nvPr>
            <p:ph idx="1"/>
          </p:nvPr>
        </p:nvSpPr>
        <p:spPr>
          <a:xfrm>
            <a:off x="371481" y="1785938"/>
            <a:ext cx="9484900" cy="4019550"/>
          </a:xfrm>
        </p:spPr>
        <p:txBody>
          <a:bodyPr/>
          <a:lstStyle/>
          <a:p>
            <a:pPr marL="0" indent="0">
              <a:lnSpc>
                <a:spcPct val="150000"/>
              </a:lnSpc>
              <a:buNone/>
            </a:pPr>
            <a:r>
              <a:rPr lang="de-DE"/>
              <a:t>Sie können …</a:t>
            </a:r>
          </a:p>
          <a:p>
            <a:pPr>
              <a:lnSpc>
                <a:spcPct val="150000"/>
              </a:lnSpc>
              <a:buClr>
                <a:schemeClr val="accent4"/>
              </a:buClr>
            </a:pPr>
            <a:r>
              <a:rPr lang="de-DE"/>
              <a:t>sich gegenseitig Feedback und Rat zu den aktuellen Herausforderungen geben</a:t>
            </a:r>
          </a:p>
          <a:p>
            <a:pPr>
              <a:lnSpc>
                <a:spcPct val="150000"/>
              </a:lnSpc>
              <a:buClr>
                <a:schemeClr val="accent4"/>
              </a:buClr>
            </a:pPr>
            <a:r>
              <a:rPr lang="de-DE"/>
              <a:t>sich zu Möglichkeiten gemeinsamer Beschaffung austauschen</a:t>
            </a:r>
          </a:p>
          <a:p>
            <a:pPr>
              <a:lnSpc>
                <a:spcPct val="150000"/>
              </a:lnSpc>
              <a:buClr>
                <a:schemeClr val="accent4"/>
              </a:buClr>
            </a:pPr>
            <a:r>
              <a:rPr lang="de-DE"/>
              <a:t>sich ein Verständnis von Netzwerken bilden und können auf der Grundlage Entscheidungen für ein solches treffen</a:t>
            </a:r>
          </a:p>
        </p:txBody>
      </p:sp>
      <p:sp>
        <p:nvSpPr>
          <p:cNvPr id="4" name="Textplatzhalter 3">
            <a:extLst>
              <a:ext uri="{FF2B5EF4-FFF2-40B4-BE49-F238E27FC236}">
                <a16:creationId xmlns:a16="http://schemas.microsoft.com/office/drawing/2014/main" id="{33BE2142-D8F6-B4CD-3A1B-4E3726FB09DA}"/>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043533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a:solidFill>
                  <a:schemeClr val="accent4">
                    <a:lumMod val="50000"/>
                  </a:schemeClr>
                </a:solidFill>
              </a:rPr>
              <a:t>Erklärung:</a:t>
            </a:r>
            <a:r>
              <a:rPr lang="de-DE"/>
              <a:t> Rückblick Workshop 2.</a:t>
            </a:r>
            <a:br>
              <a:rPr lang="de-DE"/>
            </a:br>
            <a:endParaRPr lang="de-DE"/>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09393" cy="4019550"/>
          </a:xfrm>
        </p:spPr>
        <p:txBody>
          <a:bodyPr/>
          <a:lstStyle/>
          <a:p>
            <a:pPr marL="0" indent="0">
              <a:buNone/>
            </a:pPr>
            <a:r>
              <a:rPr lang="de-DE"/>
              <a:t>Der/Die Dozent*in holt die Teilnehmenden thematisch ab, indem er/sie die Kernaspekte des letzten Workshop erläutert und den Arbeitsauftrag der letzten Wochen wiederholt. </a:t>
            </a:r>
          </a:p>
          <a:p>
            <a:pPr marL="0" indent="0">
              <a:buNone/>
            </a:pPr>
            <a:r>
              <a:rPr lang="de-DE" sz="2000">
                <a:latin typeface="Arial" panose="020B0604020202020204" pitchFamily="34" charset="0"/>
                <a:cs typeface="Arial" panose="020B0604020202020204" pitchFamily="34" charset="0"/>
              </a:rPr>
              <a:t>Danach haben die Teilnehmenden Zeit zunächst Ihre Erfahrungen aus den letzten Wochen zu berichten.</a:t>
            </a:r>
          </a:p>
          <a:p>
            <a:pPr marL="0" indent="0">
              <a:buNone/>
            </a:pPr>
            <a:r>
              <a:rPr lang="de-DE" sz="2000">
                <a:latin typeface="Arial" panose="020B0604020202020204" pitchFamily="34" charset="0"/>
                <a:cs typeface="Arial" panose="020B0604020202020204" pitchFamily="34" charset="0"/>
              </a:rPr>
              <a:t>Anschließend können die Ergebnisse aus den letzten Wochen mit Hilfe der Präsentation nochmal durch den/der Dozent*in vorgestellt werden.</a:t>
            </a:r>
          </a:p>
          <a:p>
            <a:pPr marL="0" indent="0">
              <a:buNone/>
            </a:pPr>
            <a:endParaRPr lang="de-DE"/>
          </a:p>
          <a:p>
            <a:pPr marL="0" indent="0">
              <a:buNone/>
            </a:pPr>
            <a:r>
              <a:rPr lang="de-DE" b="1"/>
              <a:t>Material:</a:t>
            </a:r>
            <a:r>
              <a:rPr lang="de-DE"/>
              <a:t> Präsentation</a:t>
            </a:r>
          </a:p>
          <a:p>
            <a:pPr marL="0" indent="0">
              <a:buNone/>
            </a:pPr>
            <a:endParaRPr lang="de-DE"/>
          </a:p>
          <a:p>
            <a:pPr marL="0" indent="0">
              <a:buNone/>
            </a:pPr>
            <a:endParaRPr lang="de-DE"/>
          </a:p>
        </p:txBody>
      </p:sp>
      <p:sp>
        <p:nvSpPr>
          <p:cNvPr id="4" name="Textplatzhalter 3">
            <a:extLst>
              <a:ext uri="{FF2B5EF4-FFF2-40B4-BE49-F238E27FC236}">
                <a16:creationId xmlns:a16="http://schemas.microsoft.com/office/drawing/2014/main" id="{F2D3452C-3FD5-4207-842D-4F1B09A7BCC8}"/>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171275244"/>
      </p:ext>
    </p:extLst>
  </p:cSld>
  <p:clrMapOvr>
    <a:masterClrMapping/>
  </p:clrMapOvr>
</p:sld>
</file>

<file path=ppt/theme/theme1.xml><?xml version="1.0" encoding="utf-8"?>
<a:theme xmlns:a="http://schemas.openxmlformats.org/drawingml/2006/main" name="FHM_PowerPoint_16x9">
  <a:themeElements>
    <a:clrScheme name="Laufschrift">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1"/>
          </a:solidFill>
        </a:ln>
      </a:spPr>
      <a:bodyPr rtlCol="0" anchor="ctr"/>
      <a:lstStyle>
        <a:defPPr algn="ctr">
          <a:lnSpc>
            <a:spcPct val="110000"/>
          </a:lnSpc>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110000"/>
          </a:lnSpc>
          <a:defRPr sz="1900" dirty="0" err="1" smtClean="0"/>
        </a:defPPr>
      </a:lstStyle>
    </a:txDef>
  </a:objectDefaults>
  <a:extraClrSchemeLst/>
  <a:extLst>
    <a:ext uri="{05A4C25C-085E-4340-85A3-A5531E510DB2}">
      <thm15:themeFamily xmlns:thm15="http://schemas.microsoft.com/office/thememl/2012/main" name="FHM_PowerPoint_16x9.potx" id="{C1CD61E7-E341-47C1-B7CD-29525E46C3DA}" vid="{8EB3C44D-C074-489A-B0AA-195B1B9DD2C5}"/>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C2FDCD5CCA4947B16BED9F22718C4F" ma:contentTypeVersion="17" ma:contentTypeDescription="Create a new document." ma:contentTypeScope="" ma:versionID="00a1f8a7207e139ff584eb8da0804c88">
  <xsd:schema xmlns:xsd="http://www.w3.org/2001/XMLSchema" xmlns:xs="http://www.w3.org/2001/XMLSchema" xmlns:p="http://schemas.microsoft.com/office/2006/metadata/properties" xmlns:ns2="784f1ef9-61db-4f19-bef7-60bb4b8fb798" xmlns:ns3="5583b728-207d-4b0a-99c3-dd8f16099055" targetNamespace="http://schemas.microsoft.com/office/2006/metadata/properties" ma:root="true" ma:fieldsID="7eede44eace767910ce0504a6802bd0c" ns2:_="" ns3:_="">
    <xsd:import namespace="784f1ef9-61db-4f19-bef7-60bb4b8fb798"/>
    <xsd:import namespace="5583b728-207d-4b0a-99c3-dd8f160990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4f1ef9-61db-4f19-bef7-60bb4b8fb7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83b728-207d-4b0a-99c3-dd8f1609905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9cc3d8c-459c-41a2-8142-f933a2f93c81}" ma:internalName="TaxCatchAll" ma:showField="CatchAllData" ma:web="5583b728-207d-4b0a-99c3-dd8f160990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583b728-207d-4b0a-99c3-dd8f16099055" xsi:nil="true"/>
    <lcf76f155ced4ddcb4097134ff3c332f xmlns="784f1ef9-61db-4f19-bef7-60bb4b8fb798">
      <Terms xmlns="http://schemas.microsoft.com/office/infopath/2007/PartnerControls"/>
    </lcf76f155ced4ddcb4097134ff3c332f>
    <SharedWithUsers xmlns="5583b728-207d-4b0a-99c3-dd8f16099055">
      <UserInfo>
        <DisplayName>Petra Teitscheid</DisplayName>
        <AccountId>10</AccountId>
        <AccountType/>
      </UserInfo>
    </SharedWithUsers>
  </documentManagement>
</p:properties>
</file>

<file path=customXml/itemProps1.xml><?xml version="1.0" encoding="utf-8"?>
<ds:datastoreItem xmlns:ds="http://schemas.openxmlformats.org/officeDocument/2006/customXml" ds:itemID="{7B6705F5-52A3-4B93-B130-9351BA06C13E}">
  <ds:schemaRefs>
    <ds:schemaRef ds:uri="http://schemas.microsoft.com/sharepoint/v3/contenttype/forms"/>
  </ds:schemaRefs>
</ds:datastoreItem>
</file>

<file path=customXml/itemProps2.xml><?xml version="1.0" encoding="utf-8"?>
<ds:datastoreItem xmlns:ds="http://schemas.openxmlformats.org/officeDocument/2006/customXml" ds:itemID="{ED71FBAD-2CA8-4DBE-B5BD-2527425051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4f1ef9-61db-4f19-bef7-60bb4b8fb798"/>
    <ds:schemaRef ds:uri="5583b728-207d-4b0a-99c3-dd8f160990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000DF0-5B19-4087-B9DD-1351C47DD195}">
  <ds:schemaRef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5583b728-207d-4b0a-99c3-dd8f16099055"/>
    <ds:schemaRef ds:uri="784f1ef9-61db-4f19-bef7-60bb4b8fb79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2120</Words>
  <Application>Microsoft Office PowerPoint</Application>
  <PresentationFormat>Breitbild</PresentationFormat>
  <Paragraphs>301</Paragraphs>
  <Slides>30</Slides>
  <Notes>9</Notes>
  <HiddenSlides>6</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30</vt:i4>
      </vt:variant>
    </vt:vector>
  </HeadingPairs>
  <TitlesOfParts>
    <vt:vector size="36" baseType="lpstr">
      <vt:lpstr>Arial</vt:lpstr>
      <vt:lpstr>Calibri</vt:lpstr>
      <vt:lpstr>Helvetica</vt:lpstr>
      <vt:lpstr>Times New Roman</vt:lpstr>
      <vt:lpstr>Wingdings</vt:lpstr>
      <vt:lpstr>FHM_PowerPoint_16x9</vt:lpstr>
      <vt:lpstr>PowerPoint-Präsentation</vt:lpstr>
      <vt:lpstr>PowerPoint-Präsentation</vt:lpstr>
      <vt:lpstr>Gesamt-Übersicht</vt:lpstr>
      <vt:lpstr>Übersicht</vt:lpstr>
      <vt:lpstr>Gerechte und nachhaltige Außer-Haus-Angebote gestalten     </vt:lpstr>
      <vt:lpstr>PowerPoint-Präsentation</vt:lpstr>
      <vt:lpstr>Agenda</vt:lpstr>
      <vt:lpstr>Ziele: Workshop 3.</vt:lpstr>
      <vt:lpstr>Erklärung: Rückblick Workshop 2. </vt:lpstr>
      <vt:lpstr>Rückblick Workshop 2.</vt:lpstr>
      <vt:lpstr>Rückblick Workshop 2.</vt:lpstr>
      <vt:lpstr>Erklärung: Diskussion </vt:lpstr>
      <vt:lpstr>Aktueller Stand</vt:lpstr>
      <vt:lpstr>Erklärung: Netzwerk</vt:lpstr>
      <vt:lpstr>Netzwerk</vt:lpstr>
      <vt:lpstr>Netzwerk</vt:lpstr>
      <vt:lpstr>Wer beschafft wo?</vt:lpstr>
      <vt:lpstr>Landwirtschaftskammer</vt:lpstr>
      <vt:lpstr>Biostädte und Ökomodelle</vt:lpstr>
      <vt:lpstr>Regionalwert AG</vt:lpstr>
      <vt:lpstr>Bundesverband der Regionalbewegung e.V.</vt:lpstr>
      <vt:lpstr>Digitaler Regionalmarktplatz</vt:lpstr>
      <vt:lpstr>Digitaler Regionalmarktplatz</vt:lpstr>
      <vt:lpstr>Großhändler Deutschland</vt:lpstr>
      <vt:lpstr>Austausch</vt:lpstr>
      <vt:lpstr>Weiterführende Aufgabe</vt:lpstr>
      <vt:lpstr>Erklärung: Emoji-Checkout</vt:lpstr>
      <vt:lpstr>Abschluss Emoji</vt:lpstr>
      <vt:lpstr>Literatur</vt:lpstr>
      <vt:lpstr>ENDE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Küchensysteme</dc:title>
  <dc:creator>Silke Friedrich</dc:creator>
  <cp:lastModifiedBy>Monique Richert</cp:lastModifiedBy>
  <cp:revision>101</cp:revision>
  <cp:lastPrinted>2022-09-26T09:31:14Z</cp:lastPrinted>
  <dcterms:created xsi:type="dcterms:W3CDTF">2018-11-09T22:28:34Z</dcterms:created>
  <dcterms:modified xsi:type="dcterms:W3CDTF">2024-09-03T11:14:52Z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0x010100BFC2FDCD5CCA4947B16BED9F22718C4F</vt:lpwstr>
  </property>
  <property fmtid="{D5CDD505-2E9C-101B-9397-08002B2CF9AE}" pid="3" name="MediaServiceImageTags">
    <vt:lpwstr/>
  </property>
</Properties>
</file>