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4E7_9A2D4FEB.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sldIdLst>
    <p:sldId id="1637" r:id="rId5"/>
    <p:sldId id="1638" r:id="rId6"/>
    <p:sldId id="1648" r:id="rId7"/>
    <p:sldId id="1337" r:id="rId8"/>
    <p:sldId id="290" r:id="rId9"/>
    <p:sldId id="1634" r:id="rId10"/>
    <p:sldId id="1080" r:id="rId11"/>
    <p:sldId id="1081" r:id="rId12"/>
    <p:sldId id="1567" r:id="rId13"/>
    <p:sldId id="1649" r:id="rId14"/>
    <p:sldId id="1650" r:id="rId15"/>
    <p:sldId id="1651" r:id="rId16"/>
    <p:sldId id="1589" r:id="rId17"/>
    <p:sldId id="1652" r:id="rId18"/>
    <p:sldId id="1523" r:id="rId19"/>
    <p:sldId id="1531" r:id="rId20"/>
    <p:sldId id="1089" r:id="rId21"/>
    <p:sldId id="1590" r:id="rId22"/>
    <p:sldId id="1141" r:id="rId23"/>
    <p:sldId id="1588" r:id="rId24"/>
    <p:sldId id="1140" r:id="rId25"/>
    <p:sldId id="1644" r:id="rId26"/>
    <p:sldId id="1142" r:id="rId27"/>
    <p:sldId id="1636" r:id="rId28"/>
    <p:sldId id="1533" r:id="rId29"/>
    <p:sldId id="1110" r:id="rId30"/>
    <p:sldId id="1645" r:id="rId31"/>
    <p:sldId id="1510" r:id="rId32"/>
    <p:sldId id="1146" r:id="rId33"/>
    <p:sldId id="1415" r:id="rId34"/>
    <p:sldId id="1653" r:id="rId35"/>
    <p:sldId id="1082"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 Educational Ressource" id="{4340A92A-4274-4BEF-BE08-548066E38882}">
          <p14:sldIdLst>
            <p14:sldId id="1637"/>
            <p14:sldId id="1638"/>
          </p14:sldIdLst>
        </p14:section>
        <p14:section name="Gesamtübersicht" id="{CEBB86C6-730A-4FF2-9CB8-20275543A6EB}">
          <p14:sldIdLst>
            <p14:sldId id="1648"/>
          </p14:sldIdLst>
        </p14:section>
        <p14:section name="Workshop 4" id="{041970DD-BAC4-413F-B18B-B3B696E2C4D6}">
          <p14:sldIdLst>
            <p14:sldId id="1337"/>
          </p14:sldIdLst>
        </p14:section>
        <p14:section name="Begrüßung, Agenda, Ziele" id="{BC9508F1-F2B4-455B-8298-B6B4FB369543}">
          <p14:sldIdLst>
            <p14:sldId id="290"/>
            <p14:sldId id="1634"/>
            <p14:sldId id="1080"/>
            <p14:sldId id="1081"/>
          </p14:sldIdLst>
        </p14:section>
        <p14:section name="Rückblick &amp; Ergebnisse" id="{8366DBA5-A09E-4F20-8375-898DDECEF124}">
          <p14:sldIdLst>
            <p14:sldId id="1567"/>
            <p14:sldId id="1649"/>
            <p14:sldId id="1650"/>
            <p14:sldId id="1651"/>
          </p14:sldIdLst>
        </p14:section>
        <p14:section name="Nachhaltiger Speiseplan" id="{5AC310DC-7E0E-45A5-A9C7-1ECB30F5FB03}">
          <p14:sldIdLst>
            <p14:sldId id="1589"/>
            <p14:sldId id="1652"/>
            <p14:sldId id="1523"/>
            <p14:sldId id="1531"/>
            <p14:sldId id="1089"/>
          </p14:sldIdLst>
        </p14:section>
        <p14:section name="Rückblick Gästekommunikation" id="{8C05A0B9-2BB9-43F4-806B-385E33870ECD}">
          <p14:sldIdLst>
            <p14:sldId id="1590"/>
            <p14:sldId id="1141"/>
            <p14:sldId id="1588"/>
            <p14:sldId id="1140"/>
          </p14:sldIdLst>
        </p14:section>
        <p14:section name="Ausblick" id="{EC5049B7-F1EE-44D4-BAB8-4FEDE828DB7F}">
          <p14:sldIdLst>
            <p14:sldId id="1644"/>
            <p14:sldId id="1142"/>
            <p14:sldId id="1636"/>
            <p14:sldId id="1533"/>
            <p14:sldId id="1110"/>
            <p14:sldId id="1645"/>
            <p14:sldId id="1510"/>
            <p14:sldId id="1146"/>
          </p14:sldIdLst>
        </p14:section>
        <p14:section name="Abschluss" id="{C47A6E01-500B-423D-97DC-FB35079AB8E4}">
          <p14:sldIdLst>
            <p14:sldId id="1415"/>
            <p14:sldId id="1653"/>
            <p14:sldId id="108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2CB81E-42E3-D073-224A-F201ECA602DE}" name="Kirsten Reichardt" initials="KR" userId="S::kr598103@fh-muenster.de::9e69fe96-87f9-42f9-ab0c-8d1180aff9a9" providerId="AD"/>
  <p188:author id="{3A4A877A-7D00-2401-CC39-E3E98725703B}" name="Silke Friedrich" initials="SF" userId="S::sf130882@fh-muenster.de::b37bb9ca-3da9-48f1-831e-6ac37e2f767c" providerId="AD"/>
  <p188:author id="{FC9B3896-D86A-D9E9-DC46-0F4B1E285F77}" name="Sophia Schreiber" initials="SS" userId="S::ss543799@fh-muenster.de::3ca1d8f6-0af0-4e5c-83bf-d402add483e4" providerId="AD"/>
  <p188:author id="{6A1FAFBB-072D-BCAD-0890-931518D9501A}" name="Monique Richert" initials="MR" userId="S::mr894547@fh-muenster.de::73d9a125-6911-4faf-8e0a-b8095600e9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na Hennes" initials="" lastIdx="3" clrIdx="0"/>
  <p:cmAuthor id="2" name="Tobias Engelman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7A7A"/>
    <a:srgbClr val="E8761B"/>
    <a:srgbClr val="E7E7E7"/>
    <a:srgbClr val="FFD8CC"/>
    <a:srgbClr val="FFEDE7"/>
    <a:srgbClr val="7F7F7F"/>
    <a:srgbClr val="EFF4FA"/>
    <a:srgbClr val="B2B3B2"/>
    <a:srgbClr val="FFC08E"/>
    <a:srgbClr val="F687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0B8419-C834-FDD0-78B6-BBC0C432C96E}" v="13" dt="2024-07-31T10:18:34.24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60" autoAdjust="0"/>
  </p:normalViewPr>
  <p:slideViewPr>
    <p:cSldViewPr snapToGrid="0" showGuides="1">
      <p:cViewPr varScale="1">
        <p:scale>
          <a:sx n="71" d="100"/>
          <a:sy n="71" d="100"/>
        </p:scale>
        <p:origin x="86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92"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que Richert" userId="73d9a125-6911-4faf-8e0a-b8095600e9cd" providerId="ADAL" clId="{200FA1B9-CF3E-466A-AADD-B0E849969DE7}"/>
    <pc:docChg chg="addSld modSld">
      <pc:chgData name="Monique Richert" userId="73d9a125-6911-4faf-8e0a-b8095600e9cd" providerId="ADAL" clId="{200FA1B9-CF3E-466A-AADD-B0E849969DE7}" dt="2024-06-12T12:27:51.031" v="4"/>
      <pc:docMkLst>
        <pc:docMk/>
      </pc:docMkLst>
      <pc:sldChg chg="addSp delSp">
        <pc:chgData name="Monique Richert" userId="73d9a125-6911-4faf-8e0a-b8095600e9cd" providerId="ADAL" clId="{200FA1B9-CF3E-466A-AADD-B0E849969DE7}" dt="2024-06-12T12:27:42.627" v="3"/>
        <pc:sldMkLst>
          <pc:docMk/>
          <pc:sldMk cId="1118098510" sldId="1070"/>
        </pc:sldMkLst>
        <pc:graphicFrameChg chg="add del">
          <ac:chgData name="Monique Richert" userId="73d9a125-6911-4faf-8e0a-b8095600e9cd" providerId="ADAL" clId="{200FA1B9-CF3E-466A-AADD-B0E849969DE7}" dt="2024-06-12T12:27:34.287" v="1"/>
          <ac:graphicFrameMkLst>
            <pc:docMk/>
            <pc:sldMk cId="1118098510" sldId="1070"/>
            <ac:graphicFrameMk id="5" creationId="{6EDA352C-165B-4F5E-9013-99A0C79CDF71}"/>
          </ac:graphicFrameMkLst>
        </pc:graphicFrameChg>
        <pc:graphicFrameChg chg="add del">
          <ac:chgData name="Monique Richert" userId="73d9a125-6911-4faf-8e0a-b8095600e9cd" providerId="ADAL" clId="{200FA1B9-CF3E-466A-AADD-B0E849969DE7}" dt="2024-06-12T12:27:42.627" v="3"/>
          <ac:graphicFrameMkLst>
            <pc:docMk/>
            <pc:sldMk cId="1118098510" sldId="1070"/>
            <ac:graphicFrameMk id="6" creationId="{8F15209C-D006-40E7-A6AF-40549BB7A940}"/>
          </ac:graphicFrameMkLst>
        </pc:graphicFrameChg>
      </pc:sldChg>
      <pc:sldChg chg="add">
        <pc:chgData name="Monique Richert" userId="73d9a125-6911-4faf-8e0a-b8095600e9cd" providerId="ADAL" clId="{200FA1B9-CF3E-466A-AADD-B0E849969DE7}" dt="2024-06-12T12:27:51.031" v="4"/>
        <pc:sldMkLst>
          <pc:docMk/>
          <pc:sldMk cId="671191999" sldId="1575"/>
        </pc:sldMkLst>
      </pc:sldChg>
    </pc:docChg>
  </pc:docChgLst>
  <pc:docChgLst>
    <pc:chgData name="Maria Westkämper" userId="S::mw180030@fh-muenster.de::8866ba1b-7b3d-4e4e-9194-ea3bcb9a3529" providerId="AD" clId="Web-{39C717F1-A64E-7A5E-758C-2BF8D266FAAB}"/>
    <pc:docChg chg="modSld">
      <pc:chgData name="Maria Westkämper" userId="S::mw180030@fh-muenster.de::8866ba1b-7b3d-4e4e-9194-ea3bcb9a3529" providerId="AD" clId="Web-{39C717F1-A64E-7A5E-758C-2BF8D266FAAB}" dt="2024-06-26T10:22:45.666" v="1" actId="20577"/>
      <pc:docMkLst>
        <pc:docMk/>
      </pc:docMkLst>
      <pc:sldChg chg="modSp">
        <pc:chgData name="Maria Westkämper" userId="S::mw180030@fh-muenster.de::8866ba1b-7b3d-4e4e-9194-ea3bcb9a3529" providerId="AD" clId="Web-{39C717F1-A64E-7A5E-758C-2BF8D266FAAB}" dt="2024-06-26T10:22:45.666" v="1" actId="20577"/>
        <pc:sldMkLst>
          <pc:docMk/>
          <pc:sldMk cId="4089336578" sldId="1106"/>
        </pc:sldMkLst>
        <pc:spChg chg="mod">
          <ac:chgData name="Maria Westkämper" userId="S::mw180030@fh-muenster.de::8866ba1b-7b3d-4e4e-9194-ea3bcb9a3529" providerId="AD" clId="Web-{39C717F1-A64E-7A5E-758C-2BF8D266FAAB}" dt="2024-06-26T10:22:45.666" v="1" actId="20577"/>
          <ac:spMkLst>
            <pc:docMk/>
            <pc:sldMk cId="4089336578" sldId="1106"/>
            <ac:spMk id="7" creationId="{CD6C79A0-10F3-2B99-F3F6-0D85AD1F4154}"/>
          </ac:spMkLst>
        </pc:spChg>
      </pc:sldChg>
    </pc:docChg>
  </pc:docChgLst>
  <pc:docChgLst>
    <pc:chgData name="Ricarda ten Eicken" userId="S::rt233511@fh-muenster.de::3ec7ed2d-9967-4fbf-81d6-79f4ada12eb3" providerId="AD" clId="Web-{790B8419-C834-FDD0-78B6-BBC0C432C96E}"/>
    <pc:docChg chg="addSld delSld modSld modSection">
      <pc:chgData name="Ricarda ten Eicken" userId="S::rt233511@fh-muenster.de::3ec7ed2d-9967-4fbf-81d6-79f4ada12eb3" providerId="AD" clId="Web-{790B8419-C834-FDD0-78B6-BBC0C432C96E}" dt="2024-07-31T10:18:34.240" v="10"/>
      <pc:docMkLst>
        <pc:docMk/>
      </pc:docMkLst>
      <pc:sldChg chg="del">
        <pc:chgData name="Ricarda ten Eicken" userId="S::rt233511@fh-muenster.de::3ec7ed2d-9967-4fbf-81d6-79f4ada12eb3" providerId="AD" clId="Web-{790B8419-C834-FDD0-78B6-BBC0C432C96E}" dt="2024-07-31T10:18:34.240" v="10"/>
        <pc:sldMkLst>
          <pc:docMk/>
          <pc:sldMk cId="2296632846" sldId="1207"/>
        </pc:sldMkLst>
      </pc:sldChg>
      <pc:sldChg chg="addSp delSp modSp add replId">
        <pc:chgData name="Ricarda ten Eicken" userId="S::rt233511@fh-muenster.de::3ec7ed2d-9967-4fbf-81d6-79f4ada12eb3" providerId="AD" clId="Web-{790B8419-C834-FDD0-78B6-BBC0C432C96E}" dt="2024-07-31T10:18:16.068" v="9" actId="20577"/>
        <pc:sldMkLst>
          <pc:docMk/>
          <pc:sldMk cId="3059159566" sldId="1633"/>
        </pc:sldMkLst>
        <pc:spChg chg="mod">
          <ac:chgData name="Ricarda ten Eicken" userId="S::rt233511@fh-muenster.de::3ec7ed2d-9967-4fbf-81d6-79f4ada12eb3" providerId="AD" clId="Web-{790B8419-C834-FDD0-78B6-BBC0C432C96E}" dt="2024-07-31T10:17:44.270" v="7" actId="20577"/>
          <ac:spMkLst>
            <pc:docMk/>
            <pc:sldMk cId="3059159566" sldId="1633"/>
            <ac:spMk id="63" creationId="{26594A1A-5DF4-457B-07DA-4B820DDA81E0}"/>
          </ac:spMkLst>
        </pc:spChg>
        <pc:spChg chg="mod">
          <ac:chgData name="Ricarda ten Eicken" userId="S::rt233511@fh-muenster.de::3ec7ed2d-9967-4fbf-81d6-79f4ada12eb3" providerId="AD" clId="Web-{790B8419-C834-FDD0-78B6-BBC0C432C96E}" dt="2024-07-31T10:18:16.068" v="9" actId="20577"/>
          <ac:spMkLst>
            <pc:docMk/>
            <pc:sldMk cId="3059159566" sldId="1633"/>
            <ac:spMk id="69" creationId="{7F1A2531-EFCB-664E-950E-A2782F7CB977}"/>
          </ac:spMkLst>
        </pc:spChg>
        <pc:picChg chg="del">
          <ac:chgData name="Ricarda ten Eicken" userId="S::rt233511@fh-muenster.de::3ec7ed2d-9967-4fbf-81d6-79f4ada12eb3" providerId="AD" clId="Web-{790B8419-C834-FDD0-78B6-BBC0C432C96E}" dt="2024-07-31T10:17:02.144" v="1"/>
          <ac:picMkLst>
            <pc:docMk/>
            <pc:sldMk cId="3059159566" sldId="1633"/>
            <ac:picMk id="2" creationId="{C2F30F90-C175-690E-0FF1-3BCFE37DE099}"/>
          </ac:picMkLst>
        </pc:picChg>
        <pc:picChg chg="add mod">
          <ac:chgData name="Ricarda ten Eicken" userId="S::rt233511@fh-muenster.de::3ec7ed2d-9967-4fbf-81d6-79f4ada12eb3" providerId="AD" clId="Web-{790B8419-C834-FDD0-78B6-BBC0C432C96E}" dt="2024-07-31T10:17:34.176" v="4" actId="1076"/>
          <ac:picMkLst>
            <pc:docMk/>
            <pc:sldMk cId="3059159566" sldId="1633"/>
            <ac:picMk id="4" creationId="{75D8B8C0-3BC4-2CC1-DD95-23CFE9ACC766}"/>
          </ac:picMkLst>
        </pc:picChg>
      </pc:sldChg>
    </pc:docChg>
  </pc:docChgLst>
  <pc:docChgLst>
    <pc:chgData name="Monique Richert" userId="S::mr894547@fh-muenster.de::73d9a125-6911-4faf-8e0a-b8095600e9cd" providerId="AD" clId="Web-{0970E4C5-CB8C-420E-B0C3-EC0997933CB8}"/>
    <pc:docChg chg="modSld">
      <pc:chgData name="Monique Richert" userId="S::mr894547@fh-muenster.de::73d9a125-6911-4faf-8e0a-b8095600e9cd" providerId="AD" clId="Web-{0970E4C5-CB8C-420E-B0C3-EC0997933CB8}" dt="2024-07-04T06:38:20.800" v="6" actId="1076"/>
      <pc:docMkLst>
        <pc:docMk/>
      </pc:docMkLst>
      <pc:sldChg chg="addSp modSp">
        <pc:chgData name="Monique Richert" userId="S::mr894547@fh-muenster.de::73d9a125-6911-4faf-8e0a-b8095600e9cd" providerId="AD" clId="Web-{0970E4C5-CB8C-420E-B0C3-EC0997933CB8}" dt="2024-07-04T06:38:20.800" v="6" actId="1076"/>
        <pc:sldMkLst>
          <pc:docMk/>
          <pc:sldMk cId="0" sldId="1204"/>
        </pc:sldMkLst>
        <pc:spChg chg="add mod">
          <ac:chgData name="Monique Richert" userId="S::mr894547@fh-muenster.de::73d9a125-6911-4faf-8e0a-b8095600e9cd" providerId="AD" clId="Web-{0970E4C5-CB8C-420E-B0C3-EC0997933CB8}" dt="2024-07-04T06:38:20.800" v="6" actId="1076"/>
          <ac:spMkLst>
            <pc:docMk/>
            <pc:sldMk cId="0" sldId="1204"/>
            <ac:spMk id="25" creationId="{5E050AA5-57D7-8971-F1E8-A8ECE76AF1C0}"/>
          </ac:spMkLst>
        </pc:spChg>
      </pc:sldChg>
    </pc:docChg>
  </pc:docChgLst>
</pc:chgInfo>
</file>

<file path=ppt/comments/modernComment_4E7_9A2D4FEB.xml><?xml version="1.0" encoding="utf-8"?>
<p188:cmLst xmlns:a="http://schemas.openxmlformats.org/drawingml/2006/main" xmlns:r="http://schemas.openxmlformats.org/officeDocument/2006/relationships" xmlns:p188="http://schemas.microsoft.com/office/powerpoint/2018/8/main">
  <p188:cm id="{CA2D9740-1E1D-42EC-8E92-603942FF2303}" authorId="{FC9B3896-D86A-D9E9-DC46-0F4B1E285F77}" created="2023-06-14T12:26:44.275">
    <pc:sldMkLst xmlns:pc="http://schemas.microsoft.com/office/powerpoint/2013/main/command">
      <pc:docMk/>
      <pc:sldMk cId="2586660843" sldId="1255"/>
    </pc:sldMkLst>
    <p188:txBody>
      <a:bodyPr/>
      <a:lstStyle/>
      <a:p>
        <a:r>
          <a:rPr lang="de-DE"/>
          <a:t>Diskussion und Hürden (45 Min)</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2F535-BE75-F349-BA70-93505BD57153}" type="datetimeFigureOut">
              <a:rPr lang="de-DE" smtClean="0"/>
              <a:t>09.09.2024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BED8C-25A0-454E-9F9C-04F65E5AD4F7}" type="slidenum">
              <a:rPr lang="de-DE" smtClean="0"/>
              <a:t>‹Nr.›</a:t>
            </a:fld>
            <a:endParaRPr lang="de-DE"/>
          </a:p>
        </p:txBody>
      </p:sp>
    </p:spTree>
    <p:extLst>
      <p:ext uri="{BB962C8B-B14F-4D97-AF65-F5344CB8AC3E}">
        <p14:creationId xmlns:p14="http://schemas.microsoft.com/office/powerpoint/2010/main" val="107285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3</a:t>
            </a:fld>
            <a:endParaRPr lang="de-DE"/>
          </a:p>
        </p:txBody>
      </p:sp>
    </p:spTree>
    <p:extLst>
      <p:ext uri="{BB962C8B-B14F-4D97-AF65-F5344CB8AC3E}">
        <p14:creationId xmlns:p14="http://schemas.microsoft.com/office/powerpoint/2010/main" val="1991979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29</a:t>
            </a:fld>
            <a:endParaRPr lang="de-DE"/>
          </a:p>
        </p:txBody>
      </p:sp>
    </p:spTree>
    <p:extLst>
      <p:ext uri="{BB962C8B-B14F-4D97-AF65-F5344CB8AC3E}">
        <p14:creationId xmlns:p14="http://schemas.microsoft.com/office/powerpoint/2010/main" val="419259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5</a:t>
            </a:fld>
            <a:endParaRPr lang="de-DE"/>
          </a:p>
        </p:txBody>
      </p:sp>
    </p:spTree>
    <p:extLst>
      <p:ext uri="{BB962C8B-B14F-4D97-AF65-F5344CB8AC3E}">
        <p14:creationId xmlns:p14="http://schemas.microsoft.com/office/powerpoint/2010/main" val="31628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4FC191A7-13A9-479F-BF6B-BE62AD482B2E}" type="slidenum">
              <a:rPr lang="de-DE" altLang="de-DE" smtClean="0"/>
              <a:pPr/>
              <a:t>7</a:t>
            </a:fld>
            <a:endParaRPr lang="de-DE" altLang="de-DE"/>
          </a:p>
        </p:txBody>
      </p:sp>
    </p:spTree>
    <p:extLst>
      <p:ext uri="{BB962C8B-B14F-4D97-AF65-F5344CB8AC3E}">
        <p14:creationId xmlns:p14="http://schemas.microsoft.com/office/powerpoint/2010/main" val="376364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Speiseplanung </a:t>
            </a:r>
            <a:r>
              <a:rPr lang="de-DE"/>
              <a:t>und Gästekommunikation</a:t>
            </a:r>
          </a:p>
        </p:txBody>
      </p:sp>
      <p:sp>
        <p:nvSpPr>
          <p:cNvPr id="4" name="Foliennummernplatzhalter 3"/>
          <p:cNvSpPr>
            <a:spLocks noGrp="1"/>
          </p:cNvSpPr>
          <p:nvPr>
            <p:ph type="sldNum" sz="quarter" idx="5"/>
          </p:nvPr>
        </p:nvSpPr>
        <p:spPr/>
        <p:txBody>
          <a:bodyPr/>
          <a:lstStyle/>
          <a:p>
            <a:fld id="{7F5BED8C-25A0-454E-9F9C-04F65E5AD4F7}" type="slidenum">
              <a:rPr lang="de-DE" smtClean="0"/>
              <a:t>10</a:t>
            </a:fld>
            <a:endParaRPr lang="de-DE"/>
          </a:p>
        </p:txBody>
      </p:sp>
    </p:spTree>
    <p:extLst>
      <p:ext uri="{BB962C8B-B14F-4D97-AF65-F5344CB8AC3E}">
        <p14:creationId xmlns:p14="http://schemas.microsoft.com/office/powerpoint/2010/main" val="326631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3 Zutaten müssen gezogen werden. - https://spinthewheel.io/de</a:t>
            </a:r>
          </a:p>
          <a:p>
            <a:r>
              <a:rPr lang="de-DE" dirty="0"/>
              <a:t>Zutaten: </a:t>
            </a:r>
          </a:p>
          <a:p>
            <a:pPr marL="171450" indent="-171450">
              <a:buFont typeface="Arial" panose="020B0604020202020204" pitchFamily="34" charset="0"/>
              <a:buChar char="•"/>
            </a:pPr>
            <a:r>
              <a:rPr lang="de-DE" dirty="0"/>
              <a:t>Lachs</a:t>
            </a:r>
          </a:p>
          <a:p>
            <a:pPr marL="171450" indent="-171450">
              <a:buFont typeface="Arial" panose="020B0604020202020204" pitchFamily="34" charset="0"/>
              <a:buChar char="•"/>
            </a:pPr>
            <a:r>
              <a:rPr lang="de-DE" dirty="0"/>
              <a:t>Huhn</a:t>
            </a:r>
          </a:p>
          <a:p>
            <a:pPr marL="171450" indent="-171450">
              <a:buFont typeface="Arial" panose="020B0604020202020204" pitchFamily="34" charset="0"/>
              <a:buChar char="•"/>
            </a:pPr>
            <a:r>
              <a:rPr lang="de-DE" dirty="0"/>
              <a:t>Rind</a:t>
            </a:r>
          </a:p>
          <a:p>
            <a:pPr marL="171450" indent="-171450">
              <a:buFont typeface="Arial" panose="020B0604020202020204" pitchFamily="34" charset="0"/>
              <a:buChar char="•"/>
            </a:pPr>
            <a:r>
              <a:rPr lang="de-DE" dirty="0"/>
              <a:t>Matjes</a:t>
            </a:r>
          </a:p>
          <a:p>
            <a:pPr marL="171450" indent="-171450">
              <a:buFont typeface="Arial" panose="020B0604020202020204" pitchFamily="34" charset="0"/>
              <a:buChar char="•"/>
            </a:pPr>
            <a:r>
              <a:rPr lang="de-DE" dirty="0"/>
              <a:t>Tofu</a:t>
            </a:r>
          </a:p>
          <a:p>
            <a:pPr marL="171450" indent="-171450">
              <a:buFont typeface="Arial" panose="020B0604020202020204" pitchFamily="34" charset="0"/>
              <a:buChar char="•"/>
            </a:pPr>
            <a:r>
              <a:rPr lang="de-DE" dirty="0" err="1"/>
              <a:t>Saitan</a:t>
            </a:r>
            <a:endParaRPr lang="de-DE" dirty="0"/>
          </a:p>
          <a:p>
            <a:pPr marL="171450" indent="-171450">
              <a:buFont typeface="Arial" panose="020B0604020202020204" pitchFamily="34" charset="0"/>
              <a:buChar char="•"/>
            </a:pPr>
            <a:r>
              <a:rPr lang="de-DE" dirty="0"/>
              <a:t>Rotkohl</a:t>
            </a:r>
          </a:p>
          <a:p>
            <a:pPr marL="171450" indent="-171450">
              <a:buFont typeface="Arial" panose="020B0604020202020204" pitchFamily="34" charset="0"/>
              <a:buChar char="•"/>
            </a:pPr>
            <a:r>
              <a:rPr lang="de-DE" dirty="0"/>
              <a:t>Apfel</a:t>
            </a:r>
          </a:p>
          <a:p>
            <a:pPr marL="171450" indent="-171450">
              <a:buFont typeface="Arial" panose="020B0604020202020204" pitchFamily="34" charset="0"/>
              <a:buChar char="•"/>
            </a:pPr>
            <a:r>
              <a:rPr lang="de-DE" dirty="0"/>
              <a:t>Birne</a:t>
            </a:r>
          </a:p>
          <a:p>
            <a:pPr marL="171450" indent="-171450">
              <a:buFont typeface="Arial" panose="020B0604020202020204" pitchFamily="34" charset="0"/>
              <a:buChar char="•"/>
            </a:pPr>
            <a:r>
              <a:rPr lang="de-DE" dirty="0"/>
              <a:t>Lauch</a:t>
            </a:r>
          </a:p>
          <a:p>
            <a:pPr marL="171450" indent="-171450">
              <a:buFont typeface="Arial" panose="020B0604020202020204" pitchFamily="34" charset="0"/>
              <a:buChar char="•"/>
            </a:pPr>
            <a:r>
              <a:rPr lang="de-DE" dirty="0"/>
              <a:t>Rettich</a:t>
            </a:r>
          </a:p>
          <a:p>
            <a:pPr marL="171450" indent="-171450">
              <a:buFont typeface="Arial" panose="020B0604020202020204" pitchFamily="34" charset="0"/>
              <a:buChar char="•"/>
            </a:pPr>
            <a:r>
              <a:rPr lang="de-DE" dirty="0"/>
              <a:t>Rosenkohl</a:t>
            </a:r>
          </a:p>
          <a:p>
            <a:pPr marL="171450" indent="-171450">
              <a:buFont typeface="Arial" panose="020B0604020202020204" pitchFamily="34" charset="0"/>
              <a:buChar char="•"/>
            </a:pPr>
            <a:r>
              <a:rPr lang="de-DE" dirty="0"/>
              <a:t>Sellerie </a:t>
            </a:r>
          </a:p>
          <a:p>
            <a:pPr marL="171450" indent="-171450">
              <a:buFont typeface="Arial" panose="020B0604020202020204" pitchFamily="34" charset="0"/>
              <a:buChar char="•"/>
            </a:pPr>
            <a:r>
              <a:rPr lang="de-DE" dirty="0"/>
              <a:t>Steckrübe</a:t>
            </a:r>
          </a:p>
        </p:txBody>
      </p:sp>
      <p:sp>
        <p:nvSpPr>
          <p:cNvPr id="4" name="Foliennummernplatzhalter 3"/>
          <p:cNvSpPr>
            <a:spLocks noGrp="1"/>
          </p:cNvSpPr>
          <p:nvPr>
            <p:ph type="sldNum" sz="quarter" idx="5"/>
          </p:nvPr>
        </p:nvSpPr>
        <p:spPr/>
        <p:txBody>
          <a:bodyPr/>
          <a:lstStyle/>
          <a:p>
            <a:fld id="{7F5BED8C-25A0-454E-9F9C-04F65E5AD4F7}" type="slidenum">
              <a:rPr lang="de-DE" smtClean="0"/>
              <a:t>14</a:t>
            </a:fld>
            <a:endParaRPr lang="de-DE"/>
          </a:p>
        </p:txBody>
      </p:sp>
    </p:spTree>
    <p:extLst>
      <p:ext uri="{BB962C8B-B14F-4D97-AF65-F5344CB8AC3E}">
        <p14:creationId xmlns:p14="http://schemas.microsoft.com/office/powerpoint/2010/main" val="501936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19</a:t>
            </a:fld>
            <a:endParaRPr lang="de-DE"/>
          </a:p>
        </p:txBody>
      </p:sp>
    </p:spTree>
    <p:extLst>
      <p:ext uri="{BB962C8B-B14F-4D97-AF65-F5344CB8AC3E}">
        <p14:creationId xmlns:p14="http://schemas.microsoft.com/office/powerpoint/2010/main" val="1211540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24</a:t>
            </a:fld>
            <a:endParaRPr lang="de-DE"/>
          </a:p>
        </p:txBody>
      </p:sp>
    </p:spTree>
    <p:extLst>
      <p:ext uri="{BB962C8B-B14F-4D97-AF65-F5344CB8AC3E}">
        <p14:creationId xmlns:p14="http://schemas.microsoft.com/office/powerpoint/2010/main" val="2506743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26</a:t>
            </a:fld>
            <a:endParaRPr lang="de-DE"/>
          </a:p>
        </p:txBody>
      </p:sp>
    </p:spTree>
    <p:extLst>
      <p:ext uri="{BB962C8B-B14F-4D97-AF65-F5344CB8AC3E}">
        <p14:creationId xmlns:p14="http://schemas.microsoft.com/office/powerpoint/2010/main" val="4097818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4">
    <p:spTree>
      <p:nvGrpSpPr>
        <p:cNvPr id="1" name=""/>
        <p:cNvGrpSpPr/>
        <p:nvPr/>
      </p:nvGrpSpPr>
      <p:grpSpPr>
        <a:xfrm>
          <a:off x="0" y="0"/>
          <a:ext cx="0" cy="0"/>
          <a:chOff x="0" y="0"/>
          <a:chExt cx="0" cy="0"/>
        </a:xfrm>
      </p:grpSpPr>
      <p:sp>
        <p:nvSpPr>
          <p:cNvPr id="2" name="Titel 1"/>
          <p:cNvSpPr>
            <a:spLocks noGrp="1"/>
          </p:cNvSpPr>
          <p:nvPr>
            <p:ph type="ctrTitle"/>
          </p:nvPr>
        </p:nvSpPr>
        <p:spPr>
          <a:xfrm>
            <a:off x="2742245" y="1062293"/>
            <a:ext cx="6707509" cy="2027560"/>
          </a:xfrm>
        </p:spPr>
        <p:txBody>
          <a:bodyPr/>
          <a:lstStyle>
            <a:lvl1pPr algn="ctr">
              <a:lnSpc>
                <a:spcPct val="85000"/>
              </a:lnSpc>
              <a:defRPr sz="8000" b="0"/>
            </a:lvl1pPr>
          </a:lstStyle>
          <a:p>
            <a:r>
              <a:rPr lang="de-DE" dirty="0"/>
              <a:t>Titelmasterformat durch Klicken bearbeiten</a:t>
            </a:r>
          </a:p>
        </p:txBody>
      </p:sp>
      <p:sp>
        <p:nvSpPr>
          <p:cNvPr id="3" name="Untertitel 2"/>
          <p:cNvSpPr>
            <a:spLocks noGrp="1"/>
          </p:cNvSpPr>
          <p:nvPr>
            <p:ph type="subTitle" idx="1"/>
          </p:nvPr>
        </p:nvSpPr>
        <p:spPr>
          <a:xfrm>
            <a:off x="2753121" y="4566117"/>
            <a:ext cx="6696633" cy="1332148"/>
          </a:xfrm>
        </p:spPr>
        <p:txBody>
          <a:bodyPr anchor="b"/>
          <a:lstStyle>
            <a:lvl1pPr marL="0" indent="0" algn="ctr">
              <a:lnSpc>
                <a:spcPct val="100000"/>
              </a:lnSpc>
              <a:buNone/>
              <a:defRPr sz="19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
        <p:nvSpPr>
          <p:cNvPr id="11" name="Textplatzhalter 10"/>
          <p:cNvSpPr>
            <a:spLocks noGrp="1"/>
          </p:cNvSpPr>
          <p:nvPr>
            <p:ph type="body" sz="quarter" idx="10"/>
          </p:nvPr>
        </p:nvSpPr>
        <p:spPr>
          <a:xfrm>
            <a:off x="2742244" y="5990049"/>
            <a:ext cx="6696633" cy="314510"/>
          </a:xfrm>
        </p:spPr>
        <p:txBody>
          <a:bodyPr anchor="b"/>
          <a:lstStyle>
            <a:lvl1pPr marL="0" indent="0" algn="ctr">
              <a:lnSpc>
                <a:spcPct val="100000"/>
              </a:lnSpc>
              <a:buNone/>
              <a:tabLst>
                <a:tab pos="1076245" algn="l"/>
                <a:tab pos="2600130" algn="l"/>
              </a:tabLst>
              <a:defRPr sz="800"/>
            </a:lvl1pPr>
          </a:lstStyle>
          <a:p>
            <a:pPr lvl="0"/>
            <a:r>
              <a:rPr lang="de-DE"/>
              <a:t>Formatvorlagen des Textmasters bearbeiten</a:t>
            </a:r>
          </a:p>
        </p:txBody>
      </p:sp>
      <p:sp>
        <p:nvSpPr>
          <p:cNvPr id="12" name="Textplatzhalter 5"/>
          <p:cNvSpPr>
            <a:spLocks noGrp="1"/>
          </p:cNvSpPr>
          <p:nvPr>
            <p:ph type="body" sz="quarter" idx="12"/>
          </p:nvPr>
        </p:nvSpPr>
        <p:spPr>
          <a:xfrm>
            <a:off x="2742245" y="3178189"/>
            <a:ext cx="6696633" cy="1296144"/>
          </a:xfrm>
        </p:spPr>
        <p:txBody>
          <a:bodyPr/>
          <a:lstStyle>
            <a:lvl1pPr marL="0" indent="0" algn="ctr">
              <a:buNone/>
              <a:defRPr sz="3200"/>
            </a:lvl1pPr>
          </a:lstStyle>
          <a:p>
            <a:pPr lvl="0"/>
            <a:r>
              <a:rPr lang="de-DE"/>
              <a:t>Formatvorlagen des Textmasters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6"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e orange">
    <p:spTree>
      <p:nvGrpSpPr>
        <p:cNvPr id="1" name=""/>
        <p:cNvGrpSpPr/>
        <p:nvPr/>
      </p:nvGrpSpPr>
      <p:grpSpPr>
        <a:xfrm>
          <a:off x="0" y="0"/>
          <a:ext cx="0" cy="0"/>
          <a:chOff x="0" y="0"/>
          <a:chExt cx="0" cy="0"/>
        </a:xfrm>
      </p:grpSpPr>
      <p:sp>
        <p:nvSpPr>
          <p:cNvPr id="2" name="Titel 1"/>
          <p:cNvSpPr>
            <a:spLocks noGrp="1"/>
          </p:cNvSpPr>
          <p:nvPr>
            <p:ph type="ctrTitle"/>
          </p:nvPr>
        </p:nvSpPr>
        <p:spPr>
          <a:xfrm>
            <a:off x="2742245" y="840790"/>
            <a:ext cx="6707509" cy="3395712"/>
          </a:xfrm>
        </p:spPr>
        <p:txBody>
          <a:bodyPr/>
          <a:lstStyle>
            <a:lvl1pPr algn="ctr">
              <a:lnSpc>
                <a:spcPct val="85000"/>
              </a:lnSpc>
              <a:defRPr sz="5400" b="0"/>
            </a:lvl1pPr>
          </a:lstStyle>
          <a:p>
            <a:r>
              <a:rPr lang="de-DE"/>
              <a:t>Titelmasterformat durch Klicken bearbeiten</a:t>
            </a:r>
          </a:p>
        </p:txBody>
      </p:sp>
      <p:sp>
        <p:nvSpPr>
          <p:cNvPr id="3" name="Untertitel 2"/>
          <p:cNvSpPr>
            <a:spLocks noGrp="1"/>
          </p:cNvSpPr>
          <p:nvPr>
            <p:ph type="subTitle" idx="1"/>
          </p:nvPr>
        </p:nvSpPr>
        <p:spPr>
          <a:xfrm>
            <a:off x="2742245" y="4280113"/>
            <a:ext cx="6696633" cy="1332148"/>
          </a:xfrm>
        </p:spPr>
        <p:txBody>
          <a:bodyPr anchor="b"/>
          <a:lstStyle>
            <a:lvl1pPr marL="0" indent="0" algn="ctr">
              <a:lnSpc>
                <a:spcPct val="100000"/>
              </a:lnSpc>
              <a:buNone/>
              <a:defRPr sz="19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
        <p:nvSpPr>
          <p:cNvPr id="11" name="Textplatzhalter 10"/>
          <p:cNvSpPr>
            <a:spLocks noGrp="1"/>
          </p:cNvSpPr>
          <p:nvPr>
            <p:ph type="body" sz="quarter" idx="10"/>
          </p:nvPr>
        </p:nvSpPr>
        <p:spPr>
          <a:xfrm>
            <a:off x="2753121" y="5655872"/>
            <a:ext cx="6696633" cy="314510"/>
          </a:xfrm>
        </p:spPr>
        <p:txBody>
          <a:bodyPr anchor="b"/>
          <a:lstStyle>
            <a:lvl1pPr marL="0" indent="0" algn="ctr">
              <a:lnSpc>
                <a:spcPct val="100000"/>
              </a:lnSpc>
              <a:buNone/>
              <a:tabLst>
                <a:tab pos="1076245" algn="l"/>
                <a:tab pos="2600130" algn="l"/>
              </a:tabLst>
              <a:defRPr sz="800"/>
            </a:lvl1pPr>
          </a:lstStyle>
          <a:p>
            <a:pPr lvl="0"/>
            <a:r>
              <a:rPr lang="de-DE"/>
              <a:t>Formatvorlagen des Textmasters bearbeiten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renner 2 orange">
    <p:spTree>
      <p:nvGrpSpPr>
        <p:cNvPr id="1" name=""/>
        <p:cNvGrpSpPr/>
        <p:nvPr/>
      </p:nvGrpSpPr>
      <p:grpSpPr>
        <a:xfrm>
          <a:off x="0" y="0"/>
          <a:ext cx="0" cy="0"/>
          <a:chOff x="0" y="0"/>
          <a:chExt cx="0" cy="0"/>
        </a:xfrm>
      </p:grpSpPr>
      <p:sp>
        <p:nvSpPr>
          <p:cNvPr id="5" name="Rechteck 4"/>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9" name="Bildplatzhalter 4"/>
          <p:cNvSpPr>
            <a:spLocks noGrp="1"/>
          </p:cNvSpPr>
          <p:nvPr>
            <p:ph type="pic" sz="quarter" idx="11"/>
          </p:nvPr>
        </p:nvSpPr>
        <p:spPr>
          <a:xfrm>
            <a:off x="0" y="1052736"/>
            <a:ext cx="12192000" cy="5805264"/>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2" name="Titel 1"/>
          <p:cNvSpPr>
            <a:spLocks noGrp="1"/>
          </p:cNvSpPr>
          <p:nvPr>
            <p:ph type="ctrTitle"/>
          </p:nvPr>
        </p:nvSpPr>
        <p:spPr>
          <a:xfrm>
            <a:off x="6600056" y="2096852"/>
            <a:ext cx="5591943" cy="1980220"/>
          </a:xfrm>
          <a:solidFill>
            <a:schemeClr val="bg1"/>
          </a:solidFill>
        </p:spPr>
        <p:txBody>
          <a:bodyPr lIns="72000" tIns="72000" rIns="72000" bIns="72000" anchor="ctr"/>
          <a:lstStyle>
            <a:lvl1pPr algn="ctr">
              <a:lnSpc>
                <a:spcPct val="85000"/>
              </a:lnSpc>
              <a:defRPr sz="5400" b="0">
                <a:solidFill>
                  <a:schemeClr val="accent4"/>
                </a:solidFill>
              </a:defRPr>
            </a:lvl1pPr>
          </a:lstStyle>
          <a:p>
            <a:r>
              <a:rPr lang="de-DE"/>
              <a:t>Titelmasterformat durch Klicken bearbeiten</a:t>
            </a:r>
          </a:p>
        </p:txBody>
      </p:sp>
    </p:spTree>
    <p:extLst>
      <p:ext uri="{BB962C8B-B14F-4D97-AF65-F5344CB8AC3E}">
        <p14:creationId xmlns:p14="http://schemas.microsoft.com/office/powerpoint/2010/main" val="3080877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renner 2 orange">
    <p:spTree>
      <p:nvGrpSpPr>
        <p:cNvPr id="1" name=""/>
        <p:cNvGrpSpPr/>
        <p:nvPr/>
      </p:nvGrpSpPr>
      <p:grpSpPr>
        <a:xfrm>
          <a:off x="0" y="0"/>
          <a:ext cx="0" cy="0"/>
          <a:chOff x="0" y="0"/>
          <a:chExt cx="0" cy="0"/>
        </a:xfrm>
      </p:grpSpPr>
      <p:sp>
        <p:nvSpPr>
          <p:cNvPr id="5" name="Rechteck 4"/>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9" name="Bildplatzhalter 4"/>
          <p:cNvSpPr>
            <a:spLocks noGrp="1"/>
          </p:cNvSpPr>
          <p:nvPr>
            <p:ph type="pic" sz="quarter" idx="11"/>
          </p:nvPr>
        </p:nvSpPr>
        <p:spPr>
          <a:xfrm>
            <a:off x="0" y="1052736"/>
            <a:ext cx="12192000" cy="5805264"/>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8" name="Textplatzhalter 7"/>
          <p:cNvSpPr>
            <a:spLocks noGrp="1"/>
          </p:cNvSpPr>
          <p:nvPr>
            <p:ph type="body" sz="quarter" idx="10"/>
          </p:nvPr>
        </p:nvSpPr>
        <p:spPr>
          <a:xfrm>
            <a:off x="7392143" y="1052736"/>
            <a:ext cx="4806000" cy="5832000"/>
          </a:xfrm>
          <a:blipFill dpi="0" rotWithShape="1">
            <a:blip r:embed="rId2"/>
            <a:srcRect/>
            <a:stretch>
              <a:fillRect/>
            </a:stretch>
          </a:blipFill>
        </p:spPr>
        <p:txBody>
          <a:bodyPr/>
          <a:lstStyle>
            <a:lvl1pPr marL="0" indent="0">
              <a:buNone/>
              <a:defRPr sz="200"/>
            </a:lvl1pPr>
          </a:lstStyle>
          <a:p>
            <a:pPr lvl="0"/>
            <a:r>
              <a:rPr lang="de-DE"/>
              <a:t>Formatvorlagen des Textmasters bearbeiten</a:t>
            </a:r>
          </a:p>
        </p:txBody>
      </p:sp>
      <p:sp>
        <p:nvSpPr>
          <p:cNvPr id="2" name="Titel 1"/>
          <p:cNvSpPr>
            <a:spLocks noGrp="1"/>
          </p:cNvSpPr>
          <p:nvPr>
            <p:ph type="ctrTitle"/>
          </p:nvPr>
        </p:nvSpPr>
        <p:spPr>
          <a:xfrm>
            <a:off x="6600057" y="2096852"/>
            <a:ext cx="4680520" cy="1980220"/>
          </a:xfrm>
          <a:solidFill>
            <a:schemeClr val="bg1"/>
          </a:solidFill>
        </p:spPr>
        <p:txBody>
          <a:bodyPr lIns="72000" tIns="72000" rIns="72000" bIns="72000" anchor="ctr"/>
          <a:lstStyle>
            <a:lvl1pPr algn="ctr">
              <a:lnSpc>
                <a:spcPct val="85000"/>
              </a:lnSpc>
              <a:defRPr sz="5400" b="0">
                <a:solidFill>
                  <a:schemeClr val="accent4"/>
                </a:solidFill>
              </a:defRPr>
            </a:lvl1pPr>
          </a:lstStyle>
          <a:p>
            <a:r>
              <a:rPr lang="de-DE"/>
              <a:t>Titelmasterformat durch Klicken bearbeiten</a:t>
            </a:r>
          </a:p>
        </p:txBody>
      </p:sp>
    </p:spTree>
    <p:extLst>
      <p:ext uri="{BB962C8B-B14F-4D97-AF65-F5344CB8AC3E}">
        <p14:creationId xmlns:p14="http://schemas.microsoft.com/office/powerpoint/2010/main" val="43311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enner 1 orange">
    <p:spTree>
      <p:nvGrpSpPr>
        <p:cNvPr id="1" name=""/>
        <p:cNvGrpSpPr/>
        <p:nvPr/>
      </p:nvGrpSpPr>
      <p:grpSpPr>
        <a:xfrm>
          <a:off x="0" y="0"/>
          <a:ext cx="0" cy="0"/>
          <a:chOff x="0" y="0"/>
          <a:chExt cx="0" cy="0"/>
        </a:xfrm>
      </p:grpSpPr>
      <p:sp>
        <p:nvSpPr>
          <p:cNvPr id="4" name="Rechteck 3"/>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ctrTitle"/>
          </p:nvPr>
        </p:nvSpPr>
        <p:spPr>
          <a:xfrm>
            <a:off x="2742245" y="1283692"/>
            <a:ext cx="6707509" cy="659408"/>
          </a:xfrm>
        </p:spPr>
        <p:txBody>
          <a:bodyPr/>
          <a:lstStyle>
            <a:lvl1pPr algn="ctr">
              <a:lnSpc>
                <a:spcPct val="85000"/>
              </a:lnSpc>
              <a:defRPr sz="5400" b="0"/>
            </a:lvl1pPr>
          </a:lstStyle>
          <a:p>
            <a:r>
              <a:rPr lang="de-DE" dirty="0"/>
              <a:t>Titelmasterformat durch Klicken bearbeiten</a:t>
            </a:r>
          </a:p>
        </p:txBody>
      </p:sp>
      <p:sp>
        <p:nvSpPr>
          <p:cNvPr id="3" name="Untertitel 2"/>
          <p:cNvSpPr>
            <a:spLocks noGrp="1"/>
          </p:cNvSpPr>
          <p:nvPr>
            <p:ph type="subTitle" idx="1"/>
          </p:nvPr>
        </p:nvSpPr>
        <p:spPr>
          <a:xfrm>
            <a:off x="2742245" y="3351892"/>
            <a:ext cx="6696633" cy="1332148"/>
          </a:xfrm>
        </p:spPr>
        <p:txBody>
          <a:bodyPr/>
          <a:lstStyle>
            <a:lvl1pPr marL="0" indent="0" algn="ctr">
              <a:lnSpc>
                <a:spcPct val="100000"/>
              </a:lnSpc>
              <a:buNone/>
              <a:defRPr sz="33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dirty="0"/>
              <a:t>Formatvorlage des Untertitelmasters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enner 2 orange">
    <p:spTree>
      <p:nvGrpSpPr>
        <p:cNvPr id="1" name=""/>
        <p:cNvGrpSpPr/>
        <p:nvPr/>
      </p:nvGrpSpPr>
      <p:grpSpPr>
        <a:xfrm>
          <a:off x="0" y="0"/>
          <a:ext cx="0" cy="0"/>
          <a:chOff x="0" y="0"/>
          <a:chExt cx="0" cy="0"/>
        </a:xfrm>
      </p:grpSpPr>
      <p:sp>
        <p:nvSpPr>
          <p:cNvPr id="5" name="Rechteck 4"/>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9" name="Bildplatzhalter 4"/>
          <p:cNvSpPr>
            <a:spLocks noGrp="1"/>
          </p:cNvSpPr>
          <p:nvPr>
            <p:ph type="pic" sz="quarter" idx="11"/>
          </p:nvPr>
        </p:nvSpPr>
        <p:spPr>
          <a:xfrm>
            <a:off x="0" y="1052736"/>
            <a:ext cx="12192000" cy="5805264"/>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2" name="Titel 1"/>
          <p:cNvSpPr>
            <a:spLocks noGrp="1"/>
          </p:cNvSpPr>
          <p:nvPr>
            <p:ph type="ctrTitle"/>
          </p:nvPr>
        </p:nvSpPr>
        <p:spPr>
          <a:xfrm>
            <a:off x="6600056" y="1692492"/>
            <a:ext cx="5591943" cy="2384580"/>
          </a:xfrm>
          <a:solidFill>
            <a:schemeClr val="bg1"/>
          </a:solidFill>
        </p:spPr>
        <p:txBody>
          <a:bodyPr lIns="72000" tIns="72000" rIns="72000" bIns="72000" anchor="ctr"/>
          <a:lstStyle>
            <a:lvl1pPr algn="ctr">
              <a:lnSpc>
                <a:spcPct val="85000"/>
              </a:lnSpc>
              <a:defRPr sz="5400" b="0">
                <a:solidFill>
                  <a:schemeClr val="accent4"/>
                </a:solidFill>
              </a:defRPr>
            </a:lvl1pPr>
          </a:lstStyle>
          <a:p>
            <a:r>
              <a:rPr lang="de-DE" dirty="0"/>
              <a:t>Titelmasterformat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6" name="Rechteck 5"/>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7" name="Rechteck 6"/>
          <p:cNvSpPr/>
          <p:nvPr userDrawn="1"/>
        </p:nvSpPr>
        <p:spPr>
          <a:xfrm>
            <a:off x="263528" y="1520827"/>
            <a:ext cx="5724525" cy="4716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a:xfrm>
            <a:off x="371475" y="1785516"/>
            <a:ext cx="5472000" cy="4320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6203952" y="1520827"/>
            <a:ext cx="5724525"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Rechteck 4"/>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263528" y="1520827"/>
            <a:ext cx="11664949"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5" name="Rechteck 4"/>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11" name="Textplatzhalter 8"/>
          <p:cNvSpPr>
            <a:spLocks noGrp="1"/>
          </p:cNvSpPr>
          <p:nvPr>
            <p:ph type="body" sz="quarter" idx="15"/>
          </p:nvPr>
        </p:nvSpPr>
        <p:spPr>
          <a:xfrm>
            <a:off x="263530" y="1520827"/>
            <a:ext cx="11664951" cy="4716463"/>
          </a:xfrm>
          <a:solidFill>
            <a:schemeClr val="accent4"/>
          </a:solidFill>
        </p:spPr>
        <p:txBody>
          <a:bodyPr lIns="360000" tIns="828000" rIns="360000" bIns="360000"/>
          <a:lstStyle>
            <a:lvl1pPr marL="0" indent="0" algn="ctr">
              <a:lnSpc>
                <a:spcPct val="90000"/>
              </a:lnSpc>
              <a:buNone/>
              <a:defRPr sz="3600" b="1">
                <a:solidFill>
                  <a:schemeClr val="bg1"/>
                </a:solidFill>
              </a:defRPr>
            </a:lvl1pPr>
          </a:lstStyle>
          <a:p>
            <a:pPr lvl="0"/>
            <a:r>
              <a:rPr lang="de-DE"/>
              <a:t>Formatvorlagen des Textmasters bearbeiten</a:t>
            </a: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 (weiß)">
    <p:spTree>
      <p:nvGrpSpPr>
        <p:cNvPr id="1" name=""/>
        <p:cNvGrpSpPr/>
        <p:nvPr/>
      </p:nvGrpSpPr>
      <p:grpSpPr>
        <a:xfrm>
          <a:off x="0" y="0"/>
          <a:ext cx="0" cy="0"/>
          <a:chOff x="0" y="0"/>
          <a:chExt cx="0" cy="0"/>
        </a:xfrm>
      </p:grpSpPr>
      <p:sp>
        <p:nvSpPr>
          <p:cNvPr id="11" name="Textplatzhalter 8"/>
          <p:cNvSpPr>
            <a:spLocks noGrp="1"/>
          </p:cNvSpPr>
          <p:nvPr>
            <p:ph type="body" sz="quarter" idx="15"/>
          </p:nvPr>
        </p:nvSpPr>
        <p:spPr>
          <a:xfrm>
            <a:off x="263530" y="1520827"/>
            <a:ext cx="11664951" cy="4716463"/>
          </a:xfrm>
          <a:noFill/>
        </p:spPr>
        <p:txBody>
          <a:bodyPr lIns="360000" tIns="828000" rIns="360000" bIns="360000"/>
          <a:lstStyle>
            <a:lvl1pPr marL="0" indent="0" algn="ctr">
              <a:lnSpc>
                <a:spcPct val="90000"/>
              </a:lnSpc>
              <a:buNone/>
              <a:defRPr sz="3600" b="1">
                <a:solidFill>
                  <a:schemeClr val="tx1"/>
                </a:solidFill>
              </a:defRPr>
            </a:lvl1pPr>
          </a:lstStyle>
          <a:p>
            <a:pPr lvl="0"/>
            <a:r>
              <a:rPr lang="de-DE"/>
              <a:t>Formatvorlagen des Textmasters bearbeiten</a:t>
            </a: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itat und Bild">
    <p:spTree>
      <p:nvGrpSpPr>
        <p:cNvPr id="1" name=""/>
        <p:cNvGrpSpPr/>
        <p:nvPr/>
      </p:nvGrpSpPr>
      <p:grpSpPr>
        <a:xfrm>
          <a:off x="0" y="0"/>
          <a:ext cx="0" cy="0"/>
          <a:chOff x="0" y="0"/>
          <a:chExt cx="0" cy="0"/>
        </a:xfrm>
      </p:grpSpPr>
      <p:sp>
        <p:nvSpPr>
          <p:cNvPr id="6" name="Rechteck 5"/>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6203952" y="1520827"/>
            <a:ext cx="5724525"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12" name="Textplatzhalter 8"/>
          <p:cNvSpPr>
            <a:spLocks noGrp="1"/>
          </p:cNvSpPr>
          <p:nvPr>
            <p:ph type="body" sz="quarter" idx="15"/>
          </p:nvPr>
        </p:nvSpPr>
        <p:spPr>
          <a:xfrm>
            <a:off x="263528" y="1520827"/>
            <a:ext cx="5724525" cy="4716463"/>
          </a:xfrm>
          <a:solidFill>
            <a:schemeClr val="accent4"/>
          </a:solidFill>
        </p:spPr>
        <p:txBody>
          <a:bodyPr lIns="360000" tIns="720000" rIns="360000" bIns="360000"/>
          <a:lstStyle>
            <a:lvl1pPr marL="0" indent="0" algn="l">
              <a:lnSpc>
                <a:spcPct val="90000"/>
              </a:lnSpc>
              <a:buNone/>
              <a:defRPr sz="3300" b="1">
                <a:solidFill>
                  <a:schemeClr val="bg1"/>
                </a:solidFill>
              </a:defRPr>
            </a:lvl1pPr>
          </a:lstStyle>
          <a:p>
            <a:pPr lvl="0"/>
            <a:r>
              <a:rPr lang="de-DE"/>
              <a:t>Formatvorlagen des Textmasters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371481" y="1785938"/>
            <a:ext cx="882491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cxnSp>
        <p:nvCxnSpPr>
          <p:cNvPr id="12" name="Gerade Verbindung 11"/>
          <p:cNvCxnSpPr/>
          <p:nvPr/>
        </p:nvCxnSpPr>
        <p:spPr>
          <a:xfrm>
            <a:off x="371477" y="6237288"/>
            <a:ext cx="11449051"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374651" y="6313496"/>
            <a:ext cx="1436688" cy="295275"/>
          </a:xfrm>
          <a:prstGeom prst="rect">
            <a:avLst/>
          </a:prstGeom>
        </p:spPr>
        <p:txBody>
          <a:bodyPr lIns="0" tIns="0" rIns="0" bIns="0" anchor="b"/>
          <a:lstStyle>
            <a:defPPr>
              <a:defRPr lang="de-DE"/>
            </a:defPPr>
            <a:lvl1pPr>
              <a:defRPr sz="800"/>
            </a:lvl1pPr>
          </a:lstStyle>
          <a:p>
            <a:pPr>
              <a:defRPr/>
            </a:pPr>
            <a:fld id="{A01D7407-A3A9-3C49-9F9D-BB8A8CF52D19}" type="slidenum">
              <a:rPr lang="de-DE" sz="800" smtClean="0">
                <a:solidFill>
                  <a:prstClr val="black"/>
                </a:solidFill>
              </a:rPr>
              <a:pPr>
                <a:defRPr/>
              </a:pPr>
              <a:t>‹Nr.›</a:t>
            </a:fld>
            <a:endParaRPr lang="de-DE" sz="800">
              <a:solidFill>
                <a:prstClr val="black"/>
              </a:solidFill>
            </a:endParaRPr>
          </a:p>
        </p:txBody>
      </p:sp>
    </p:spTree>
    <p:extLst>
      <p:ext uri="{BB962C8B-B14F-4D97-AF65-F5344CB8AC3E}">
        <p14:creationId xmlns:p14="http://schemas.microsoft.com/office/powerpoint/2010/main" val="743939425"/>
      </p:ext>
    </p:extLst>
  </p:cSld>
  <p:clrMap bg1="lt1" tx1="dk1" bg2="lt2" tx2="dk2" accent1="accent1" accent2="accent2" accent3="accent3" accent4="accent4" accent5="accent5" accent6="accent6" hlink="hlink" folHlink="folHlink"/>
  <p:sldLayoutIdLst>
    <p:sldLayoutId id="2147483664" r:id="rId1"/>
    <p:sldLayoutId id="2147483671" r:id="rId2"/>
    <p:sldLayoutId id="2147483677" r:id="rId3"/>
    <p:sldLayoutId id="2147483681" r:id="rId4"/>
    <p:sldLayoutId id="2147483684" r:id="rId5"/>
    <p:sldLayoutId id="2147483685" r:id="rId6"/>
    <p:sldLayoutId id="2147483686" r:id="rId7"/>
    <p:sldLayoutId id="2147483687" r:id="rId8"/>
    <p:sldLayoutId id="2147483689" r:id="rId9"/>
    <p:sldLayoutId id="2147483690" r:id="rId10"/>
    <p:sldLayoutId id="2147483692" r:id="rId11"/>
    <p:sldLayoutId id="2147483696" r:id="rId12"/>
    <p:sldLayoutId id="2147483704" r:id="rId13"/>
    <p:sldLayoutId id="2147483705" r:id="rId14"/>
  </p:sldLayoutIdLst>
  <p:hf sldNum="0" hdr="0" ftr="0" dt="0"/>
  <p:txStyles>
    <p:title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p:titleStyle>
    <p:body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educational-resources.de/oer-tullu-regel/" TargetMode="External"/><Relationship Id="rId2" Type="http://schemas.openxmlformats.org/officeDocument/2006/relationships/hyperlink" Target="https://creativecommons.org/licenses/by/4.0/deed.de" TargetMode="Externa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www.ernaehrung-nachhaltig.de/" TargetMode="External"/></Relationships>
</file>

<file path=ppt/slides/_rels/slide10.xml.rels><?xml version="1.0" encoding="UTF-8" standalone="yes"?>
<Relationships xmlns="http://schemas.openxmlformats.org/package/2006/relationships"><Relationship Id="rId8" Type="http://schemas.microsoft.com/office/2018/10/relationships/comments" Target="../comments/modernComment_4E7_9A2D4FEB.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18/10/relationships/comments" Target="../comments/modernComment_4E7_9A2D4FEB.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4E7_9A2D4FEB.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microsoft.com/office/2018/10/relationships/comments" Target="NUL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18/10/relationships/comments" Target="NUL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ernaehrung-nachhaltig.de/"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fh-muenster.de/isun/genah.php"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B75531A3-E64C-4F74-A694-994A9FAD7E69}"/>
              </a:ext>
            </a:extLst>
          </p:cNvPr>
          <p:cNvSpPr>
            <a:spLocks noChangeArrowheads="1"/>
          </p:cNvSpPr>
          <p:nvPr/>
        </p:nvSpPr>
        <p:spPr bwMode="auto">
          <a:xfrm>
            <a:off x="371481" y="1619727"/>
            <a:ext cx="10837113"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Weiternutzung als OER ausdrücklich erlaubt: Dieses Werk und dessen Inhalte sind - sofern nicht anders angegeben - lizenziert unter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Nennung gemäß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TULLU-Regel</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bitte wie folgt: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de-DE" altLang="de-DE" sz="14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Workshops 4: </a:t>
            </a:r>
            <a:r>
              <a:rPr lang="de-DE" altLang="de-DE" sz="1400" i="1" dirty="0">
                <a:latin typeface="Arial" panose="020B0604020202020204" pitchFamily="34" charset="0"/>
                <a:ea typeface="Times New Roman" panose="02020603050405020304" pitchFamily="18" charset="0"/>
                <a:cs typeface="Arial" panose="020B0604020202020204" pitchFamily="34" charset="0"/>
              </a:rPr>
              <a:t>Speiseplanung und Gästekommunikation</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altLang="de-DE" sz="1400" i="1" dirty="0">
                <a:latin typeface="Arial" panose="020B0604020202020204" pitchFamily="34" charset="0"/>
                <a:ea typeface="Times New Roman" panose="02020603050405020304" pitchFamily="18" charset="0"/>
                <a:cs typeface="Arial" panose="020B0604020202020204" pitchFamily="34" charset="0"/>
              </a:rPr>
              <a:t>aus dem DBU geförderten Projekt „Gerechte und nachhaltige Außer-Haus-Angebote gestalten“, Institut für nachhaltige Ernährung (</a:t>
            </a:r>
            <a:r>
              <a:rPr lang="de-DE" altLang="de-DE" sz="1400" i="1" dirty="0" err="1">
                <a:latin typeface="Arial" panose="020B0604020202020204" pitchFamily="34" charset="0"/>
                <a:ea typeface="Times New Roman" panose="02020603050405020304" pitchFamily="18" charset="0"/>
                <a:cs typeface="Arial" panose="020B0604020202020204" pitchFamily="34" charset="0"/>
              </a:rPr>
              <a:t>iSuN</a:t>
            </a:r>
            <a:r>
              <a:rPr lang="de-DE" altLang="de-DE" sz="1400" i="1" dirty="0">
                <a:latin typeface="Arial" panose="020B0604020202020204" pitchFamily="34" charset="0"/>
                <a:ea typeface="Times New Roman" panose="02020603050405020304" pitchFamily="18" charset="0"/>
                <a:cs typeface="Arial" panose="020B0604020202020204" pitchFamily="34" charset="0"/>
              </a:rPr>
              <a: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Lizenz: </a:t>
            </a:r>
            <a:r>
              <a:rPr kumimoji="0" lang="de-DE" altLang="de-DE" sz="1400" b="0" i="1"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Der Lizenzvertrag ist hier abrufbar: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https://creativecommons.org/licenses/by/4.0/deed.de</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Das Werk ist online verfügbar unter: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https://www.ernaehrung-nachhaltig.de/</a:t>
            </a:r>
            <a:endParaRPr kumimoji="0" lang="de-DE" alt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Bei der Erstellung dieser Ausarbeitung wurde größte Sorgfalt und Genauigkeit angewendet, um sicherzustellen, dass alle Informationen korrekt und verständlich dargestellt sind. Zunächst wurden die Inhalte nach dem aktuellen Forschungsstand und praxisrelevanten Informationen erstellt und in Praxisbetrieben geprüft sowie anschließend überarbeitet. Danach folgte die Lizenzierung nach OER-Standards. Sollten dennoch Fehler oder Unklarheiten bei den Inhalten oder der Lizenz auftreten, bitte zögern Sie nicht, uns darauf hinzuweisen. Wir sind stets bemüht, Verbesserungen vorzunehmen und eventuelle Fehler zu korrigieren, um die Qualität unserer Arbeit kontinuierlich zu optimieren. </a:t>
            </a: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Vielen Dank für Ihr Verständnis und Ihre Unterstützung. </a:t>
            </a: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dirty="0">
                <a:latin typeface="Arial" panose="020B0604020202020204" pitchFamily="34" charset="0"/>
                <a:cs typeface="Arial" panose="020B0604020202020204" pitchFamily="34" charset="0"/>
              </a:rPr>
              <a:t>Open Educational Ressource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pic>
        <p:nvPicPr>
          <p:cNvPr id="1028" name="Bild 4" descr="CC BY 4.0">
            <a:hlinkClick r:id="rId2"/>
            <a:extLst>
              <a:ext uri="{FF2B5EF4-FFF2-40B4-BE49-F238E27FC236}">
                <a16:creationId xmlns:a16="http://schemas.microsoft.com/office/drawing/2014/main" id="{EF8B671E-2D7A-45B8-869A-3A5326ED3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0651" y="844415"/>
            <a:ext cx="1428750"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52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9378539-0DB6-497E-B964-1432EB3BEB72}"/>
              </a:ext>
            </a:extLst>
          </p:cNvPr>
          <p:cNvSpPr>
            <a:spLocks noGrp="1"/>
          </p:cNvSpPr>
          <p:nvPr>
            <p:ph type="body" sz="quarter" idx="15"/>
          </p:nvPr>
        </p:nvSpPr>
        <p:spPr>
          <a:solidFill>
            <a:schemeClr val="bg1">
              <a:lumMod val="50000"/>
            </a:schemeClr>
          </a:solidFill>
        </p:spPr>
        <p:txBody>
          <a:bodyPr/>
          <a:lstStyle/>
          <a:p>
            <a:r>
              <a:rPr lang="de-DE" dirty="0"/>
              <a:t>Was waren die wichtigsten Erkenntnisse oder Lektionen, die Sie aus den behandelten Inhalten gezogen haben?</a:t>
            </a:r>
          </a:p>
          <a:p>
            <a:endParaRPr lang="de-DE" dirty="0"/>
          </a:p>
          <a:p>
            <a:r>
              <a:rPr lang="de-DE" dirty="0"/>
              <a:t>Welche Aspekte der behandelten Themen haben Sie besonders inspiriert oder beeindruckt?</a:t>
            </a:r>
          </a:p>
          <a:p>
            <a:r>
              <a:rPr lang="de-DE" dirty="0"/>
              <a:t>    </a:t>
            </a:r>
          </a:p>
        </p:txBody>
      </p:sp>
      <p:sp>
        <p:nvSpPr>
          <p:cNvPr id="6" name="Titel 5">
            <a:extLst>
              <a:ext uri="{FF2B5EF4-FFF2-40B4-BE49-F238E27FC236}">
                <a16:creationId xmlns:a16="http://schemas.microsoft.com/office/drawing/2014/main" id="{857014BC-42EC-49CC-8C4B-5E60E3DEFF79}"/>
              </a:ext>
            </a:extLst>
          </p:cNvPr>
          <p:cNvSpPr>
            <a:spLocks noGrp="1"/>
          </p:cNvSpPr>
          <p:nvPr>
            <p:ph type="title"/>
          </p:nvPr>
        </p:nvSpPr>
        <p:spPr/>
        <p:txBody>
          <a:bodyPr/>
          <a:lstStyle/>
          <a:p>
            <a:r>
              <a:rPr lang="de-DE" dirty="0"/>
              <a:t>Rückblick</a:t>
            </a:r>
          </a:p>
        </p:txBody>
      </p:sp>
      <p:graphicFrame>
        <p:nvGraphicFramePr>
          <p:cNvPr id="9" name="Diagramm 8">
            <a:extLst>
              <a:ext uri="{FF2B5EF4-FFF2-40B4-BE49-F238E27FC236}">
                <a16:creationId xmlns:a16="http://schemas.microsoft.com/office/drawing/2014/main" id="{7F46EB3B-28AD-4143-A68F-622924F8C60D}"/>
              </a:ext>
            </a:extLst>
          </p:cNvPr>
          <p:cNvGraphicFramePr/>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Gerade Verbindung mit Pfeil 10">
            <a:extLst>
              <a:ext uri="{FF2B5EF4-FFF2-40B4-BE49-F238E27FC236}">
                <a16:creationId xmlns:a16="http://schemas.microsoft.com/office/drawing/2014/main" id="{50FADD09-5B1C-41A8-8869-FC375F898995}"/>
              </a:ext>
            </a:extLst>
          </p:cNvPr>
          <p:cNvCxnSpPr/>
          <p:nvPr/>
        </p:nvCxnSpPr>
        <p:spPr>
          <a:xfrm flipH="1">
            <a:off x="785180" y="1311994"/>
            <a:ext cx="1051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294142"/>
      </p:ext>
    </p:extLst>
  </p:cSld>
  <p:clrMapOvr>
    <a:masterClrMapping/>
  </p:clrMapOvr>
  <p:extLst mod="1">
    <p:ext uri="{6950BFC3-D8DA-4A85-94F7-54DA5524770B}">
      <p188:commentRel xmlns:p188="http://schemas.microsoft.com/office/powerpoint/2018/8/main" xmlns="" r:id="rId8"/>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9378539-0DB6-497E-B964-1432EB3BEB72}"/>
              </a:ext>
            </a:extLst>
          </p:cNvPr>
          <p:cNvSpPr>
            <a:spLocks noGrp="1"/>
          </p:cNvSpPr>
          <p:nvPr>
            <p:ph type="body" sz="quarter" idx="15"/>
          </p:nvPr>
        </p:nvSpPr>
        <p:spPr>
          <a:solidFill>
            <a:schemeClr val="bg1">
              <a:lumMod val="50000"/>
            </a:schemeClr>
          </a:solidFill>
        </p:spPr>
        <p:txBody>
          <a:bodyPr/>
          <a:lstStyle/>
          <a:p>
            <a:endParaRPr lang="de-DE" dirty="0"/>
          </a:p>
          <a:p>
            <a:r>
              <a:rPr lang="de-DE" dirty="0"/>
              <a:t>Welche konkreten Anwendungen oder Umsetzungen der Inhalte planen Sie in Ihrer Arbeit und/oder Ihrem Alltag?</a:t>
            </a:r>
          </a:p>
          <a:p>
            <a:r>
              <a:rPr lang="de-DE" dirty="0"/>
              <a:t>    </a:t>
            </a:r>
          </a:p>
        </p:txBody>
      </p:sp>
      <p:sp>
        <p:nvSpPr>
          <p:cNvPr id="6" name="Titel 5">
            <a:extLst>
              <a:ext uri="{FF2B5EF4-FFF2-40B4-BE49-F238E27FC236}">
                <a16:creationId xmlns:a16="http://schemas.microsoft.com/office/drawing/2014/main" id="{857014BC-42EC-49CC-8C4B-5E60E3DEFF79}"/>
              </a:ext>
            </a:extLst>
          </p:cNvPr>
          <p:cNvSpPr>
            <a:spLocks noGrp="1"/>
          </p:cNvSpPr>
          <p:nvPr>
            <p:ph type="title"/>
          </p:nvPr>
        </p:nvSpPr>
        <p:spPr/>
        <p:txBody>
          <a:bodyPr/>
          <a:lstStyle/>
          <a:p>
            <a:r>
              <a:rPr lang="de-DE" dirty="0"/>
              <a:t>Rückblick</a:t>
            </a:r>
          </a:p>
        </p:txBody>
      </p:sp>
      <p:graphicFrame>
        <p:nvGraphicFramePr>
          <p:cNvPr id="9" name="Diagramm 8">
            <a:extLst>
              <a:ext uri="{FF2B5EF4-FFF2-40B4-BE49-F238E27FC236}">
                <a16:creationId xmlns:a16="http://schemas.microsoft.com/office/drawing/2014/main" id="{7F46EB3B-28AD-4143-A68F-622924F8C60D}"/>
              </a:ext>
            </a:extLst>
          </p:cNvPr>
          <p:cNvGraphicFramePr/>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Gerade Verbindung mit Pfeil 10">
            <a:extLst>
              <a:ext uri="{FF2B5EF4-FFF2-40B4-BE49-F238E27FC236}">
                <a16:creationId xmlns:a16="http://schemas.microsoft.com/office/drawing/2014/main" id="{50FADD09-5B1C-41A8-8869-FC375F898995}"/>
              </a:ext>
            </a:extLst>
          </p:cNvPr>
          <p:cNvCxnSpPr/>
          <p:nvPr/>
        </p:nvCxnSpPr>
        <p:spPr>
          <a:xfrm flipH="1">
            <a:off x="785180" y="1311994"/>
            <a:ext cx="1051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893188"/>
      </p:ext>
    </p:extLst>
  </p:cSld>
  <p:clrMapOvr>
    <a:masterClrMapping/>
  </p:clrMapOvr>
  <p:extLst mod="1">
    <p:ext uri="{6950BFC3-D8DA-4A85-94F7-54DA5524770B}">
      <p188:commentRel xmlns:p188="http://schemas.microsoft.com/office/powerpoint/2018/8/main" xmlns="" r:id="rId7"/>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884B6-C0B7-6542-0681-69A252E5ACB2}"/>
              </a:ext>
            </a:extLst>
          </p:cNvPr>
          <p:cNvSpPr>
            <a:spLocks noGrp="1"/>
          </p:cNvSpPr>
          <p:nvPr>
            <p:ph type="title"/>
          </p:nvPr>
        </p:nvSpPr>
        <p:spPr/>
        <p:txBody>
          <a:bodyPr/>
          <a:lstStyle/>
          <a:p>
            <a:r>
              <a:rPr lang="de-DE" dirty="0"/>
              <a:t>Ergebnisübersicht</a:t>
            </a:r>
          </a:p>
        </p:txBody>
      </p:sp>
      <p:sp>
        <p:nvSpPr>
          <p:cNvPr id="3" name="Inhaltsplatzhalter 2">
            <a:extLst>
              <a:ext uri="{FF2B5EF4-FFF2-40B4-BE49-F238E27FC236}">
                <a16:creationId xmlns:a16="http://schemas.microsoft.com/office/drawing/2014/main" id="{220A3ACF-F9CF-A678-397F-739644B03A31}"/>
              </a:ext>
            </a:extLst>
          </p:cNvPr>
          <p:cNvSpPr>
            <a:spLocks noGrp="1"/>
          </p:cNvSpPr>
          <p:nvPr>
            <p:ph idx="1"/>
          </p:nvPr>
        </p:nvSpPr>
        <p:spPr>
          <a:xfrm>
            <a:off x="371481" y="1785938"/>
            <a:ext cx="11359602" cy="4019550"/>
          </a:xfrm>
          <a:ln>
            <a:solidFill>
              <a:schemeClr val="bg1">
                <a:lumMod val="75000"/>
              </a:schemeClr>
            </a:solidFill>
            <a:prstDash val="dash"/>
          </a:ln>
        </p:spPr>
        <p:txBody>
          <a:bodyPr/>
          <a:lstStyle/>
          <a:p>
            <a:pPr marL="0" indent="0">
              <a:buNone/>
            </a:pPr>
            <a:r>
              <a:rPr lang="de-DE" i="1" dirty="0">
                <a:solidFill>
                  <a:schemeClr val="bg1">
                    <a:lumMod val="75000"/>
                  </a:schemeClr>
                </a:solidFill>
              </a:rPr>
              <a:t>Hier können Maßnahmenpläne o.ä. eingetragen werden.</a:t>
            </a:r>
          </a:p>
        </p:txBody>
      </p:sp>
      <p:sp>
        <p:nvSpPr>
          <p:cNvPr id="4" name="Textplatzhalter 3">
            <a:extLst>
              <a:ext uri="{FF2B5EF4-FFF2-40B4-BE49-F238E27FC236}">
                <a16:creationId xmlns:a16="http://schemas.microsoft.com/office/drawing/2014/main" id="{7272E888-956E-27C1-01CF-0F0F0EC85CC5}"/>
              </a:ext>
            </a:extLst>
          </p:cNvPr>
          <p:cNvSpPr>
            <a:spLocks noGrp="1"/>
          </p:cNvSpPr>
          <p:nvPr>
            <p:ph type="body" sz="quarter" idx="13"/>
          </p:nvPr>
        </p:nvSpPr>
        <p:spPr/>
        <p:txBody>
          <a:bodyPr/>
          <a:lstStyle/>
          <a:p>
            <a:r>
              <a:rPr lang="de-DE" dirty="0"/>
              <a:t>Maßnahmen Speiseplanung</a:t>
            </a:r>
          </a:p>
        </p:txBody>
      </p:sp>
      <p:pic>
        <p:nvPicPr>
          <p:cNvPr id="7" name="Grafik 6" descr="Sterne">
            <a:extLst>
              <a:ext uri="{FF2B5EF4-FFF2-40B4-BE49-F238E27FC236}">
                <a16:creationId xmlns:a16="http://schemas.microsoft.com/office/drawing/2014/main" id="{8C9CC423-DC70-495B-BD13-BCB6CF3EBF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3104" y="4670550"/>
            <a:ext cx="1642946" cy="1642946"/>
          </a:xfrm>
          <a:prstGeom prst="rect">
            <a:avLst/>
          </a:prstGeom>
        </p:spPr>
      </p:pic>
    </p:spTree>
    <p:extLst>
      <p:ext uri="{BB962C8B-B14F-4D97-AF65-F5344CB8AC3E}">
        <p14:creationId xmlns:p14="http://schemas.microsoft.com/office/powerpoint/2010/main" val="4158596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Ihr nachhaltiger Speiseplan</a:t>
            </a: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20026" cy="4019550"/>
          </a:xfrm>
        </p:spPr>
        <p:txBody>
          <a:bodyPr/>
          <a:lstStyle/>
          <a:p>
            <a:pPr marL="0" indent="0">
              <a:buNone/>
            </a:pPr>
            <a:r>
              <a:rPr lang="de-DE" dirty="0"/>
              <a:t>Nachdem die Teilnehmenden ihre Maßnahmen und Erfahrungen ausgetauscht haben, sollen Sie nun in Kleingruppen das Gelernte anwenden. Dazu bekommen Sie ein Arbeitsblatt mit einem leeren Speiseplan. Den sollen sie gemeinsam nach Ihren Nachhaltigkeitsgesichtspunkten mit passenden Gerichten für die Woche füllen.</a:t>
            </a:r>
          </a:p>
          <a:p>
            <a:pPr marL="0" indent="0">
              <a:buNone/>
            </a:pPr>
            <a:r>
              <a:rPr lang="de-DE" dirty="0"/>
              <a:t>Anschließend werden die Pläne in der Gruppe vorgestellt.</a:t>
            </a:r>
          </a:p>
          <a:p>
            <a:pPr marL="0" indent="0">
              <a:buNone/>
            </a:pPr>
            <a:endParaRPr lang="de-DE" dirty="0"/>
          </a:p>
          <a:p>
            <a:pPr marL="0" indent="0">
              <a:buNone/>
            </a:pPr>
            <a:r>
              <a:rPr lang="de-DE" dirty="0"/>
              <a:t>Die Speisepläne dienen sowohl als Reflexion der gesamten Workshop-Reihe als auch als Inspiration für die restlichen Teilnehmenden.</a:t>
            </a:r>
          </a:p>
          <a:p>
            <a:pPr marL="0" indent="0">
              <a:buNone/>
            </a:pPr>
            <a:endParaRPr lang="de-DE" dirty="0"/>
          </a:p>
          <a:p>
            <a:pPr marL="0" indent="0">
              <a:buNone/>
            </a:pPr>
            <a:r>
              <a:rPr lang="de-DE" dirty="0"/>
              <a:t>Lassen Sie bei der Vorstellung ausreichend Zeit für Rückfragen der anderen Teilnehmenden zu Gerichten und Co.</a:t>
            </a:r>
          </a:p>
          <a:p>
            <a:pPr marL="0" indent="0">
              <a:buNone/>
            </a:pPr>
            <a:endParaRPr lang="de-DE" dirty="0"/>
          </a:p>
          <a:p>
            <a:pPr marL="0" indent="0">
              <a:buNone/>
            </a:pPr>
            <a:r>
              <a:rPr lang="de-DE" b="1" dirty="0"/>
              <a:t>Material:</a:t>
            </a:r>
            <a:r>
              <a:rPr lang="de-DE" dirty="0"/>
              <a:t> Arbeitsblätter – Speiseplan, Stifte</a:t>
            </a:r>
          </a:p>
        </p:txBody>
      </p:sp>
    </p:spTree>
    <p:extLst>
      <p:ext uri="{BB962C8B-B14F-4D97-AF65-F5344CB8AC3E}">
        <p14:creationId xmlns:p14="http://schemas.microsoft.com/office/powerpoint/2010/main" val="3639457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9378539-0DB6-497E-B964-1432EB3BEB72}"/>
              </a:ext>
            </a:extLst>
          </p:cNvPr>
          <p:cNvSpPr>
            <a:spLocks noGrp="1"/>
          </p:cNvSpPr>
          <p:nvPr>
            <p:ph type="body" sz="quarter" idx="15"/>
          </p:nvPr>
        </p:nvSpPr>
        <p:spPr>
          <a:solidFill>
            <a:schemeClr val="bg1">
              <a:lumMod val="50000"/>
            </a:schemeClr>
          </a:solidFill>
        </p:spPr>
        <p:txBody>
          <a:bodyPr/>
          <a:lstStyle/>
          <a:p>
            <a:endParaRPr lang="de-DE" dirty="0"/>
          </a:p>
          <a:p>
            <a:endParaRPr lang="de-DE" dirty="0"/>
          </a:p>
          <a:p>
            <a:r>
              <a:rPr lang="de-DE" dirty="0"/>
              <a:t>Erstellen Sie in Kleingruppen einen nachhaltigen Speiseplan.</a:t>
            </a:r>
          </a:p>
          <a:p>
            <a:r>
              <a:rPr lang="de-DE" dirty="0"/>
              <a:t>    </a:t>
            </a:r>
          </a:p>
        </p:txBody>
      </p:sp>
      <p:sp>
        <p:nvSpPr>
          <p:cNvPr id="6" name="Titel 5">
            <a:extLst>
              <a:ext uri="{FF2B5EF4-FFF2-40B4-BE49-F238E27FC236}">
                <a16:creationId xmlns:a16="http://schemas.microsoft.com/office/drawing/2014/main" id="{857014BC-42EC-49CC-8C4B-5E60E3DEFF79}"/>
              </a:ext>
            </a:extLst>
          </p:cNvPr>
          <p:cNvSpPr>
            <a:spLocks noGrp="1"/>
          </p:cNvSpPr>
          <p:nvPr>
            <p:ph type="title"/>
          </p:nvPr>
        </p:nvSpPr>
        <p:spPr/>
        <p:txBody>
          <a:bodyPr/>
          <a:lstStyle/>
          <a:p>
            <a:r>
              <a:rPr lang="de-DE" dirty="0"/>
              <a:t>Speiseplanung</a:t>
            </a:r>
          </a:p>
        </p:txBody>
      </p:sp>
      <p:sp>
        <p:nvSpPr>
          <p:cNvPr id="2" name="Denkblase: wolkenförmig 1">
            <a:extLst>
              <a:ext uri="{FF2B5EF4-FFF2-40B4-BE49-F238E27FC236}">
                <a16:creationId xmlns:a16="http://schemas.microsoft.com/office/drawing/2014/main" id="{0219044C-843D-44EC-B02B-B9B1EB8E9075}"/>
              </a:ext>
            </a:extLst>
          </p:cNvPr>
          <p:cNvSpPr/>
          <p:nvPr/>
        </p:nvSpPr>
        <p:spPr>
          <a:xfrm>
            <a:off x="371481" y="931780"/>
            <a:ext cx="1098644" cy="539350"/>
          </a:xfrm>
          <a:prstGeom prst="cloudCallout">
            <a:avLst>
              <a:gd name="adj1" fmla="val 109602"/>
              <a:gd name="adj2" fmla="val 3719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Tree>
    <p:extLst>
      <p:ext uri="{BB962C8B-B14F-4D97-AF65-F5344CB8AC3E}">
        <p14:creationId xmlns:p14="http://schemas.microsoft.com/office/powerpoint/2010/main" val="1301322510"/>
      </p:ext>
    </p:extLst>
  </p:cSld>
  <p:clrMapOvr>
    <a:masterClrMapping/>
  </p:clrMapOvr>
  <p:extLst mod="1">
    <p:ext uri="{6950BFC3-D8DA-4A85-94F7-54DA5524770B}">
      <p188:commentRel xmlns:p188="http://schemas.microsoft.com/office/powerpoint/2018/8/main" xmlns=""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FDB1210-F264-46A3-8E34-68C2C2BD1276}"/>
              </a:ext>
            </a:extLst>
          </p:cNvPr>
          <p:cNvSpPr>
            <a:spLocks noGrp="1"/>
          </p:cNvSpPr>
          <p:nvPr>
            <p:ph type="title"/>
          </p:nvPr>
        </p:nvSpPr>
        <p:spPr/>
        <p:txBody>
          <a:bodyPr/>
          <a:lstStyle/>
          <a:p>
            <a:r>
              <a:rPr lang="de-DE" dirty="0"/>
              <a:t>Ihr nachhaltiger Speiseplan</a:t>
            </a:r>
          </a:p>
        </p:txBody>
      </p:sp>
      <p:pic>
        <p:nvPicPr>
          <p:cNvPr id="8" name="Grafik 7">
            <a:extLst>
              <a:ext uri="{FF2B5EF4-FFF2-40B4-BE49-F238E27FC236}">
                <a16:creationId xmlns:a16="http://schemas.microsoft.com/office/drawing/2014/main" id="{BB4A6CEE-B382-45D3-A6E4-5A01686D790D}"/>
              </a:ext>
            </a:extLst>
          </p:cNvPr>
          <p:cNvPicPr>
            <a:picLocks noChangeAspect="1"/>
          </p:cNvPicPr>
          <p:nvPr/>
        </p:nvPicPr>
        <p:blipFill rotWithShape="1">
          <a:blip r:embed="rId2"/>
          <a:srcRect t="10610"/>
          <a:stretch/>
        </p:blipFill>
        <p:spPr>
          <a:xfrm>
            <a:off x="1445384" y="1320800"/>
            <a:ext cx="9301231" cy="44147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1939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884B6-C0B7-6542-0681-69A252E5ACB2}"/>
              </a:ext>
            </a:extLst>
          </p:cNvPr>
          <p:cNvSpPr>
            <a:spLocks noGrp="1"/>
          </p:cNvSpPr>
          <p:nvPr>
            <p:ph type="title"/>
          </p:nvPr>
        </p:nvSpPr>
        <p:spPr>
          <a:xfrm>
            <a:off x="371481" y="395130"/>
            <a:ext cx="8824913" cy="569913"/>
          </a:xfrm>
        </p:spPr>
        <p:txBody>
          <a:bodyPr/>
          <a:lstStyle/>
          <a:p>
            <a:r>
              <a:rPr lang="de-DE" dirty="0"/>
              <a:t>Ihr nachhaltiger Speiseplan</a:t>
            </a:r>
          </a:p>
        </p:txBody>
      </p:sp>
      <p:sp>
        <p:nvSpPr>
          <p:cNvPr id="3" name="Inhaltsplatzhalter 2">
            <a:extLst>
              <a:ext uri="{FF2B5EF4-FFF2-40B4-BE49-F238E27FC236}">
                <a16:creationId xmlns:a16="http://schemas.microsoft.com/office/drawing/2014/main" id="{220A3ACF-F9CF-A678-397F-739644B03A31}"/>
              </a:ext>
            </a:extLst>
          </p:cNvPr>
          <p:cNvSpPr>
            <a:spLocks noGrp="1"/>
          </p:cNvSpPr>
          <p:nvPr>
            <p:ph idx="1"/>
          </p:nvPr>
        </p:nvSpPr>
        <p:spPr>
          <a:xfrm>
            <a:off x="371481" y="1255594"/>
            <a:ext cx="11359602" cy="4549894"/>
          </a:xfrm>
          <a:ln>
            <a:solidFill>
              <a:schemeClr val="bg1">
                <a:lumMod val="75000"/>
              </a:schemeClr>
            </a:solidFill>
            <a:prstDash val="dash"/>
          </a:ln>
        </p:spPr>
        <p:txBody>
          <a:bodyPr/>
          <a:lstStyle/>
          <a:p>
            <a:pPr marL="0" indent="0">
              <a:buNone/>
            </a:pPr>
            <a:r>
              <a:rPr lang="de-DE" i="1" dirty="0">
                <a:solidFill>
                  <a:schemeClr val="bg1">
                    <a:lumMod val="75000"/>
                  </a:schemeClr>
                </a:solidFill>
              </a:rPr>
              <a:t>Hier können Bilder der Ergebnisse eingetragen werden.</a:t>
            </a:r>
          </a:p>
        </p:txBody>
      </p:sp>
      <p:pic>
        <p:nvPicPr>
          <p:cNvPr id="7" name="Grafik 6" descr="Sterne">
            <a:extLst>
              <a:ext uri="{FF2B5EF4-FFF2-40B4-BE49-F238E27FC236}">
                <a16:creationId xmlns:a16="http://schemas.microsoft.com/office/drawing/2014/main" id="{8C9CC423-DC70-495B-BD13-BCB6CF3EBF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3104" y="4670550"/>
            <a:ext cx="1642946" cy="1642946"/>
          </a:xfrm>
          <a:prstGeom prst="rect">
            <a:avLst/>
          </a:prstGeom>
        </p:spPr>
      </p:pic>
    </p:spTree>
    <p:extLst>
      <p:ext uri="{BB962C8B-B14F-4D97-AF65-F5344CB8AC3E}">
        <p14:creationId xmlns:p14="http://schemas.microsoft.com/office/powerpoint/2010/main" val="1149449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FFF65AD-7AF3-70CC-D4AB-58159D32EB8E}"/>
              </a:ext>
            </a:extLst>
          </p:cNvPr>
          <p:cNvSpPr>
            <a:spLocks noGrp="1"/>
          </p:cNvSpPr>
          <p:nvPr>
            <p:ph type="ctrTitle"/>
          </p:nvPr>
        </p:nvSpPr>
        <p:spPr/>
        <p:txBody>
          <a:bodyPr/>
          <a:lstStyle/>
          <a:p>
            <a:r>
              <a:rPr lang="de-DE"/>
              <a:t>PAUSE</a:t>
            </a:r>
          </a:p>
        </p:txBody>
      </p:sp>
      <p:sp>
        <p:nvSpPr>
          <p:cNvPr id="7" name="Untertitel 6">
            <a:extLst>
              <a:ext uri="{FF2B5EF4-FFF2-40B4-BE49-F238E27FC236}">
                <a16:creationId xmlns:a16="http://schemas.microsoft.com/office/drawing/2014/main" id="{30EE8063-15E1-6239-4715-6722CF4B786E}"/>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3553993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Reflexion und Überblick über die Ergebnisse - Gästekommunikation</a:t>
            </a: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20026" cy="4019550"/>
          </a:xfrm>
        </p:spPr>
        <p:txBody>
          <a:bodyPr/>
          <a:lstStyle/>
          <a:p>
            <a:pPr marL="0" indent="0">
              <a:buNone/>
            </a:pPr>
            <a:r>
              <a:rPr lang="de-DE" dirty="0"/>
              <a:t>Nach der Pause soll nun das Thema Gästekommunikation in den Blick genommen werden. </a:t>
            </a:r>
          </a:p>
          <a:p>
            <a:pPr marL="0" indent="0">
              <a:buNone/>
            </a:pPr>
            <a:r>
              <a:rPr lang="de-DE" dirty="0"/>
              <a:t>Nach einer kurzen Reflexion durch die Teilnehmenden können auch hier die Ergebnisse durch Maßnahmenpläne o.ä. in einem kurzen Blitzlicht selbst vorgestellt werden. Dabei kann der/die Dozent*in bei Bedarf ergänzen. </a:t>
            </a:r>
            <a:endParaRPr lang="de-DE" sz="2000" dirty="0">
              <a:latin typeface="Arial" panose="020B0604020202020204" pitchFamily="34" charset="0"/>
              <a:cs typeface="Arial" panose="020B0604020202020204" pitchFamily="34" charset="0"/>
            </a:endParaRPr>
          </a:p>
          <a:p>
            <a:pPr marL="0" indent="0">
              <a:buNone/>
            </a:pPr>
            <a:endParaRPr lang="de-DE" dirty="0"/>
          </a:p>
          <a:p>
            <a:pPr marL="0" indent="0">
              <a:buNone/>
            </a:pPr>
            <a:r>
              <a:rPr lang="de-DE" dirty="0"/>
              <a:t>Nach der Vorstellung der Ergebnisse kann die Gruppe noch in eine Diskussions- und Austauschrunde über die Gästekommunikation gehen. Die Key-Fragen können dabei behilflich sein, den Austausch zu strukturieren.</a:t>
            </a:r>
          </a:p>
          <a:p>
            <a:pPr marL="0" indent="0">
              <a:buNone/>
            </a:pPr>
            <a:endParaRPr lang="de-DE" dirty="0"/>
          </a:p>
          <a:p>
            <a:pPr marL="0" indent="0">
              <a:buNone/>
            </a:pPr>
            <a:r>
              <a:rPr lang="de-DE" b="1" dirty="0"/>
              <a:t>Material:</a:t>
            </a:r>
            <a:r>
              <a:rPr lang="de-DE" dirty="0"/>
              <a:t> Präsentation, ggf. Tafel/Flip Chart und Stifte</a:t>
            </a:r>
          </a:p>
        </p:txBody>
      </p:sp>
    </p:spTree>
    <p:extLst>
      <p:ext uri="{BB962C8B-B14F-4D97-AF65-F5344CB8AC3E}">
        <p14:creationId xmlns:p14="http://schemas.microsoft.com/office/powerpoint/2010/main" val="1220093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FA6A62-6AB2-D697-5F5F-4EDA64777DFE}"/>
              </a:ext>
            </a:extLst>
          </p:cNvPr>
          <p:cNvSpPr>
            <a:spLocks noGrp="1"/>
          </p:cNvSpPr>
          <p:nvPr>
            <p:ph type="body" sz="quarter" idx="15"/>
          </p:nvPr>
        </p:nvSpPr>
        <p:spPr>
          <a:solidFill>
            <a:schemeClr val="bg1">
              <a:lumMod val="50000"/>
            </a:schemeClr>
          </a:solidFill>
        </p:spPr>
        <p:txBody>
          <a:bodyPr/>
          <a:lstStyle/>
          <a:p>
            <a:pPr>
              <a:lnSpc>
                <a:spcPct val="150000"/>
              </a:lnSpc>
            </a:pPr>
            <a:r>
              <a:rPr lang="de-DE" dirty="0"/>
              <a:t>Wie gestaltete sich die Kommunikation der Gäste in den Veränderungsprozess?</a:t>
            </a:r>
          </a:p>
          <a:p>
            <a:pPr>
              <a:lnSpc>
                <a:spcPct val="150000"/>
              </a:lnSpc>
            </a:pPr>
            <a:r>
              <a:rPr lang="de-DE" sz="2000" dirty="0" err="1"/>
              <a:t>Nudging</a:t>
            </a:r>
            <a:r>
              <a:rPr lang="de-DE" sz="2000" dirty="0"/>
              <a:t>, Information, Partizipation</a:t>
            </a:r>
          </a:p>
        </p:txBody>
      </p:sp>
      <p:sp>
        <p:nvSpPr>
          <p:cNvPr id="3" name="Titel 2">
            <a:extLst>
              <a:ext uri="{FF2B5EF4-FFF2-40B4-BE49-F238E27FC236}">
                <a16:creationId xmlns:a16="http://schemas.microsoft.com/office/drawing/2014/main" id="{48BDA6DC-57F7-6F8F-93DD-851E61DB51D0}"/>
              </a:ext>
            </a:extLst>
          </p:cNvPr>
          <p:cNvSpPr>
            <a:spLocks noGrp="1"/>
          </p:cNvSpPr>
          <p:nvPr>
            <p:ph type="title"/>
          </p:nvPr>
        </p:nvSpPr>
        <p:spPr/>
        <p:txBody>
          <a:bodyPr/>
          <a:lstStyle/>
          <a:p>
            <a:r>
              <a:rPr lang="de-DE" dirty="0"/>
              <a:t>Gästekommunikation</a:t>
            </a:r>
          </a:p>
        </p:txBody>
      </p:sp>
      <p:sp>
        <p:nvSpPr>
          <p:cNvPr id="4" name="Textplatzhalter 3">
            <a:extLst>
              <a:ext uri="{FF2B5EF4-FFF2-40B4-BE49-F238E27FC236}">
                <a16:creationId xmlns:a16="http://schemas.microsoft.com/office/drawing/2014/main" id="{2742148A-5E02-96A2-F170-8590F187B99F}"/>
              </a:ext>
            </a:extLst>
          </p:cNvPr>
          <p:cNvSpPr>
            <a:spLocks noGrp="1"/>
          </p:cNvSpPr>
          <p:nvPr>
            <p:ph type="body" sz="quarter" idx="13"/>
          </p:nvPr>
        </p:nvSpPr>
        <p:spPr/>
        <p:txBody>
          <a:bodyPr/>
          <a:lstStyle/>
          <a:p>
            <a:r>
              <a:rPr lang="de-DE"/>
              <a:t>Blitzlicht</a:t>
            </a:r>
          </a:p>
        </p:txBody>
      </p:sp>
    </p:spTree>
    <p:extLst>
      <p:ext uri="{BB962C8B-B14F-4D97-AF65-F5344CB8AC3E}">
        <p14:creationId xmlns:p14="http://schemas.microsoft.com/office/powerpoint/2010/main" val="140465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Änderungshistorie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graphicFrame>
        <p:nvGraphicFramePr>
          <p:cNvPr id="8" name="Tabelle 7">
            <a:extLst>
              <a:ext uri="{FF2B5EF4-FFF2-40B4-BE49-F238E27FC236}">
                <a16:creationId xmlns:a16="http://schemas.microsoft.com/office/drawing/2014/main" id="{F190E8F0-97D6-4CFD-9BAC-36F284FF95F0}"/>
              </a:ext>
            </a:extLst>
          </p:cNvPr>
          <p:cNvGraphicFramePr>
            <a:graphicFrameLocks noGrp="1"/>
          </p:cNvGraphicFramePr>
          <p:nvPr>
            <p:extLst/>
          </p:nvPr>
        </p:nvGraphicFramePr>
        <p:xfrm>
          <a:off x="371357" y="1277472"/>
          <a:ext cx="10837113" cy="4961965"/>
        </p:xfrm>
        <a:graphic>
          <a:graphicData uri="http://schemas.openxmlformats.org/drawingml/2006/table">
            <a:tbl>
              <a:tblPr firstRow="1" bandRow="1"/>
              <a:tblGrid>
                <a:gridCol w="991813">
                  <a:extLst>
                    <a:ext uri="{9D8B030D-6E8A-4147-A177-3AD203B41FA5}">
                      <a16:colId xmlns:a16="http://schemas.microsoft.com/office/drawing/2014/main" val="1205430349"/>
                    </a:ext>
                  </a:extLst>
                </a:gridCol>
                <a:gridCol w="1359486">
                  <a:extLst>
                    <a:ext uri="{9D8B030D-6E8A-4147-A177-3AD203B41FA5}">
                      <a16:colId xmlns:a16="http://schemas.microsoft.com/office/drawing/2014/main" val="1829774173"/>
                    </a:ext>
                  </a:extLst>
                </a:gridCol>
                <a:gridCol w="8485814">
                  <a:extLst>
                    <a:ext uri="{9D8B030D-6E8A-4147-A177-3AD203B41FA5}">
                      <a16:colId xmlns:a16="http://schemas.microsoft.com/office/drawing/2014/main" val="2381613484"/>
                    </a:ext>
                  </a:extLst>
                </a:gridCol>
              </a:tblGrid>
              <a:tr h="354625">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Version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Datum</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Änderungen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91429997"/>
                  </a:ext>
                </a:extLst>
              </a:tr>
              <a:tr h="767890">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42197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437787"/>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80450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62567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4451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028595"/>
                  </a:ext>
                </a:extLst>
              </a:tr>
            </a:tbl>
          </a:graphicData>
        </a:graphic>
      </p:graphicFrame>
    </p:spTree>
    <p:extLst>
      <p:ext uri="{BB962C8B-B14F-4D97-AF65-F5344CB8AC3E}">
        <p14:creationId xmlns:p14="http://schemas.microsoft.com/office/powerpoint/2010/main" val="68427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884B6-C0B7-6542-0681-69A252E5ACB2}"/>
              </a:ext>
            </a:extLst>
          </p:cNvPr>
          <p:cNvSpPr>
            <a:spLocks noGrp="1"/>
          </p:cNvSpPr>
          <p:nvPr>
            <p:ph type="title"/>
          </p:nvPr>
        </p:nvSpPr>
        <p:spPr/>
        <p:txBody>
          <a:bodyPr/>
          <a:lstStyle/>
          <a:p>
            <a:r>
              <a:rPr lang="de-DE" dirty="0"/>
              <a:t>Ergebnisübersicht</a:t>
            </a:r>
          </a:p>
        </p:txBody>
      </p:sp>
      <p:sp>
        <p:nvSpPr>
          <p:cNvPr id="3" name="Inhaltsplatzhalter 2">
            <a:extLst>
              <a:ext uri="{FF2B5EF4-FFF2-40B4-BE49-F238E27FC236}">
                <a16:creationId xmlns:a16="http://schemas.microsoft.com/office/drawing/2014/main" id="{220A3ACF-F9CF-A678-397F-739644B03A31}"/>
              </a:ext>
            </a:extLst>
          </p:cNvPr>
          <p:cNvSpPr>
            <a:spLocks noGrp="1"/>
          </p:cNvSpPr>
          <p:nvPr>
            <p:ph idx="1"/>
          </p:nvPr>
        </p:nvSpPr>
        <p:spPr>
          <a:xfrm>
            <a:off x="371481" y="1785938"/>
            <a:ext cx="11359602" cy="4019550"/>
          </a:xfrm>
          <a:ln>
            <a:solidFill>
              <a:schemeClr val="bg1">
                <a:lumMod val="75000"/>
              </a:schemeClr>
            </a:solidFill>
            <a:prstDash val="dash"/>
          </a:ln>
        </p:spPr>
        <p:txBody>
          <a:bodyPr/>
          <a:lstStyle/>
          <a:p>
            <a:pPr marL="0" indent="0">
              <a:buNone/>
            </a:pPr>
            <a:r>
              <a:rPr lang="de-DE" i="1" dirty="0">
                <a:solidFill>
                  <a:schemeClr val="bg1">
                    <a:lumMod val="75000"/>
                  </a:schemeClr>
                </a:solidFill>
              </a:rPr>
              <a:t>Hier können Maßnahmenpläne o.ä. eingetragen werden.</a:t>
            </a:r>
          </a:p>
        </p:txBody>
      </p:sp>
      <p:sp>
        <p:nvSpPr>
          <p:cNvPr id="4" name="Textplatzhalter 3">
            <a:extLst>
              <a:ext uri="{FF2B5EF4-FFF2-40B4-BE49-F238E27FC236}">
                <a16:creationId xmlns:a16="http://schemas.microsoft.com/office/drawing/2014/main" id="{7272E888-956E-27C1-01CF-0F0F0EC85CC5}"/>
              </a:ext>
            </a:extLst>
          </p:cNvPr>
          <p:cNvSpPr>
            <a:spLocks noGrp="1"/>
          </p:cNvSpPr>
          <p:nvPr>
            <p:ph type="body" sz="quarter" idx="13"/>
          </p:nvPr>
        </p:nvSpPr>
        <p:spPr/>
        <p:txBody>
          <a:bodyPr/>
          <a:lstStyle/>
          <a:p>
            <a:r>
              <a:rPr lang="de-DE" dirty="0"/>
              <a:t>Maßnahmen Gästekommunikation</a:t>
            </a:r>
          </a:p>
        </p:txBody>
      </p:sp>
      <p:pic>
        <p:nvPicPr>
          <p:cNvPr id="7" name="Grafik 6" descr="Sterne">
            <a:extLst>
              <a:ext uri="{FF2B5EF4-FFF2-40B4-BE49-F238E27FC236}">
                <a16:creationId xmlns:a16="http://schemas.microsoft.com/office/drawing/2014/main" id="{8C9CC423-DC70-495B-BD13-BCB6CF3EBF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3104" y="4670550"/>
            <a:ext cx="1642946" cy="1642946"/>
          </a:xfrm>
          <a:prstGeom prst="rect">
            <a:avLst/>
          </a:prstGeom>
        </p:spPr>
      </p:pic>
    </p:spTree>
    <p:extLst>
      <p:ext uri="{BB962C8B-B14F-4D97-AF65-F5344CB8AC3E}">
        <p14:creationId xmlns:p14="http://schemas.microsoft.com/office/powerpoint/2010/main" val="644826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940E085-F273-7001-424C-A359B3B58470}"/>
              </a:ext>
            </a:extLst>
          </p:cNvPr>
          <p:cNvSpPr txBox="1">
            <a:spLocks/>
          </p:cNvSpPr>
          <p:nvPr/>
        </p:nvSpPr>
        <p:spPr>
          <a:xfrm>
            <a:off x="371481" y="1785600"/>
            <a:ext cx="9922893" cy="4200168"/>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4"/>
              </a:buClr>
              <a:buFont typeface="Arial" panose="020B0604020202020204" pitchFamily="34" charset="0"/>
              <a:buChar char="•"/>
            </a:pPr>
            <a:r>
              <a:rPr lang="de-DE" sz="2000" dirty="0"/>
              <a:t>Wurden die Maßnahmen im Team entwickelt?</a:t>
            </a:r>
          </a:p>
          <a:p>
            <a:pPr>
              <a:lnSpc>
                <a:spcPct val="150000"/>
              </a:lnSpc>
              <a:buClr>
                <a:schemeClr val="accent4"/>
              </a:buClr>
              <a:buFont typeface="Arial" panose="020B0604020202020204" pitchFamily="34" charset="0"/>
              <a:buChar char="•"/>
            </a:pPr>
            <a:r>
              <a:rPr lang="de-DE" sz="2000" dirty="0"/>
              <a:t>Gab es eindeutige Festlegung von Verantwortlichkeiten und Rollen bei der Kommunikation?</a:t>
            </a:r>
          </a:p>
          <a:p>
            <a:pPr>
              <a:lnSpc>
                <a:spcPct val="150000"/>
              </a:lnSpc>
              <a:buClr>
                <a:schemeClr val="accent4"/>
              </a:buClr>
              <a:buFont typeface="Arial" panose="020B0604020202020204" pitchFamily="34" charset="0"/>
              <a:buChar char="•"/>
            </a:pPr>
            <a:r>
              <a:rPr lang="de-DE" sz="2000" dirty="0"/>
              <a:t>Welche Schwierigkeiten gab es bei der Gästekommunikation?</a:t>
            </a:r>
          </a:p>
          <a:p>
            <a:pPr>
              <a:lnSpc>
                <a:spcPct val="150000"/>
              </a:lnSpc>
              <a:buClr>
                <a:schemeClr val="accent4"/>
              </a:buClr>
              <a:buFont typeface="Arial" panose="020B0604020202020204" pitchFamily="34" charset="0"/>
              <a:buChar char="•"/>
            </a:pPr>
            <a:r>
              <a:rPr lang="de-DE" sz="2000" dirty="0"/>
              <a:t>Welche Schwierigkeiten und Hürden gab es aus Sicht der Mitarbeitenden?</a:t>
            </a:r>
          </a:p>
          <a:p>
            <a:pPr>
              <a:lnSpc>
                <a:spcPct val="150000"/>
              </a:lnSpc>
              <a:buClr>
                <a:schemeClr val="accent4"/>
              </a:buClr>
              <a:buFont typeface="Arial" panose="020B0604020202020204" pitchFamily="34" charset="0"/>
              <a:buChar char="•"/>
            </a:pPr>
            <a:r>
              <a:rPr lang="de-DE" sz="2000" dirty="0"/>
              <a:t>Welche positiven Auswirkungen konnten Sie durch die Kommunikation mit den Gästen?</a:t>
            </a:r>
          </a:p>
          <a:p>
            <a:pPr>
              <a:lnSpc>
                <a:spcPct val="150000"/>
              </a:lnSpc>
              <a:buClr>
                <a:schemeClr val="accent4"/>
              </a:buClr>
              <a:buFont typeface="Arial" panose="020B0604020202020204" pitchFamily="34" charset="0"/>
              <a:buChar char="•"/>
            </a:pPr>
            <a:endParaRPr lang="de-DE" sz="2000" dirty="0"/>
          </a:p>
          <a:p>
            <a:pPr marL="0" indent="0">
              <a:lnSpc>
                <a:spcPct val="150000"/>
              </a:lnSpc>
              <a:buClr>
                <a:schemeClr val="accent4"/>
              </a:buClr>
              <a:buNone/>
            </a:pPr>
            <a:endParaRPr lang="de-DE" sz="2000" dirty="0"/>
          </a:p>
        </p:txBody>
      </p:sp>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dirty="0"/>
              <a:t>Gästekommunikation</a:t>
            </a:r>
            <a:endParaRPr lang="de-DE" b="1" kern="1200" dirty="0">
              <a:latin typeface="+mj-lt"/>
              <a:ea typeface="+mj-ea"/>
              <a:cs typeface="+mj-cs"/>
            </a:endParaRPr>
          </a:p>
        </p:txBody>
      </p:sp>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a:xfrm>
            <a:off x="371357" y="872232"/>
            <a:ext cx="8820993" cy="504540"/>
          </a:xfrm>
        </p:spPr>
        <p:txBody>
          <a:bodyPr vert="horz" wrap="square" lIns="0" tIns="0" rIns="0" bIns="0" numCol="1" anchor="t" anchorCtr="0" compatLnSpc="1">
            <a:prstTxWarp prst="textNoShape">
              <a:avLst/>
            </a:prstTxWarp>
            <a:normAutofit/>
          </a:bodyPr>
          <a:lstStyle/>
          <a:p>
            <a:pPr>
              <a:spcAft>
                <a:spcPts val="600"/>
              </a:spcAft>
            </a:pPr>
            <a:r>
              <a:rPr lang="de-DE" kern="1200">
                <a:latin typeface="+mn-lt"/>
                <a:ea typeface="+mn-ea"/>
                <a:cs typeface="+mn-cs"/>
              </a:rPr>
              <a:t>Key Fragen</a:t>
            </a:r>
          </a:p>
        </p:txBody>
      </p:sp>
    </p:spTree>
    <p:extLst>
      <p:ext uri="{BB962C8B-B14F-4D97-AF65-F5344CB8AC3E}">
        <p14:creationId xmlns:p14="http://schemas.microsoft.com/office/powerpoint/2010/main" val="1089670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Ausblick: Wie geht es in meiner Einrichtung weiter?</a:t>
            </a:r>
            <a:br>
              <a:rPr lang="de-DE" dirty="0"/>
            </a:b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09393" cy="4019550"/>
          </a:xfrm>
        </p:spPr>
        <p:txBody>
          <a:bodyPr/>
          <a:lstStyle/>
          <a:p>
            <a:pPr marL="0" indent="0">
              <a:buNone/>
            </a:pPr>
            <a:r>
              <a:rPr lang="de-DE" dirty="0"/>
              <a:t>Jeder Teilnehmende bekommt eine Postkarte oder ein Brief. Nun sollen die Teilnehmenden überlegen, welche Aspekte bei ihnen in der Einrichtung im Hinblick auf die Workshop-Thematik bereits umgesetzt wurden und welche Maßnahmen Sie in Zukunft noch umsetzen wollen.</a:t>
            </a:r>
          </a:p>
          <a:p>
            <a:pPr marL="0" indent="0">
              <a:buNone/>
            </a:pPr>
            <a:r>
              <a:rPr lang="de-DE" dirty="0"/>
              <a:t>Diese Gedanken, sollen sie auf der Postkarte verschriftlichen und diese mit der Adresse ihrer Einrichtung versehen. </a:t>
            </a:r>
          </a:p>
          <a:p>
            <a:pPr marL="0" indent="0">
              <a:buNone/>
            </a:pPr>
            <a:r>
              <a:rPr lang="de-DE" dirty="0"/>
              <a:t>Im Anschluss werden die Postkarten/Briefe von dem/der Dozent*in eingesammelt.</a:t>
            </a:r>
          </a:p>
          <a:p>
            <a:pPr marL="0" indent="0">
              <a:buNone/>
            </a:pPr>
            <a:endParaRPr lang="de-DE" dirty="0"/>
          </a:p>
          <a:p>
            <a:pPr marL="0" indent="0">
              <a:buNone/>
            </a:pPr>
            <a:r>
              <a:rPr lang="de-DE" dirty="0"/>
              <a:t>Nach zwei bis drei Monaten nach dem letzten Workshop sollen die Postkarten/Briefe an die Einrichtungen gesendet werden. Dadurch sollen die Teilnehmenden an den Workshop und ihre Ziele erinnert werden.</a:t>
            </a:r>
          </a:p>
          <a:p>
            <a:pPr marL="0" indent="0">
              <a:buNone/>
            </a:pPr>
            <a:endParaRPr lang="de-DE" dirty="0"/>
          </a:p>
          <a:p>
            <a:pPr marL="0" indent="0">
              <a:buNone/>
            </a:pPr>
            <a:r>
              <a:rPr lang="de-DE" b="1" dirty="0"/>
              <a:t>Material:</a:t>
            </a:r>
            <a:r>
              <a:rPr lang="de-DE" dirty="0"/>
              <a:t> Postkarten/Briefe, Stifte</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3409860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08BD4E-B8DA-EB51-9BDA-7C2113FC50CA}"/>
              </a:ext>
            </a:extLst>
          </p:cNvPr>
          <p:cNvSpPr>
            <a:spLocks noGrp="1"/>
          </p:cNvSpPr>
          <p:nvPr>
            <p:ph type="ctrTitle"/>
          </p:nvPr>
        </p:nvSpPr>
        <p:spPr>
          <a:xfrm>
            <a:off x="2515461" y="1209792"/>
            <a:ext cx="7161077" cy="659408"/>
          </a:xfrm>
        </p:spPr>
        <p:txBody>
          <a:bodyPr/>
          <a:lstStyle/>
          <a:p>
            <a:r>
              <a:rPr lang="de-DE" dirty="0"/>
              <a:t>Ausblick</a:t>
            </a:r>
          </a:p>
        </p:txBody>
      </p:sp>
    </p:spTree>
    <p:extLst>
      <p:ext uri="{BB962C8B-B14F-4D97-AF65-F5344CB8AC3E}">
        <p14:creationId xmlns:p14="http://schemas.microsoft.com/office/powerpoint/2010/main" val="93251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a:extLst>
              <a:ext uri="{FF2B5EF4-FFF2-40B4-BE49-F238E27FC236}">
                <a16:creationId xmlns:a16="http://schemas.microsoft.com/office/drawing/2014/main" id="{3EB76030-468E-40CF-91E1-C182CA261DF1}"/>
              </a:ext>
            </a:extLst>
          </p:cNvPr>
          <p:cNvPicPr>
            <a:picLocks noGrp="1" noChangeAspect="1"/>
          </p:cNvPicPr>
          <p:nvPr>
            <p:ph type="pic" sz="quarter" idx="11"/>
          </p:nvPr>
        </p:nvPicPr>
        <p:blipFill>
          <a:blip r:embed="rId3"/>
          <a:srcRect t="26191" b="26191"/>
          <a:stretch>
            <a:fillRect/>
          </a:stretch>
        </p:blipFill>
        <p:spPr>
          <a:xfrm>
            <a:off x="0" y="1052513"/>
            <a:ext cx="12192000" cy="5805487"/>
          </a:xfrm>
        </p:spPr>
      </p:pic>
      <p:sp>
        <p:nvSpPr>
          <p:cNvPr id="4" name="Titel 3">
            <a:extLst>
              <a:ext uri="{FF2B5EF4-FFF2-40B4-BE49-F238E27FC236}">
                <a16:creationId xmlns:a16="http://schemas.microsoft.com/office/drawing/2014/main" id="{999BCAB2-24B4-C882-E299-1C52AB21D5B4}"/>
              </a:ext>
            </a:extLst>
          </p:cNvPr>
          <p:cNvSpPr>
            <a:spLocks noGrp="1"/>
          </p:cNvSpPr>
          <p:nvPr>
            <p:ph type="ctrTitle"/>
          </p:nvPr>
        </p:nvSpPr>
        <p:spPr/>
        <p:txBody>
          <a:bodyPr/>
          <a:lstStyle/>
          <a:p>
            <a:r>
              <a:rPr lang="de-DE" dirty="0"/>
              <a:t>Zukunftsmusik</a:t>
            </a:r>
            <a:br>
              <a:rPr lang="de-DE" dirty="0"/>
            </a:br>
            <a:r>
              <a:rPr lang="de-DE" sz="2400" dirty="0"/>
              <a:t>Ein Brief an mich selbst.</a:t>
            </a:r>
            <a:endParaRPr lang="de-DE" dirty="0"/>
          </a:p>
        </p:txBody>
      </p:sp>
      <p:sp>
        <p:nvSpPr>
          <p:cNvPr id="7" name="Rechteck 6">
            <a:extLst>
              <a:ext uri="{FF2B5EF4-FFF2-40B4-BE49-F238E27FC236}">
                <a16:creationId xmlns:a16="http://schemas.microsoft.com/office/drawing/2014/main" id="{13F04289-0F6A-4354-BAC1-CAC1FE1EAF1F}"/>
              </a:ext>
            </a:extLst>
          </p:cNvPr>
          <p:cNvSpPr/>
          <p:nvPr/>
        </p:nvSpPr>
        <p:spPr>
          <a:xfrm>
            <a:off x="1" y="6627168"/>
            <a:ext cx="5708276" cy="230832"/>
          </a:xfrm>
          <a:prstGeom prst="rect">
            <a:avLst/>
          </a:prstGeom>
          <a:solidFill>
            <a:schemeClr val="bg1"/>
          </a:solidFill>
        </p:spPr>
        <p:txBody>
          <a:bodyPr wrap="square">
            <a:spAutoFit/>
          </a:bodyPr>
          <a:lstStyle/>
          <a:p>
            <a:r>
              <a:rPr lang="de-DE" sz="900" dirty="0"/>
              <a:t>Bildquelle: KI generiert mit dem Copilot von Microsoft Edge -  </a:t>
            </a:r>
            <a:r>
              <a:rPr lang="de-DE" sz="900" dirty="0">
                <a:solidFill>
                  <a:srgbClr val="FF0000"/>
                </a:solidFill>
              </a:rPr>
              <a:t>gemeinfrei (daher nicht unter freier Lizenz.)</a:t>
            </a:r>
          </a:p>
        </p:txBody>
      </p:sp>
    </p:spTree>
    <p:extLst>
      <p:ext uri="{BB962C8B-B14F-4D97-AF65-F5344CB8AC3E}">
        <p14:creationId xmlns:p14="http://schemas.microsoft.com/office/powerpoint/2010/main" val="4191869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Ausblick: Wie geht es weiter?</a:t>
            </a: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481140"/>
            <a:ext cx="11409393" cy="4019550"/>
          </a:xfrm>
        </p:spPr>
        <p:txBody>
          <a:bodyPr/>
          <a:lstStyle/>
          <a:p>
            <a:pPr marL="0" indent="0">
              <a:buNone/>
            </a:pPr>
            <a:r>
              <a:rPr lang="de-DE" sz="2000" dirty="0">
                <a:latin typeface="Arial" panose="020B0604020202020204" pitchFamily="34" charset="0"/>
                <a:cs typeface="Arial" panose="020B0604020202020204" pitchFamily="34" charset="0"/>
              </a:rPr>
              <a:t>Der/Die Dozent*in bietet Raum, um gemeinsam über einen Ausblick innerhalb der Beschaffung in den verschiedenen Küchen nachzudenken. </a:t>
            </a:r>
          </a:p>
          <a:p>
            <a:pPr marL="0" indent="0">
              <a:buNone/>
            </a:pPr>
            <a:r>
              <a:rPr lang="de-DE" sz="2000" dirty="0">
                <a:latin typeface="Arial" panose="020B0604020202020204" pitchFamily="34" charset="0"/>
                <a:cs typeface="Arial" panose="020B0604020202020204" pitchFamily="34" charset="0"/>
              </a:rPr>
              <a:t>Dabei kann gefragt werden welche weiteren Unterstützungsmöglichkeiten die Teilnehmenden sich wünschen. Anschließend kann von weiteren Wegen, Transferaufgaben und Weiterbildungsmöglichkeiten berichtet werden. In diesem Rahmen kann auch auf die Website </a:t>
            </a:r>
            <a:r>
              <a:rPr lang="de-DE" sz="2000" i="1" dirty="0">
                <a:latin typeface="Arial" panose="020B0604020202020204" pitchFamily="34" charset="0"/>
                <a:cs typeface="Arial" panose="020B0604020202020204" pitchFamily="34" charset="0"/>
              </a:rPr>
              <a:t>ernaehrung-nachhaltigkeit.de </a:t>
            </a:r>
            <a:r>
              <a:rPr lang="de-DE" sz="2000" dirty="0">
                <a:latin typeface="Arial" panose="020B0604020202020204" pitchFamily="34" charset="0"/>
                <a:cs typeface="Arial" panose="020B0604020202020204" pitchFamily="34" charset="0"/>
              </a:rPr>
              <a:t>verwiesen werden.</a:t>
            </a:r>
          </a:p>
          <a:p>
            <a:pPr marL="0" indent="0">
              <a:buNone/>
            </a:pPr>
            <a:endParaRPr lang="de-DE" sz="2000" dirty="0">
              <a:latin typeface="Arial" panose="020B0604020202020204" pitchFamily="34" charset="0"/>
              <a:cs typeface="Arial" panose="020B0604020202020204" pitchFamily="34" charset="0"/>
            </a:endParaRPr>
          </a:p>
          <a:p>
            <a:pPr marL="0" indent="0">
              <a:buNone/>
            </a:pPr>
            <a:r>
              <a:rPr lang="de-DE" sz="2000" dirty="0"/>
              <a:t>Außerdem kann Platz geboten werden, um über ein mögliches Netzwerk innerhalb der Gruppe zu beraten.</a:t>
            </a:r>
          </a:p>
          <a:p>
            <a:pPr marL="0" indent="0">
              <a:buNone/>
            </a:pPr>
            <a:endParaRPr lang="de-DE" sz="2000" dirty="0">
              <a:latin typeface="Arial" panose="020B0604020202020204" pitchFamily="34" charset="0"/>
              <a:cs typeface="Arial" panose="020B0604020202020204" pitchFamily="34" charset="0"/>
            </a:endParaRPr>
          </a:p>
          <a:p>
            <a:pPr marL="0" indent="0">
              <a:buNone/>
            </a:pPr>
            <a:r>
              <a:rPr lang="de-DE" sz="2000" dirty="0">
                <a:latin typeface="Arial" panose="020B0604020202020204" pitchFamily="34" charset="0"/>
                <a:cs typeface="Arial" panose="020B0604020202020204" pitchFamily="34" charset="0"/>
              </a:rPr>
              <a:t>Bevor nun die Abschlussrunde kommt, kann noch einmal die Frage nach ungeklärten Aspekten aufgegriffen werden.</a:t>
            </a:r>
          </a:p>
          <a:p>
            <a:pPr marL="0" indent="0">
              <a:buNone/>
            </a:pPr>
            <a:endParaRPr lang="de-DE" sz="2000" b="1" dirty="0"/>
          </a:p>
          <a:p>
            <a:pPr marL="0" indent="0">
              <a:buNone/>
            </a:pPr>
            <a:r>
              <a:rPr lang="de-DE" sz="2000" b="1" dirty="0"/>
              <a:t>Material:</a:t>
            </a:r>
            <a:r>
              <a:rPr lang="de-DE" sz="2000" dirty="0"/>
              <a:t> /</a:t>
            </a:r>
          </a:p>
          <a:p>
            <a:pPr marL="0" indent="0">
              <a:buNone/>
            </a:pPr>
            <a:endParaRPr lang="de-DE" sz="2000" dirty="0"/>
          </a:p>
          <a:p>
            <a:pPr marL="0" indent="0">
              <a:buNone/>
            </a:pPr>
            <a:endParaRPr lang="de-DE" sz="2000" dirty="0"/>
          </a:p>
        </p:txBody>
      </p:sp>
    </p:spTree>
    <p:extLst>
      <p:ext uri="{BB962C8B-B14F-4D97-AF65-F5344CB8AC3E}">
        <p14:creationId xmlns:p14="http://schemas.microsoft.com/office/powerpoint/2010/main" val="3175032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EB222901-52D1-374D-52F4-2DDD08DD7F5F}"/>
              </a:ext>
            </a:extLst>
          </p:cNvPr>
          <p:cNvSpPr>
            <a:spLocks noGrp="1"/>
          </p:cNvSpPr>
          <p:nvPr>
            <p:ph type="body" sz="quarter" idx="15"/>
          </p:nvPr>
        </p:nvSpPr>
        <p:spPr>
          <a:solidFill>
            <a:schemeClr val="bg1">
              <a:lumMod val="50000"/>
            </a:schemeClr>
          </a:solidFill>
        </p:spPr>
        <p:txBody>
          <a:bodyPr/>
          <a:lstStyle/>
          <a:p>
            <a:pPr marL="354965" indent="-354965"/>
            <a:endParaRPr lang="de-DE" sz="4800" dirty="0">
              <a:cs typeface="Arial"/>
            </a:endParaRPr>
          </a:p>
          <a:p>
            <a:pPr marL="354965" indent="-354965"/>
            <a:r>
              <a:rPr lang="de-DE" sz="4800" dirty="0">
                <a:cs typeface="Arial"/>
              </a:rPr>
              <a:t>Wie geht es weiter?</a:t>
            </a:r>
          </a:p>
        </p:txBody>
      </p:sp>
      <p:sp>
        <p:nvSpPr>
          <p:cNvPr id="4" name="Titel 3">
            <a:extLst>
              <a:ext uri="{FF2B5EF4-FFF2-40B4-BE49-F238E27FC236}">
                <a16:creationId xmlns:a16="http://schemas.microsoft.com/office/drawing/2014/main" id="{999BCAB2-24B4-C882-E299-1C52AB21D5B4}"/>
              </a:ext>
            </a:extLst>
          </p:cNvPr>
          <p:cNvSpPr>
            <a:spLocks noGrp="1"/>
          </p:cNvSpPr>
          <p:nvPr>
            <p:ph type="title"/>
          </p:nvPr>
        </p:nvSpPr>
        <p:spPr/>
        <p:txBody>
          <a:bodyPr/>
          <a:lstStyle/>
          <a:p>
            <a:r>
              <a:rPr lang="de-DE"/>
              <a:t>Ausblick</a:t>
            </a:r>
          </a:p>
        </p:txBody>
      </p:sp>
      <p:graphicFrame>
        <p:nvGraphicFramePr>
          <p:cNvPr id="7" name="Diagramm 6">
            <a:extLst>
              <a:ext uri="{FF2B5EF4-FFF2-40B4-BE49-F238E27FC236}">
                <a16:creationId xmlns:a16="http://schemas.microsoft.com/office/drawing/2014/main" id="{3B0DFE49-42AB-4A97-99A8-1F34A4FCE1B8}"/>
              </a:ext>
            </a:extLst>
          </p:cNvPr>
          <p:cNvGraphicFramePr/>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Gerade Verbindung mit Pfeil 7">
            <a:extLst>
              <a:ext uri="{FF2B5EF4-FFF2-40B4-BE49-F238E27FC236}">
                <a16:creationId xmlns:a16="http://schemas.microsoft.com/office/drawing/2014/main" id="{EB14799C-A32B-40B0-AB6D-01723DB81719}"/>
              </a:ext>
            </a:extLst>
          </p:cNvPr>
          <p:cNvCxnSpPr>
            <a:cxnSpLocks/>
          </p:cNvCxnSpPr>
          <p:nvPr/>
        </p:nvCxnSpPr>
        <p:spPr>
          <a:xfrm>
            <a:off x="785180" y="1311994"/>
            <a:ext cx="169188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676992"/>
      </p:ext>
    </p:extLst>
  </p:cSld>
  <p:clrMapOvr>
    <a:masterClrMapping/>
  </p:clrMapOvr>
  <p:extLst mod="1">
    <p:ext uri="{6950BFC3-D8DA-4A85-94F7-54DA5524770B}">
      <p188:commentRel xmlns="" xmlns:p188="http://schemas.microsoft.com/office/powerpoint/2018/8/main" r:id="rId8"/>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EB222901-52D1-374D-52F4-2DDD08DD7F5F}"/>
              </a:ext>
            </a:extLst>
          </p:cNvPr>
          <p:cNvSpPr>
            <a:spLocks noGrp="1"/>
          </p:cNvSpPr>
          <p:nvPr>
            <p:ph type="body" sz="quarter" idx="15"/>
          </p:nvPr>
        </p:nvSpPr>
        <p:spPr>
          <a:solidFill>
            <a:schemeClr val="bg1">
              <a:lumMod val="50000"/>
            </a:schemeClr>
          </a:solidFill>
        </p:spPr>
        <p:txBody>
          <a:bodyPr/>
          <a:lstStyle/>
          <a:p>
            <a:r>
              <a:rPr lang="de-DE" dirty="0"/>
              <a:t>Wie haben sich Ihre Perspektiven oder Ansichten durch die behandelten Inhalte verändert?</a:t>
            </a:r>
          </a:p>
          <a:p>
            <a:endParaRPr lang="de-DE" dirty="0"/>
          </a:p>
          <a:p>
            <a:r>
              <a:rPr lang="de-DE" dirty="0"/>
              <a:t>Welche weiteren Ressourcen oder Unterstützung benötigen Sie, um die behandelten Inhalte erfolgreich umzusetzen?</a:t>
            </a:r>
          </a:p>
        </p:txBody>
      </p:sp>
      <p:sp>
        <p:nvSpPr>
          <p:cNvPr id="4" name="Titel 3">
            <a:extLst>
              <a:ext uri="{FF2B5EF4-FFF2-40B4-BE49-F238E27FC236}">
                <a16:creationId xmlns:a16="http://schemas.microsoft.com/office/drawing/2014/main" id="{999BCAB2-24B4-C882-E299-1C52AB21D5B4}"/>
              </a:ext>
            </a:extLst>
          </p:cNvPr>
          <p:cNvSpPr>
            <a:spLocks noGrp="1"/>
          </p:cNvSpPr>
          <p:nvPr>
            <p:ph type="title"/>
          </p:nvPr>
        </p:nvSpPr>
        <p:spPr>
          <a:xfrm>
            <a:off x="371481" y="374658"/>
            <a:ext cx="8824913" cy="569913"/>
          </a:xfrm>
        </p:spPr>
        <p:txBody>
          <a:bodyPr/>
          <a:lstStyle/>
          <a:p>
            <a:r>
              <a:rPr lang="de-DE"/>
              <a:t>Ausblick</a:t>
            </a:r>
          </a:p>
        </p:txBody>
      </p:sp>
      <p:graphicFrame>
        <p:nvGraphicFramePr>
          <p:cNvPr id="7" name="Diagramm 6">
            <a:extLst>
              <a:ext uri="{FF2B5EF4-FFF2-40B4-BE49-F238E27FC236}">
                <a16:creationId xmlns:a16="http://schemas.microsoft.com/office/drawing/2014/main" id="{A1F3E01D-78ED-4103-B1AC-DCE20A0C9B68}"/>
              </a:ext>
            </a:extLst>
          </p:cNvPr>
          <p:cNvGraphicFramePr/>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Gerade Verbindung mit Pfeil 7">
            <a:extLst>
              <a:ext uri="{FF2B5EF4-FFF2-40B4-BE49-F238E27FC236}">
                <a16:creationId xmlns:a16="http://schemas.microsoft.com/office/drawing/2014/main" id="{A5D5FC0B-3649-4CBC-8594-8DCD67EA273A}"/>
              </a:ext>
            </a:extLst>
          </p:cNvPr>
          <p:cNvCxnSpPr>
            <a:cxnSpLocks/>
          </p:cNvCxnSpPr>
          <p:nvPr/>
        </p:nvCxnSpPr>
        <p:spPr>
          <a:xfrm>
            <a:off x="785180" y="1311994"/>
            <a:ext cx="1051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251357"/>
      </p:ext>
    </p:extLst>
  </p:cSld>
  <p:clrMapOvr>
    <a:masterClrMapping/>
  </p:clrMapOvr>
  <p:extLst mod="1">
    <p:ext uri="{6950BFC3-D8DA-4A85-94F7-54DA5524770B}">
      <p188:commentRel xmlns="" xmlns:p188="http://schemas.microsoft.com/office/powerpoint/2018/8/main" r:id="rId7"/>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F957E89-D591-47EF-B7E6-80C9F60E92A0}"/>
              </a:ext>
            </a:extLst>
          </p:cNvPr>
          <p:cNvSpPr/>
          <p:nvPr/>
        </p:nvSpPr>
        <p:spPr>
          <a:xfrm>
            <a:off x="371357" y="1376772"/>
            <a:ext cx="11449286" cy="4936724"/>
          </a:xfrm>
          <a:prstGeom prst="rect">
            <a:avLst/>
          </a:prstGeom>
          <a:solidFill>
            <a:srgbClr val="EBEBEB"/>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900" dirty="0">
                <a:solidFill>
                  <a:schemeClr val="tx1"/>
                </a:solidFill>
              </a:rPr>
              <a:t>H</a:t>
            </a:r>
          </a:p>
        </p:txBody>
      </p:sp>
      <p:sp>
        <p:nvSpPr>
          <p:cNvPr id="2" name="Titel 1">
            <a:extLst>
              <a:ext uri="{FF2B5EF4-FFF2-40B4-BE49-F238E27FC236}">
                <a16:creationId xmlns:a16="http://schemas.microsoft.com/office/drawing/2014/main" id="{28A8FF8C-FE1F-45B6-83E8-419E57CD767B}"/>
              </a:ext>
            </a:extLst>
          </p:cNvPr>
          <p:cNvSpPr>
            <a:spLocks noGrp="1"/>
          </p:cNvSpPr>
          <p:nvPr>
            <p:ph type="title"/>
          </p:nvPr>
        </p:nvSpPr>
        <p:spPr/>
        <p:txBody>
          <a:bodyPr/>
          <a:lstStyle/>
          <a:p>
            <a:r>
              <a:rPr lang="de-DE" dirty="0"/>
              <a:t>Projekt-Website</a:t>
            </a:r>
          </a:p>
        </p:txBody>
      </p:sp>
      <p:sp>
        <p:nvSpPr>
          <p:cNvPr id="4" name="Textplatzhalter 3">
            <a:extLst>
              <a:ext uri="{FF2B5EF4-FFF2-40B4-BE49-F238E27FC236}">
                <a16:creationId xmlns:a16="http://schemas.microsoft.com/office/drawing/2014/main" id="{7129BBFE-9654-41AA-9E9A-EC3EFB7964F7}"/>
              </a:ext>
            </a:extLst>
          </p:cNvPr>
          <p:cNvSpPr>
            <a:spLocks noGrp="1"/>
          </p:cNvSpPr>
          <p:nvPr>
            <p:ph type="body" sz="quarter" idx="13"/>
          </p:nvPr>
        </p:nvSpPr>
        <p:spPr/>
        <p:txBody>
          <a:bodyPr/>
          <a:lstStyle/>
          <a:p>
            <a:r>
              <a:rPr lang="de-DE" dirty="0"/>
              <a:t>ernaehrung-nachhaltigkeit.de</a:t>
            </a:r>
          </a:p>
        </p:txBody>
      </p:sp>
      <p:pic>
        <p:nvPicPr>
          <p:cNvPr id="6" name="Grafik 5">
            <a:hlinkClick r:id="rId2"/>
            <a:extLst>
              <a:ext uri="{FF2B5EF4-FFF2-40B4-BE49-F238E27FC236}">
                <a16:creationId xmlns:a16="http://schemas.microsoft.com/office/drawing/2014/main" id="{1125A76E-0551-41AF-AC20-75A0956409E8}"/>
              </a:ext>
            </a:extLst>
          </p:cNvPr>
          <p:cNvPicPr>
            <a:picLocks noChangeAspect="1"/>
          </p:cNvPicPr>
          <p:nvPr/>
        </p:nvPicPr>
        <p:blipFill>
          <a:blip r:embed="rId3"/>
          <a:stretch>
            <a:fillRect/>
          </a:stretch>
        </p:blipFill>
        <p:spPr>
          <a:xfrm>
            <a:off x="2118711" y="1442145"/>
            <a:ext cx="7954578" cy="4764257"/>
          </a:xfrm>
          <a:prstGeom prst="rect">
            <a:avLst/>
          </a:prstGeom>
        </p:spPr>
      </p:pic>
      <p:sp>
        <p:nvSpPr>
          <p:cNvPr id="8" name="Textfeld 7">
            <a:extLst>
              <a:ext uri="{FF2B5EF4-FFF2-40B4-BE49-F238E27FC236}">
                <a16:creationId xmlns:a16="http://schemas.microsoft.com/office/drawing/2014/main" id="{9F2AB538-2046-4127-AA47-93D269A2D6D0}"/>
              </a:ext>
            </a:extLst>
          </p:cNvPr>
          <p:cNvSpPr txBox="1"/>
          <p:nvPr/>
        </p:nvSpPr>
        <p:spPr>
          <a:xfrm rot="991980">
            <a:off x="10273937" y="3500846"/>
            <a:ext cx="1447832" cy="389017"/>
          </a:xfrm>
          <a:prstGeom prst="rect">
            <a:avLst/>
          </a:prstGeom>
          <a:noFill/>
        </p:spPr>
        <p:txBody>
          <a:bodyPr wrap="none" rtlCol="0">
            <a:spAutoFit/>
          </a:bodyPr>
          <a:lstStyle/>
          <a:p>
            <a:pPr>
              <a:lnSpc>
                <a:spcPct val="110000"/>
              </a:lnSpc>
            </a:pPr>
            <a:r>
              <a:rPr lang="de-DE" sz="1900" dirty="0">
                <a:solidFill>
                  <a:schemeClr val="bg1">
                    <a:lumMod val="50000"/>
                  </a:schemeClr>
                </a:solidFill>
              </a:rPr>
              <a:t>Hier klicken</a:t>
            </a:r>
          </a:p>
        </p:txBody>
      </p:sp>
      <p:cxnSp>
        <p:nvCxnSpPr>
          <p:cNvPr id="10" name="Gerade Verbindung mit Pfeil 9">
            <a:extLst>
              <a:ext uri="{FF2B5EF4-FFF2-40B4-BE49-F238E27FC236}">
                <a16:creationId xmlns:a16="http://schemas.microsoft.com/office/drawing/2014/main" id="{78129889-90FC-470B-B8FA-15BC6B0B87F8}"/>
              </a:ext>
            </a:extLst>
          </p:cNvPr>
          <p:cNvCxnSpPr/>
          <p:nvPr/>
        </p:nvCxnSpPr>
        <p:spPr>
          <a:xfrm flipH="1" flipV="1">
            <a:off x="10203482" y="3665520"/>
            <a:ext cx="1247503" cy="35922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D2E22348-8A4F-4B9C-A04E-6EADE894CD76}"/>
              </a:ext>
            </a:extLst>
          </p:cNvPr>
          <p:cNvSpPr/>
          <p:nvPr/>
        </p:nvSpPr>
        <p:spPr>
          <a:xfrm>
            <a:off x="8564251" y="1130209"/>
            <a:ext cx="3278462" cy="307777"/>
          </a:xfrm>
          <a:prstGeom prst="rect">
            <a:avLst/>
          </a:prstGeom>
        </p:spPr>
        <p:txBody>
          <a:bodyPr wrap="none">
            <a:spAutoFit/>
          </a:bodyPr>
          <a:lstStyle/>
          <a:p>
            <a:r>
              <a:rPr lang="de-DE" sz="1400" dirty="0">
                <a:solidFill>
                  <a:srgbClr val="FF0000"/>
                </a:solidFill>
                <a:ea typeface="Calibri" panose="020F0502020204030204" pitchFamily="34" charset="0"/>
                <a:cs typeface="Times New Roman" panose="02020603050405020304" pitchFamily="18" charset="0"/>
              </a:rPr>
              <a:t>Screenshot ist nicht unter freier Lizenz.</a:t>
            </a:r>
            <a:endParaRPr lang="de-DE" sz="1400" dirty="0">
              <a:solidFill>
                <a:srgbClr val="FF0000"/>
              </a:solidFill>
            </a:endParaRPr>
          </a:p>
        </p:txBody>
      </p:sp>
    </p:spTree>
    <p:extLst>
      <p:ext uri="{BB962C8B-B14F-4D97-AF65-F5344CB8AC3E}">
        <p14:creationId xmlns:p14="http://schemas.microsoft.com/office/powerpoint/2010/main" val="1688515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FA6A62-6AB2-D697-5F5F-4EDA64777DFE}"/>
              </a:ext>
            </a:extLst>
          </p:cNvPr>
          <p:cNvSpPr>
            <a:spLocks noGrp="1"/>
          </p:cNvSpPr>
          <p:nvPr>
            <p:ph type="body" sz="quarter" idx="15"/>
          </p:nvPr>
        </p:nvSpPr>
        <p:spPr/>
        <p:txBody>
          <a:bodyPr/>
          <a:lstStyle/>
          <a:p>
            <a:pPr>
              <a:lnSpc>
                <a:spcPct val="150000"/>
              </a:lnSpc>
            </a:pPr>
            <a:endParaRPr lang="de-DE"/>
          </a:p>
          <a:p>
            <a:pPr>
              <a:lnSpc>
                <a:spcPct val="150000"/>
              </a:lnSpc>
            </a:pPr>
            <a:r>
              <a:rPr lang="de-DE"/>
              <a:t>Offene Fragen?</a:t>
            </a:r>
          </a:p>
          <a:p>
            <a:pPr>
              <a:lnSpc>
                <a:spcPct val="150000"/>
              </a:lnSpc>
            </a:pPr>
            <a:endParaRPr lang="de-DE"/>
          </a:p>
        </p:txBody>
      </p:sp>
      <p:sp>
        <p:nvSpPr>
          <p:cNvPr id="3" name="Titel 2">
            <a:extLst>
              <a:ext uri="{FF2B5EF4-FFF2-40B4-BE49-F238E27FC236}">
                <a16:creationId xmlns:a16="http://schemas.microsoft.com/office/drawing/2014/main" id="{48BDA6DC-57F7-6F8F-93DD-851E61DB51D0}"/>
              </a:ext>
            </a:extLst>
          </p:cNvPr>
          <p:cNvSpPr>
            <a:spLocks noGrp="1"/>
          </p:cNvSpPr>
          <p:nvPr>
            <p:ph type="title"/>
          </p:nvPr>
        </p:nvSpPr>
        <p:spPr/>
        <p:txBody>
          <a:bodyPr/>
          <a:lstStyle/>
          <a:p>
            <a:r>
              <a:rPr lang="de-DE" dirty="0"/>
              <a:t>Abschluss</a:t>
            </a:r>
          </a:p>
        </p:txBody>
      </p:sp>
      <p:graphicFrame>
        <p:nvGraphicFramePr>
          <p:cNvPr id="6" name="Diagramm 5">
            <a:extLst>
              <a:ext uri="{FF2B5EF4-FFF2-40B4-BE49-F238E27FC236}">
                <a16:creationId xmlns:a16="http://schemas.microsoft.com/office/drawing/2014/main" id="{80B491ED-B7A4-4C6F-A10D-B81EB2DEFDAF}"/>
              </a:ext>
            </a:extLst>
          </p:cNvPr>
          <p:cNvGraphicFramePr/>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57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49172-6A12-4A48-A31F-E5705B0B93F1}"/>
              </a:ext>
            </a:extLst>
          </p:cNvPr>
          <p:cNvSpPr>
            <a:spLocks noGrp="1"/>
          </p:cNvSpPr>
          <p:nvPr>
            <p:ph type="title"/>
          </p:nvPr>
        </p:nvSpPr>
        <p:spPr/>
        <p:txBody>
          <a:bodyPr/>
          <a:lstStyle/>
          <a:p>
            <a:r>
              <a:rPr lang="de-DE" dirty="0"/>
              <a:t>Gesamt-Übersicht</a:t>
            </a:r>
          </a:p>
        </p:txBody>
      </p:sp>
      <p:sp>
        <p:nvSpPr>
          <p:cNvPr id="3" name="Textplatzhalter 2">
            <a:extLst>
              <a:ext uri="{FF2B5EF4-FFF2-40B4-BE49-F238E27FC236}">
                <a16:creationId xmlns:a16="http://schemas.microsoft.com/office/drawing/2014/main" id="{D37AEB6A-6C25-454D-BAC7-88E78D780E90}"/>
              </a:ext>
            </a:extLst>
          </p:cNvPr>
          <p:cNvSpPr>
            <a:spLocks noGrp="1"/>
          </p:cNvSpPr>
          <p:nvPr>
            <p:ph type="body" sz="quarter" idx="13"/>
          </p:nvPr>
        </p:nvSpPr>
        <p:spPr/>
        <p:txBody>
          <a:bodyPr/>
          <a:lstStyle/>
          <a:p>
            <a:r>
              <a:rPr lang="de-DE" dirty="0"/>
              <a:t>Ablauf</a:t>
            </a:r>
          </a:p>
        </p:txBody>
      </p:sp>
      <p:graphicFrame>
        <p:nvGraphicFramePr>
          <p:cNvPr id="5" name="Tabelle 4">
            <a:extLst>
              <a:ext uri="{FF2B5EF4-FFF2-40B4-BE49-F238E27FC236}">
                <a16:creationId xmlns:a16="http://schemas.microsoft.com/office/drawing/2014/main" id="{4C3A26F4-92F5-4C4A-BFC6-081E8E801127}"/>
              </a:ext>
            </a:extLst>
          </p:cNvPr>
          <p:cNvGraphicFramePr>
            <a:graphicFrameLocks noGrp="1"/>
          </p:cNvGraphicFramePr>
          <p:nvPr>
            <p:extLst/>
          </p:nvPr>
        </p:nvGraphicFramePr>
        <p:xfrm>
          <a:off x="371357" y="1442145"/>
          <a:ext cx="11375167" cy="4210981"/>
        </p:xfrm>
        <a:graphic>
          <a:graphicData uri="http://schemas.openxmlformats.org/drawingml/2006/table">
            <a:tbl>
              <a:tblPr firstRow="1" bandRow="1">
                <a:tableStyleId>{00A15C55-8517-42AA-B614-E9B94910E393}</a:tableStyleId>
              </a:tblPr>
              <a:tblGrid>
                <a:gridCol w="1041186">
                  <a:extLst>
                    <a:ext uri="{9D8B030D-6E8A-4147-A177-3AD203B41FA5}">
                      <a16:colId xmlns:a16="http://schemas.microsoft.com/office/drawing/2014/main" val="2202381272"/>
                    </a:ext>
                  </a:extLst>
                </a:gridCol>
                <a:gridCol w="767131">
                  <a:extLst>
                    <a:ext uri="{9D8B030D-6E8A-4147-A177-3AD203B41FA5}">
                      <a16:colId xmlns:a16="http://schemas.microsoft.com/office/drawing/2014/main" val="1431896644"/>
                    </a:ext>
                  </a:extLst>
                </a:gridCol>
                <a:gridCol w="2934586">
                  <a:extLst>
                    <a:ext uri="{9D8B030D-6E8A-4147-A177-3AD203B41FA5}">
                      <a16:colId xmlns:a16="http://schemas.microsoft.com/office/drawing/2014/main" val="32570082"/>
                    </a:ext>
                  </a:extLst>
                </a:gridCol>
                <a:gridCol w="3636335">
                  <a:extLst>
                    <a:ext uri="{9D8B030D-6E8A-4147-A177-3AD203B41FA5}">
                      <a16:colId xmlns:a16="http://schemas.microsoft.com/office/drawing/2014/main" val="3551147682"/>
                    </a:ext>
                  </a:extLst>
                </a:gridCol>
                <a:gridCol w="2995929">
                  <a:extLst>
                    <a:ext uri="{9D8B030D-6E8A-4147-A177-3AD203B41FA5}">
                      <a16:colId xmlns:a16="http://schemas.microsoft.com/office/drawing/2014/main" val="1814567008"/>
                    </a:ext>
                  </a:extLst>
                </a:gridCol>
              </a:tblGrid>
              <a:tr h="370501">
                <a:tc>
                  <a:txBody>
                    <a:bodyPr/>
                    <a:lstStyle/>
                    <a:p>
                      <a:pPr algn="ctr"/>
                      <a:r>
                        <a:rPr lang="de-DE" sz="1200" dirty="0"/>
                        <a:t>Workshop</a:t>
                      </a:r>
                    </a:p>
                  </a:txBody>
                  <a:tcPr/>
                </a:tc>
                <a:tc>
                  <a:txBody>
                    <a:bodyPr/>
                    <a:lstStyle/>
                    <a:p>
                      <a:pPr algn="ctr"/>
                      <a:r>
                        <a:rPr lang="de-DE" sz="1200" dirty="0"/>
                        <a:t>Zeit</a:t>
                      </a:r>
                    </a:p>
                  </a:txBody>
                  <a:tcPr/>
                </a:tc>
                <a:tc>
                  <a:txBody>
                    <a:bodyPr/>
                    <a:lstStyle/>
                    <a:p>
                      <a:pPr algn="ctr"/>
                      <a:r>
                        <a:rPr lang="de-DE" sz="1200" dirty="0"/>
                        <a:t>Thema</a:t>
                      </a:r>
                    </a:p>
                  </a:txBody>
                  <a:tcPr/>
                </a:tc>
                <a:tc>
                  <a:txBody>
                    <a:bodyPr/>
                    <a:lstStyle/>
                    <a:p>
                      <a:pPr algn="ctr"/>
                      <a:r>
                        <a:rPr lang="de-DE" sz="1200" dirty="0"/>
                        <a:t>Workshopinhalte</a:t>
                      </a:r>
                    </a:p>
                  </a:txBody>
                  <a:tcPr/>
                </a:tc>
                <a:tc>
                  <a:txBody>
                    <a:bodyPr/>
                    <a:lstStyle/>
                    <a:p>
                      <a:pPr algn="ctr"/>
                      <a:r>
                        <a:rPr lang="de-DE" sz="1200" dirty="0"/>
                        <a:t>Material</a:t>
                      </a:r>
                    </a:p>
                  </a:txBody>
                  <a:tcPr/>
                </a:tc>
                <a:extLst>
                  <a:ext uri="{0D108BD9-81ED-4DB2-BD59-A6C34878D82A}">
                    <a16:rowId xmlns:a16="http://schemas.microsoft.com/office/drawing/2014/main" val="356692969"/>
                  </a:ext>
                </a:extLst>
              </a:tr>
              <a:tr h="370501">
                <a:tc>
                  <a:txBody>
                    <a:bodyPr/>
                    <a:lstStyle/>
                    <a:p>
                      <a:pPr algn="ctr"/>
                      <a:r>
                        <a:rPr lang="de-DE" sz="1200" dirty="0">
                          <a:solidFill>
                            <a:schemeClr val="tx2"/>
                          </a:solidFill>
                        </a:rPr>
                        <a:t>1</a:t>
                      </a:r>
                    </a:p>
                  </a:txBody>
                  <a:tcPr anchor="ctr"/>
                </a:tc>
                <a:tc>
                  <a:txBody>
                    <a:bodyPr/>
                    <a:lstStyle/>
                    <a:p>
                      <a:pPr algn="ctr"/>
                      <a:r>
                        <a:rPr lang="de-DE" sz="1200" dirty="0">
                          <a:solidFill>
                            <a:schemeClr val="tx2"/>
                          </a:solidFill>
                        </a:rPr>
                        <a:t>180min + Pause</a:t>
                      </a:r>
                    </a:p>
                  </a:txBody>
                  <a:tcPr anchor="ctr"/>
                </a:tc>
                <a:tc>
                  <a:txBody>
                    <a:bodyPr/>
                    <a:lstStyle/>
                    <a:p>
                      <a:pPr algn="ctr"/>
                      <a:r>
                        <a:rPr lang="de-DE" sz="1200" dirty="0">
                          <a:solidFill>
                            <a:schemeClr val="tx2"/>
                          </a:solidFill>
                        </a:rPr>
                        <a:t>Vermittlung der Grundlagen zur Erhebung des IST-Zustandes</a:t>
                      </a:r>
                    </a:p>
                  </a:txBody>
                  <a:tcPr/>
                </a:tc>
                <a:tc>
                  <a:txBody>
                    <a:bodyPr/>
                    <a:lstStyle/>
                    <a:p>
                      <a:pPr algn="ctr"/>
                      <a:r>
                        <a:rPr lang="de-DE" sz="1200" dirty="0">
                          <a:solidFill>
                            <a:schemeClr val="tx2"/>
                          </a:solidFill>
                        </a:rPr>
                        <a:t>Einordnung in den Verpflegungsablauf</a:t>
                      </a:r>
                    </a:p>
                    <a:p>
                      <a:pPr algn="ctr"/>
                      <a:r>
                        <a:rPr lang="de-DE" sz="1200" dirty="0">
                          <a:solidFill>
                            <a:schemeClr val="tx2"/>
                          </a:solidFill>
                        </a:rPr>
                        <a:t>Verpflegungskonzept</a:t>
                      </a:r>
                    </a:p>
                    <a:p>
                      <a:pPr algn="ctr"/>
                      <a:r>
                        <a:rPr lang="de-DE" sz="1200" dirty="0">
                          <a:solidFill>
                            <a:schemeClr val="tx2"/>
                          </a:solidFill>
                        </a:rPr>
                        <a:t>Eigenschaften der Zielgruppen</a:t>
                      </a:r>
                    </a:p>
                  </a:txBody>
                  <a:tcPr/>
                </a:tc>
                <a:tc>
                  <a:txBody>
                    <a:bodyPr/>
                    <a:lstStyle/>
                    <a:p>
                      <a:pPr algn="l"/>
                      <a:r>
                        <a:rPr lang="de-DE" sz="1200" dirty="0">
                          <a:solidFill>
                            <a:schemeClr val="tx2"/>
                          </a:solidFill>
                        </a:rPr>
                        <a:t>Präsentation</a:t>
                      </a:r>
                    </a:p>
                    <a:p>
                      <a:pPr algn="l"/>
                      <a:r>
                        <a:rPr lang="de-DE" sz="1200" dirty="0">
                          <a:solidFill>
                            <a:schemeClr val="tx2"/>
                          </a:solidFill>
                        </a:rPr>
                        <a:t>Moderationskarten, Flip Chart, Stifte, Stellwand, Stecknadeln</a:t>
                      </a:r>
                    </a:p>
                    <a:p>
                      <a:pPr algn="l"/>
                      <a:r>
                        <a:rPr lang="de-DE" sz="1200" dirty="0">
                          <a:solidFill>
                            <a:schemeClr val="tx2"/>
                          </a:solidFill>
                        </a:rPr>
                        <a:t>TN: Wochenspeiseplan, ggf. mobiles Endgerät</a:t>
                      </a:r>
                    </a:p>
                  </a:txBody>
                  <a:tcPr/>
                </a:tc>
                <a:extLst>
                  <a:ext uri="{0D108BD9-81ED-4DB2-BD59-A6C34878D82A}">
                    <a16:rowId xmlns:a16="http://schemas.microsoft.com/office/drawing/2014/main" val="525869581"/>
                  </a:ext>
                </a:extLst>
              </a:tr>
              <a:tr h="370501">
                <a:tc>
                  <a:txBody>
                    <a:bodyPr/>
                    <a:lstStyle/>
                    <a:p>
                      <a:pPr algn="ctr"/>
                      <a:r>
                        <a:rPr lang="de-DE" sz="1200" dirty="0">
                          <a:solidFill>
                            <a:schemeClr val="tx2"/>
                          </a:solidFill>
                        </a:rPr>
                        <a:t>2</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dirty="0">
                          <a:solidFill>
                            <a:schemeClr val="tx2"/>
                          </a:solidFill>
                        </a:rPr>
                        <a:t>180min + Pause</a:t>
                      </a:r>
                    </a:p>
                  </a:txBody>
                  <a:tcPr anchor="ctr"/>
                </a:tc>
                <a:tc>
                  <a:txBody>
                    <a:bodyPr/>
                    <a:lstStyle/>
                    <a:p>
                      <a:pPr algn="ctr"/>
                      <a:r>
                        <a:rPr lang="de-DE" sz="1200" dirty="0">
                          <a:solidFill>
                            <a:schemeClr val="tx2"/>
                          </a:solidFill>
                        </a:rPr>
                        <a:t>Maßnahmenplanung</a:t>
                      </a:r>
                    </a:p>
                  </a:txBody>
                  <a:tcPr/>
                </a:tc>
                <a:tc>
                  <a:txBody>
                    <a:bodyPr/>
                    <a:lstStyle/>
                    <a:p>
                      <a:pPr algn="ctr"/>
                      <a:r>
                        <a:rPr lang="de-DE" sz="1200" dirty="0">
                          <a:solidFill>
                            <a:schemeClr val="tx2"/>
                          </a:solidFill>
                        </a:rPr>
                        <a:t>Ergebnisse der IST-Analysen</a:t>
                      </a:r>
                    </a:p>
                    <a:p>
                      <a:pPr algn="ctr"/>
                      <a:r>
                        <a:rPr lang="de-DE" sz="1200" dirty="0">
                          <a:solidFill>
                            <a:schemeClr val="tx2"/>
                          </a:solidFill>
                        </a:rPr>
                        <a:t>Dilemmata in der Speiseplanung</a:t>
                      </a:r>
                    </a:p>
                    <a:p>
                      <a:pPr algn="ctr"/>
                      <a:r>
                        <a:rPr lang="de-DE" sz="1200" dirty="0">
                          <a:solidFill>
                            <a:schemeClr val="tx2"/>
                          </a:solidFill>
                        </a:rPr>
                        <a:t>Maßnahmenplanung (Speiseplanung)</a:t>
                      </a:r>
                    </a:p>
                    <a:p>
                      <a:pPr algn="ctr"/>
                      <a:r>
                        <a:rPr lang="de-DE" sz="1200" dirty="0">
                          <a:solidFill>
                            <a:schemeClr val="tx2"/>
                          </a:solidFill>
                        </a:rPr>
                        <a:t>Veränderungsprozesse</a:t>
                      </a:r>
                    </a:p>
                    <a:p>
                      <a:pPr algn="ctr"/>
                      <a:r>
                        <a:rPr lang="de-DE" sz="1200" dirty="0" err="1">
                          <a:solidFill>
                            <a:schemeClr val="tx2"/>
                          </a:solidFill>
                        </a:rPr>
                        <a:t>Nudging</a:t>
                      </a:r>
                      <a:r>
                        <a:rPr lang="de-DE" sz="1200" dirty="0">
                          <a:solidFill>
                            <a:schemeClr val="tx2"/>
                          </a:solidFill>
                        </a:rPr>
                        <a:t>, Information, Partizipation</a:t>
                      </a:r>
                    </a:p>
                  </a:txBody>
                  <a:tcPr/>
                </a:tc>
                <a:tc>
                  <a:txBody>
                    <a:bodyPr/>
                    <a:lstStyle/>
                    <a:p>
                      <a:pPr algn="l"/>
                      <a:r>
                        <a:rPr lang="de-DE" sz="1200" dirty="0">
                          <a:solidFill>
                            <a:schemeClr val="tx2"/>
                          </a:solidFill>
                        </a:rPr>
                        <a:t>Präsentation</a:t>
                      </a:r>
                    </a:p>
                    <a:p>
                      <a:pPr algn="l"/>
                      <a:r>
                        <a:rPr lang="de-DE" sz="1200" dirty="0">
                          <a:solidFill>
                            <a:schemeClr val="tx2"/>
                          </a:solidFill>
                        </a:rPr>
                        <a:t>Moderationskarten, Flip Chart, Stifte, Stellwand, Stecknadeln</a:t>
                      </a:r>
                    </a:p>
                    <a:p>
                      <a:pPr algn="l"/>
                      <a:endParaRPr lang="de-DE" sz="1200" dirty="0">
                        <a:solidFill>
                          <a:schemeClr val="tx2"/>
                        </a:solidFill>
                      </a:endParaRPr>
                    </a:p>
                  </a:txBody>
                  <a:tcPr/>
                </a:tc>
                <a:extLst>
                  <a:ext uri="{0D108BD9-81ED-4DB2-BD59-A6C34878D82A}">
                    <a16:rowId xmlns:a16="http://schemas.microsoft.com/office/drawing/2014/main" val="791101704"/>
                  </a:ext>
                </a:extLst>
              </a:tr>
              <a:tr h="370501">
                <a:tc>
                  <a:txBody>
                    <a:bodyPr/>
                    <a:lstStyle/>
                    <a:p>
                      <a:pPr algn="ctr"/>
                      <a:r>
                        <a:rPr lang="de-DE" sz="1200" dirty="0">
                          <a:solidFill>
                            <a:schemeClr val="tx2"/>
                          </a:solidFill>
                        </a:rPr>
                        <a:t>3</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dirty="0">
                          <a:solidFill>
                            <a:schemeClr val="tx2"/>
                          </a:solidFill>
                        </a:rPr>
                        <a:t>90min </a:t>
                      </a:r>
                    </a:p>
                  </a:txBody>
                  <a:tcPr anchor="ctr"/>
                </a:tc>
                <a:tc>
                  <a:txBody>
                    <a:bodyPr/>
                    <a:lstStyle/>
                    <a:p>
                      <a:pPr algn="ctr"/>
                      <a:r>
                        <a:rPr lang="de-DE" sz="1200" dirty="0">
                          <a:solidFill>
                            <a:schemeClr val="tx2"/>
                          </a:solidFill>
                        </a:rPr>
                        <a:t>Auswertung des aktuellen Standes</a:t>
                      </a:r>
                    </a:p>
                    <a:p>
                      <a:pPr algn="ctr"/>
                      <a:r>
                        <a:rPr lang="de-DE" sz="1200" dirty="0">
                          <a:solidFill>
                            <a:schemeClr val="tx2"/>
                          </a:solidFill>
                        </a:rPr>
                        <a:t>Unterstützung bei Bedarf</a:t>
                      </a:r>
                    </a:p>
                  </a:txBody>
                  <a:tcPr/>
                </a:tc>
                <a:tc>
                  <a:txBody>
                    <a:bodyPr/>
                    <a:lstStyle/>
                    <a:p>
                      <a:pPr algn="ctr"/>
                      <a:r>
                        <a:rPr lang="de-DE" sz="1200" dirty="0">
                          <a:solidFill>
                            <a:schemeClr val="tx2"/>
                          </a:solidFill>
                        </a:rPr>
                        <a:t>Zwischenstand anhand von Leitfragen: Maßnahmenplanung, Maßnahmenumsetzung, Schwierigkeiten</a:t>
                      </a:r>
                    </a:p>
                    <a:p>
                      <a:pPr algn="ctr"/>
                      <a:r>
                        <a:rPr lang="de-DE" sz="1200" dirty="0">
                          <a:solidFill>
                            <a:schemeClr val="tx2"/>
                          </a:solidFill>
                        </a:rPr>
                        <a:t>Feedbackinstrumente</a:t>
                      </a:r>
                    </a:p>
                  </a:txBody>
                  <a:tcPr/>
                </a:tc>
                <a:tc>
                  <a:txBody>
                    <a:bodyPr/>
                    <a:lstStyle/>
                    <a:p>
                      <a:r>
                        <a:rPr lang="de-DE" sz="1200" dirty="0">
                          <a:solidFill>
                            <a:schemeClr val="tx2"/>
                          </a:solidFill>
                        </a:rPr>
                        <a:t>Präsentation</a:t>
                      </a:r>
                    </a:p>
                    <a:p>
                      <a:r>
                        <a:rPr lang="de-DE" sz="1200" dirty="0">
                          <a:solidFill>
                            <a:schemeClr val="tx2"/>
                          </a:solidFill>
                        </a:rPr>
                        <a:t>Karten/Blätter + Stifte oder Digitale Emojis </a:t>
                      </a:r>
                    </a:p>
                  </a:txBody>
                  <a:tcPr/>
                </a:tc>
                <a:extLst>
                  <a:ext uri="{0D108BD9-81ED-4DB2-BD59-A6C34878D82A}">
                    <a16:rowId xmlns:a16="http://schemas.microsoft.com/office/drawing/2014/main" val="2462647292"/>
                  </a:ext>
                </a:extLst>
              </a:tr>
              <a:tr h="370501">
                <a:tc>
                  <a:txBody>
                    <a:bodyPr/>
                    <a:lstStyle/>
                    <a:p>
                      <a:pPr algn="ctr"/>
                      <a:r>
                        <a:rPr lang="de-DE" sz="1200" b="1" dirty="0"/>
                        <a:t>4</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b="1" dirty="0"/>
                        <a:t>180min + Pause</a:t>
                      </a:r>
                    </a:p>
                  </a:txBody>
                  <a:tcPr anchor="ctr"/>
                </a:tc>
                <a:tc>
                  <a:txBody>
                    <a:bodyPr/>
                    <a:lstStyle/>
                    <a:p>
                      <a:pPr algn="ctr"/>
                      <a:r>
                        <a:rPr lang="de-DE" sz="1200" b="1" dirty="0"/>
                        <a:t>Vorher-/Nachher-Vergleich</a:t>
                      </a:r>
                    </a:p>
                    <a:p>
                      <a:pPr algn="ctr"/>
                      <a:r>
                        <a:rPr lang="de-DE" sz="1200" b="1" dirty="0"/>
                        <a:t>Ausblick</a:t>
                      </a:r>
                    </a:p>
                  </a:txBody>
                  <a:tcPr/>
                </a:tc>
                <a:tc>
                  <a:txBody>
                    <a:bodyPr/>
                    <a:lstStyle/>
                    <a:p>
                      <a:pPr algn="ctr"/>
                      <a:r>
                        <a:rPr lang="de-DE" sz="1200" b="1" dirty="0"/>
                        <a:t>Ergebnisübersicht </a:t>
                      </a:r>
                    </a:p>
                    <a:p>
                      <a:pPr algn="ctr"/>
                      <a:r>
                        <a:rPr lang="de-DE" sz="1200" b="1" dirty="0"/>
                        <a:t>Diskussion Hürden &amp; Schwierigkeiten </a:t>
                      </a:r>
                    </a:p>
                    <a:p>
                      <a:pPr algn="ctr"/>
                      <a:r>
                        <a:rPr lang="de-DE" sz="1200" b="1" dirty="0"/>
                        <a:t>Herausstellung von Maßnahmen mit viel Potenzial und/oder wenig Aufwand</a:t>
                      </a:r>
                    </a:p>
                    <a:p>
                      <a:pPr algn="ctr"/>
                      <a:r>
                        <a:rPr lang="de-DE" sz="1200" b="1" dirty="0"/>
                        <a:t>Ausblick</a:t>
                      </a:r>
                    </a:p>
                  </a:txBody>
                  <a:tcPr/>
                </a:tc>
                <a:tc>
                  <a:txBody>
                    <a:bodyPr/>
                    <a:lstStyle/>
                    <a:p>
                      <a:pPr algn="l"/>
                      <a:r>
                        <a:rPr lang="de-DE" sz="1200" b="1" dirty="0"/>
                        <a:t>Präsentation</a:t>
                      </a:r>
                    </a:p>
                    <a:p>
                      <a:pPr algn="l"/>
                      <a:r>
                        <a:rPr lang="de-DE" sz="1200" b="1" dirty="0"/>
                        <a:t>Moderationskarten, Flip Chart, Stifte, Stellwand, Stecknadeln</a:t>
                      </a:r>
                    </a:p>
                    <a:p>
                      <a:r>
                        <a:rPr lang="de-DE" sz="1200" b="1" dirty="0"/>
                        <a:t>Arbeitsblatt (Speiseplan)</a:t>
                      </a:r>
                    </a:p>
                    <a:p>
                      <a:r>
                        <a:rPr lang="de-DE" sz="1200" b="1" dirty="0"/>
                        <a:t>Postkarte/Briefpapier</a:t>
                      </a:r>
                    </a:p>
                  </a:txBody>
                  <a:tcPr/>
                </a:tc>
                <a:extLst>
                  <a:ext uri="{0D108BD9-81ED-4DB2-BD59-A6C34878D82A}">
                    <a16:rowId xmlns:a16="http://schemas.microsoft.com/office/drawing/2014/main" val="3422921826"/>
                  </a:ext>
                </a:extLst>
              </a:tr>
            </a:tbl>
          </a:graphicData>
        </a:graphic>
      </p:graphicFrame>
    </p:spTree>
    <p:extLst>
      <p:ext uri="{BB962C8B-B14F-4D97-AF65-F5344CB8AC3E}">
        <p14:creationId xmlns:p14="http://schemas.microsoft.com/office/powerpoint/2010/main" val="3455850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a:t>
            </a:r>
            <a:r>
              <a:rPr lang="de-DE" dirty="0" err="1"/>
              <a:t>One</a:t>
            </a:r>
            <a:r>
              <a:rPr lang="de-DE" dirty="0"/>
              <a:t>-Minute-Paper</a:t>
            </a:r>
            <a:br>
              <a:rPr lang="de-DE" dirty="0"/>
            </a:b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09393" cy="4380946"/>
          </a:xfrm>
        </p:spPr>
        <p:txBody>
          <a:bodyPr/>
          <a:lstStyle/>
          <a:p>
            <a:pPr marL="0" indent="0">
              <a:buNone/>
            </a:pPr>
            <a:r>
              <a:rPr lang="de-DE" dirty="0"/>
              <a:t>Der/Die Dozent*in schreibt Fragen an die Tafel oder auf ein Flipchart, die die Teilnehmenden kurz (</a:t>
            </a:r>
            <a:r>
              <a:rPr lang="de-DE" dirty="0" err="1"/>
              <a:t>one</a:t>
            </a:r>
            <a:r>
              <a:rPr lang="de-DE" dirty="0"/>
              <a:t> </a:t>
            </a:r>
            <a:r>
              <a:rPr lang="de-DE" dirty="0" err="1"/>
              <a:t>minute</a:t>
            </a:r>
            <a:r>
              <a:rPr lang="de-DE" dirty="0"/>
              <a:t>!) schriftlich beantworten sollen. </a:t>
            </a:r>
          </a:p>
          <a:p>
            <a:pPr marL="0" indent="0">
              <a:buNone/>
            </a:pPr>
            <a:r>
              <a:rPr lang="de-DE" dirty="0"/>
              <a:t>Die Antworten werden eingesammelt, gemeinsam durchgesehen, bei Bedarf Fragen beantwortet und besprochen.</a:t>
            </a:r>
          </a:p>
          <a:p>
            <a:pPr marL="0" indent="0">
              <a:buNone/>
            </a:pPr>
            <a:endParaRPr lang="de-DE" dirty="0"/>
          </a:p>
          <a:p>
            <a:pPr marL="0" indent="0">
              <a:buNone/>
            </a:pPr>
            <a:r>
              <a:rPr lang="de-DE" dirty="0"/>
              <a:t>Mögliche Fragen:</a:t>
            </a:r>
          </a:p>
          <a:p>
            <a:r>
              <a:rPr lang="de-DE" dirty="0"/>
              <a:t>Welche neuen Erkenntnisse haben sie durch die Auseinandersetzung mit dem Thema gewonnen?</a:t>
            </a:r>
          </a:p>
          <a:p>
            <a:r>
              <a:rPr lang="de-DE" dirty="0"/>
              <a:t>Wie können Sie die neuen Erkenntnisse in Ihrem Arbeitsalltag anwenden?</a:t>
            </a:r>
          </a:p>
          <a:p>
            <a:r>
              <a:rPr lang="de-DE" dirty="0"/>
              <a:t>Definieren Sie in einem Satz, was nachhaltige Speiseplanung für Sie ist.</a:t>
            </a:r>
          </a:p>
          <a:p>
            <a:r>
              <a:rPr lang="de-DE" dirty="0"/>
              <a:t>Definieren Sie in einem Satz, wie Gästekommunikation für Sie aussehen sollte.</a:t>
            </a:r>
          </a:p>
          <a:p>
            <a:r>
              <a:rPr lang="de-DE" dirty="0"/>
              <a:t>Wie haben Sie den Aufbau und Durchführung der </a:t>
            </a:r>
            <a:r>
              <a:rPr lang="de-DE" dirty="0" err="1"/>
              <a:t>Workshopreihe</a:t>
            </a:r>
            <a:r>
              <a:rPr lang="de-DE" dirty="0"/>
              <a:t> empfunden?</a:t>
            </a:r>
          </a:p>
          <a:p>
            <a:pPr marL="0" indent="0">
              <a:buNone/>
            </a:pPr>
            <a:endParaRPr lang="de-DE" dirty="0"/>
          </a:p>
          <a:p>
            <a:pPr marL="0" indent="0">
              <a:buNone/>
            </a:pPr>
            <a:r>
              <a:rPr lang="de-DE" b="1" dirty="0"/>
              <a:t>Material:</a:t>
            </a:r>
            <a:r>
              <a:rPr lang="de-DE" dirty="0"/>
              <a:t> Moderationskarten, </a:t>
            </a:r>
            <a:r>
              <a:rPr lang="de-DE" dirty="0" err="1"/>
              <a:t>FlipChart</a:t>
            </a:r>
            <a:r>
              <a:rPr lang="de-DE" dirty="0"/>
              <a:t>, Stellwand, Stecknadeln</a:t>
            </a:r>
          </a:p>
          <a:p>
            <a:pPr marL="0" indent="0">
              <a:buNone/>
            </a:pPr>
            <a:endParaRPr lang="de-DE" dirty="0"/>
          </a:p>
          <a:p>
            <a:pPr marL="0" indent="0">
              <a:buNone/>
            </a:pPr>
            <a:endParaRPr lang="de-DE" dirty="0"/>
          </a:p>
          <a:p>
            <a:pPr marL="0" indent="0">
              <a:buNone/>
            </a:pPr>
            <a:endParaRPr lang="de-DE" dirty="0"/>
          </a:p>
        </p:txBody>
      </p:sp>
      <p:sp>
        <p:nvSpPr>
          <p:cNvPr id="4" name="Textplatzhalter 3">
            <a:extLst>
              <a:ext uri="{FF2B5EF4-FFF2-40B4-BE49-F238E27FC236}">
                <a16:creationId xmlns:a16="http://schemas.microsoft.com/office/drawing/2014/main" id="{F2D3452C-3FD5-4207-842D-4F1B09A7BCC8}"/>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3679280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F332CF6C-08AE-4EAF-A3EF-BA7A60631F98}"/>
              </a:ext>
            </a:extLst>
          </p:cNvPr>
          <p:cNvSpPr>
            <a:spLocks noGrp="1"/>
          </p:cNvSpPr>
          <p:nvPr>
            <p:ph type="pic" sz="quarter" idx="11"/>
          </p:nvPr>
        </p:nvSpPr>
        <p:spPr/>
      </p:sp>
      <p:sp>
        <p:nvSpPr>
          <p:cNvPr id="6" name="Titel 5">
            <a:extLst>
              <a:ext uri="{FF2B5EF4-FFF2-40B4-BE49-F238E27FC236}">
                <a16:creationId xmlns:a16="http://schemas.microsoft.com/office/drawing/2014/main" id="{C896D35B-0A7A-437E-82F3-58800B52E3F1}"/>
              </a:ext>
            </a:extLst>
          </p:cNvPr>
          <p:cNvSpPr>
            <a:spLocks noGrp="1"/>
          </p:cNvSpPr>
          <p:nvPr>
            <p:ph type="ctrTitle"/>
          </p:nvPr>
        </p:nvSpPr>
        <p:spPr>
          <a:xfrm>
            <a:off x="6600056" y="2096852"/>
            <a:ext cx="5591943" cy="1980220"/>
          </a:xfrm>
        </p:spPr>
        <p:txBody>
          <a:bodyPr/>
          <a:lstStyle/>
          <a:p>
            <a:r>
              <a:rPr lang="de-DE" sz="6600" dirty="0"/>
              <a:t>Abschluss</a:t>
            </a:r>
            <a:endParaRPr lang="de-DE" dirty="0"/>
          </a:p>
        </p:txBody>
      </p:sp>
      <p:pic>
        <p:nvPicPr>
          <p:cNvPr id="13" name="Grafik 12" descr="Sanduhr">
            <a:extLst>
              <a:ext uri="{FF2B5EF4-FFF2-40B4-BE49-F238E27FC236}">
                <a16:creationId xmlns:a16="http://schemas.microsoft.com/office/drawing/2014/main" id="{2D60DA1B-6272-4912-8974-DAF6D607B8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7029" y="1480752"/>
            <a:ext cx="4806000" cy="4806000"/>
          </a:xfrm>
          <a:prstGeom prst="rect">
            <a:avLst/>
          </a:prstGeom>
        </p:spPr>
      </p:pic>
    </p:spTree>
    <p:extLst>
      <p:ext uri="{BB962C8B-B14F-4D97-AF65-F5344CB8AC3E}">
        <p14:creationId xmlns:p14="http://schemas.microsoft.com/office/powerpoint/2010/main" val="721644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BBC0D-3D54-FC46-989F-EC39B90DA920}"/>
              </a:ext>
            </a:extLst>
          </p:cNvPr>
          <p:cNvSpPr>
            <a:spLocks noGrp="1"/>
          </p:cNvSpPr>
          <p:nvPr>
            <p:ph type="ctrTitle"/>
          </p:nvPr>
        </p:nvSpPr>
        <p:spPr/>
        <p:txBody>
          <a:bodyPr/>
          <a:lstStyle/>
          <a:p>
            <a:r>
              <a:rPr lang="de-DE" dirty="0"/>
              <a:t>ENDE 4.</a:t>
            </a:r>
          </a:p>
        </p:txBody>
      </p:sp>
      <p:sp>
        <p:nvSpPr>
          <p:cNvPr id="3" name="Untertitel 2">
            <a:extLst>
              <a:ext uri="{FF2B5EF4-FFF2-40B4-BE49-F238E27FC236}">
                <a16:creationId xmlns:a16="http://schemas.microsoft.com/office/drawing/2014/main" id="{2637D044-458D-1806-1F20-61D235E2D335}"/>
              </a:ext>
            </a:extLst>
          </p:cNvPr>
          <p:cNvSpPr>
            <a:spLocks noGrp="1"/>
          </p:cNvSpPr>
          <p:nvPr>
            <p:ph type="subTitle" idx="1"/>
          </p:nvPr>
        </p:nvSpPr>
        <p:spPr/>
        <p:txBody>
          <a:bodyPr/>
          <a:lstStyle/>
          <a:p>
            <a:endParaRPr lang="de-DE"/>
          </a:p>
        </p:txBody>
      </p:sp>
      <p:sp>
        <p:nvSpPr>
          <p:cNvPr id="4" name="Textplatzhalter 3">
            <a:extLst>
              <a:ext uri="{FF2B5EF4-FFF2-40B4-BE49-F238E27FC236}">
                <a16:creationId xmlns:a16="http://schemas.microsoft.com/office/drawing/2014/main" id="{FEDE5F10-0333-C098-DFB3-2ACC3FA1D872}"/>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8518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49172-6A12-4A48-A31F-E5705B0B93F1}"/>
              </a:ext>
            </a:extLst>
          </p:cNvPr>
          <p:cNvSpPr>
            <a:spLocks noGrp="1"/>
          </p:cNvSpPr>
          <p:nvPr>
            <p:ph type="title"/>
          </p:nvPr>
        </p:nvSpPr>
        <p:spPr/>
        <p:txBody>
          <a:bodyPr/>
          <a:lstStyle/>
          <a:p>
            <a:r>
              <a:rPr lang="de-DE" dirty="0"/>
              <a:t>Übersicht</a:t>
            </a:r>
          </a:p>
        </p:txBody>
      </p:sp>
      <p:sp>
        <p:nvSpPr>
          <p:cNvPr id="3" name="Textplatzhalter 2">
            <a:extLst>
              <a:ext uri="{FF2B5EF4-FFF2-40B4-BE49-F238E27FC236}">
                <a16:creationId xmlns:a16="http://schemas.microsoft.com/office/drawing/2014/main" id="{D37AEB6A-6C25-454D-BAC7-88E78D780E90}"/>
              </a:ext>
            </a:extLst>
          </p:cNvPr>
          <p:cNvSpPr>
            <a:spLocks noGrp="1"/>
          </p:cNvSpPr>
          <p:nvPr>
            <p:ph type="body" sz="quarter" idx="13"/>
          </p:nvPr>
        </p:nvSpPr>
        <p:spPr/>
        <p:txBody>
          <a:bodyPr/>
          <a:lstStyle/>
          <a:p>
            <a:r>
              <a:rPr lang="de-DE" dirty="0"/>
              <a:t>Ablauf</a:t>
            </a:r>
          </a:p>
        </p:txBody>
      </p:sp>
      <p:graphicFrame>
        <p:nvGraphicFramePr>
          <p:cNvPr id="5" name="Tabelle 4">
            <a:extLst>
              <a:ext uri="{FF2B5EF4-FFF2-40B4-BE49-F238E27FC236}">
                <a16:creationId xmlns:a16="http://schemas.microsoft.com/office/drawing/2014/main" id="{4C3A26F4-92F5-4C4A-BFC6-081E8E801127}"/>
              </a:ext>
            </a:extLst>
          </p:cNvPr>
          <p:cNvGraphicFramePr>
            <a:graphicFrameLocks noGrp="1"/>
          </p:cNvGraphicFramePr>
          <p:nvPr>
            <p:extLst/>
          </p:nvPr>
        </p:nvGraphicFramePr>
        <p:xfrm>
          <a:off x="371357" y="1442145"/>
          <a:ext cx="11375167" cy="4841240"/>
        </p:xfrm>
        <a:graphic>
          <a:graphicData uri="http://schemas.openxmlformats.org/drawingml/2006/table">
            <a:tbl>
              <a:tblPr firstRow="1" bandRow="1">
                <a:tableStyleId>{00A15C55-8517-42AA-B614-E9B94910E393}</a:tableStyleId>
              </a:tblPr>
              <a:tblGrid>
                <a:gridCol w="800951">
                  <a:extLst>
                    <a:ext uri="{9D8B030D-6E8A-4147-A177-3AD203B41FA5}">
                      <a16:colId xmlns:a16="http://schemas.microsoft.com/office/drawing/2014/main" val="2202381272"/>
                    </a:ext>
                  </a:extLst>
                </a:gridCol>
                <a:gridCol w="1007366">
                  <a:extLst>
                    <a:ext uri="{9D8B030D-6E8A-4147-A177-3AD203B41FA5}">
                      <a16:colId xmlns:a16="http://schemas.microsoft.com/office/drawing/2014/main" val="1431896644"/>
                    </a:ext>
                  </a:extLst>
                </a:gridCol>
                <a:gridCol w="2934586">
                  <a:extLst>
                    <a:ext uri="{9D8B030D-6E8A-4147-A177-3AD203B41FA5}">
                      <a16:colId xmlns:a16="http://schemas.microsoft.com/office/drawing/2014/main" val="32570082"/>
                    </a:ext>
                  </a:extLst>
                </a:gridCol>
                <a:gridCol w="3636335">
                  <a:extLst>
                    <a:ext uri="{9D8B030D-6E8A-4147-A177-3AD203B41FA5}">
                      <a16:colId xmlns:a16="http://schemas.microsoft.com/office/drawing/2014/main" val="3551147682"/>
                    </a:ext>
                  </a:extLst>
                </a:gridCol>
                <a:gridCol w="2995929">
                  <a:extLst>
                    <a:ext uri="{9D8B030D-6E8A-4147-A177-3AD203B41FA5}">
                      <a16:colId xmlns:a16="http://schemas.microsoft.com/office/drawing/2014/main" val="1814567008"/>
                    </a:ext>
                  </a:extLst>
                </a:gridCol>
              </a:tblGrid>
              <a:tr h="370840">
                <a:tc>
                  <a:txBody>
                    <a:bodyPr/>
                    <a:lstStyle/>
                    <a:p>
                      <a:r>
                        <a:rPr lang="de-DE" sz="1200" dirty="0"/>
                        <a:t>Block</a:t>
                      </a:r>
                    </a:p>
                  </a:txBody>
                  <a:tcPr/>
                </a:tc>
                <a:tc>
                  <a:txBody>
                    <a:bodyPr/>
                    <a:lstStyle/>
                    <a:p>
                      <a:r>
                        <a:rPr lang="de-DE" sz="1200" dirty="0"/>
                        <a:t>Zeit</a:t>
                      </a:r>
                    </a:p>
                  </a:txBody>
                  <a:tcPr/>
                </a:tc>
                <a:tc>
                  <a:txBody>
                    <a:bodyPr/>
                    <a:lstStyle/>
                    <a:p>
                      <a:r>
                        <a:rPr lang="de-DE" sz="1200"/>
                        <a:t>Inhalt</a:t>
                      </a:r>
                      <a:endParaRPr lang="de-DE" sz="1200" dirty="0"/>
                    </a:p>
                  </a:txBody>
                  <a:tcPr/>
                </a:tc>
                <a:tc>
                  <a:txBody>
                    <a:bodyPr/>
                    <a:lstStyle/>
                    <a:p>
                      <a:pPr algn="ctr"/>
                      <a:r>
                        <a:rPr lang="de-DE" sz="1200"/>
                        <a:t>Methode</a:t>
                      </a:r>
                      <a:endParaRPr lang="de-DE" sz="1200" dirty="0"/>
                    </a:p>
                  </a:txBody>
                  <a:tcPr/>
                </a:tc>
                <a:tc>
                  <a:txBody>
                    <a:bodyPr/>
                    <a:lstStyle/>
                    <a:p>
                      <a:pPr algn="ctr"/>
                      <a:r>
                        <a:rPr lang="de-DE" sz="1200"/>
                        <a:t>Material</a:t>
                      </a:r>
                      <a:endParaRPr lang="de-DE" sz="1200" dirty="0"/>
                    </a:p>
                  </a:txBody>
                  <a:tcPr/>
                </a:tc>
                <a:extLst>
                  <a:ext uri="{0D108BD9-81ED-4DB2-BD59-A6C34878D82A}">
                    <a16:rowId xmlns:a16="http://schemas.microsoft.com/office/drawing/2014/main" val="356692969"/>
                  </a:ext>
                </a:extLst>
              </a:tr>
              <a:tr h="370840">
                <a:tc rowSpan="3">
                  <a:txBody>
                    <a:bodyPr/>
                    <a:lstStyle/>
                    <a:p>
                      <a:pPr algn="ctr"/>
                      <a:r>
                        <a:rPr lang="de-DE" sz="1200" dirty="0"/>
                        <a:t>1</a:t>
                      </a:r>
                    </a:p>
                  </a:txBody>
                  <a:tcPr anchor="ctr"/>
                </a:tc>
                <a:tc>
                  <a:txBody>
                    <a:bodyPr/>
                    <a:lstStyle/>
                    <a:p>
                      <a:pPr algn="ctr"/>
                      <a:r>
                        <a:rPr lang="de-DE" sz="1200" dirty="0"/>
                        <a:t>10</a:t>
                      </a:r>
                    </a:p>
                  </a:txBody>
                  <a:tcPr anchor="ctr"/>
                </a:tc>
                <a:tc>
                  <a:txBody>
                    <a:bodyPr/>
                    <a:lstStyle/>
                    <a:p>
                      <a:pPr algn="ctr"/>
                      <a:r>
                        <a:rPr lang="de-DE" sz="1200" dirty="0"/>
                        <a:t>Begrüßung, Agenda und &amp; Ziele</a:t>
                      </a:r>
                    </a:p>
                  </a:txBody>
                  <a:tcPr/>
                </a:tc>
                <a:tc>
                  <a:txBody>
                    <a:bodyPr/>
                    <a:lstStyle/>
                    <a:p>
                      <a:pPr algn="ctr"/>
                      <a:r>
                        <a:rPr lang="de-DE" sz="1200" dirty="0"/>
                        <a:t>Vortrag</a:t>
                      </a:r>
                    </a:p>
                  </a:txBody>
                  <a:tcPr/>
                </a:tc>
                <a:tc>
                  <a:txBody>
                    <a:bodyPr/>
                    <a:lstStyle/>
                    <a:p>
                      <a:pPr algn="l"/>
                      <a:r>
                        <a:rPr lang="de-DE" sz="1200" dirty="0"/>
                        <a:t>Präsentation, Laptop &amp; </a:t>
                      </a:r>
                      <a:r>
                        <a:rPr lang="de-DE" sz="1200" dirty="0" err="1"/>
                        <a:t>Beamer</a:t>
                      </a:r>
                      <a:r>
                        <a:rPr lang="de-DE" sz="1200" dirty="0"/>
                        <a:t> </a:t>
                      </a:r>
                      <a:r>
                        <a:rPr lang="de-DE" sz="1100" dirty="0"/>
                        <a:t>(gesamten Workshop)</a:t>
                      </a:r>
                      <a:endParaRPr lang="de-DE" sz="1200" dirty="0"/>
                    </a:p>
                  </a:txBody>
                  <a:tcPr/>
                </a:tc>
                <a:extLst>
                  <a:ext uri="{0D108BD9-81ED-4DB2-BD59-A6C34878D82A}">
                    <a16:rowId xmlns:a16="http://schemas.microsoft.com/office/drawing/2014/main" val="525869581"/>
                  </a:ext>
                </a:extLst>
              </a:tr>
              <a:tr h="367453">
                <a:tc vMerge="1">
                  <a:txBody>
                    <a:bodyPr/>
                    <a:lstStyle/>
                    <a:p>
                      <a:endParaRPr lang="de-DE" sz="1200" dirty="0"/>
                    </a:p>
                  </a:txBody>
                  <a:tcPr/>
                </a:tc>
                <a:tc>
                  <a:txBody>
                    <a:bodyPr/>
                    <a:lstStyle/>
                    <a:p>
                      <a:pPr algn="ctr"/>
                      <a:r>
                        <a:rPr lang="de-DE" sz="1200" dirty="0"/>
                        <a:t>30</a:t>
                      </a:r>
                    </a:p>
                  </a:txBody>
                  <a:tcPr anchor="ctr"/>
                </a:tc>
                <a:tc>
                  <a:txBody>
                    <a:bodyPr/>
                    <a:lstStyle/>
                    <a:p>
                      <a:pPr algn="ctr"/>
                      <a:r>
                        <a:rPr lang="de-DE" sz="1200" dirty="0"/>
                        <a:t>Rückblick </a:t>
                      </a:r>
                    </a:p>
                    <a:p>
                      <a:pPr algn="ctr"/>
                      <a:r>
                        <a:rPr lang="de-DE" sz="1200" dirty="0"/>
                        <a:t>Überblick über die Ergebnisse &amp; Erfahrungen</a:t>
                      </a:r>
                    </a:p>
                    <a:p>
                      <a:pPr algn="ctr"/>
                      <a:r>
                        <a:rPr lang="de-DE" sz="1200" dirty="0"/>
                        <a:t>- Speiseplanung</a:t>
                      </a:r>
                    </a:p>
                  </a:txBody>
                  <a:tcPr/>
                </a:tc>
                <a:tc>
                  <a:txBody>
                    <a:bodyPr/>
                    <a:lstStyle/>
                    <a:p>
                      <a:pPr algn="ctr"/>
                      <a:r>
                        <a:rPr lang="de-DE" sz="1200" dirty="0"/>
                        <a:t>Blitzlicht durch die Teilnehmenden</a:t>
                      </a:r>
                    </a:p>
                  </a:txBody>
                  <a:tcPr/>
                </a:tc>
                <a:tc>
                  <a:txBody>
                    <a:bodyPr/>
                    <a:lstStyle/>
                    <a:p>
                      <a:pPr algn="l"/>
                      <a:r>
                        <a:rPr lang="de-DE" sz="1200" dirty="0"/>
                        <a:t>Präsentation</a:t>
                      </a:r>
                    </a:p>
                  </a:txBody>
                  <a:tcPr/>
                </a:tc>
                <a:extLst>
                  <a:ext uri="{0D108BD9-81ED-4DB2-BD59-A6C34878D82A}">
                    <a16:rowId xmlns:a16="http://schemas.microsoft.com/office/drawing/2014/main" val="791101704"/>
                  </a:ext>
                </a:extLst>
              </a:tr>
              <a:tr h="370840">
                <a:tc vMerge="1">
                  <a:txBody>
                    <a:bodyPr/>
                    <a:lstStyle/>
                    <a:p>
                      <a:endParaRPr lang="de-DE" sz="1200" dirty="0"/>
                    </a:p>
                  </a:txBody>
                  <a:tcPr/>
                </a:tc>
                <a:tc>
                  <a:txBody>
                    <a:bodyPr/>
                    <a:lstStyle/>
                    <a:p>
                      <a:pPr algn="ctr"/>
                      <a:r>
                        <a:rPr lang="de-DE" sz="1200" dirty="0"/>
                        <a:t>30</a:t>
                      </a:r>
                    </a:p>
                  </a:txBody>
                  <a:tcPr anchor="ctr"/>
                </a:tc>
                <a:tc>
                  <a:txBody>
                    <a:bodyPr/>
                    <a:lstStyle/>
                    <a:p>
                      <a:pPr algn="ctr"/>
                      <a:r>
                        <a:rPr lang="de-DE" sz="1200" dirty="0"/>
                        <a:t>Ihr nachhaltiger Speiseplan</a:t>
                      </a:r>
                    </a:p>
                  </a:txBody>
                  <a:tcPr/>
                </a:tc>
                <a:tc>
                  <a:txBody>
                    <a:bodyPr/>
                    <a:lstStyle/>
                    <a:p>
                      <a:pPr algn="ctr"/>
                      <a:r>
                        <a:rPr lang="de-DE" sz="1200" dirty="0"/>
                        <a:t>Kleingruppenarbeit</a:t>
                      </a:r>
                    </a:p>
                  </a:txBody>
                  <a:tcPr/>
                </a:tc>
                <a:tc>
                  <a:txBody>
                    <a:bodyPr/>
                    <a:lstStyle/>
                    <a:p>
                      <a:r>
                        <a:rPr lang="de-DE" sz="1200" dirty="0"/>
                        <a:t>Arbeitsblatt</a:t>
                      </a:r>
                    </a:p>
                    <a:p>
                      <a:r>
                        <a:rPr lang="de-DE" sz="1200" dirty="0"/>
                        <a:t>Stifte</a:t>
                      </a:r>
                    </a:p>
                  </a:txBody>
                  <a:tcPr/>
                </a:tc>
                <a:extLst>
                  <a:ext uri="{0D108BD9-81ED-4DB2-BD59-A6C34878D82A}">
                    <a16:rowId xmlns:a16="http://schemas.microsoft.com/office/drawing/2014/main" val="2462647292"/>
                  </a:ext>
                </a:extLst>
              </a:tr>
              <a:tr h="370840">
                <a:tc gridSpan="5">
                  <a:txBody>
                    <a:bodyPr/>
                    <a:lstStyle/>
                    <a:p>
                      <a:pPr algn="ctr"/>
                      <a:r>
                        <a:rPr lang="de-DE" sz="1200" dirty="0"/>
                        <a:t>PAUSE (30min)</a:t>
                      </a:r>
                    </a:p>
                  </a:txBody>
                  <a:tcPr anchor="ctr"/>
                </a:tc>
                <a:tc hMerge="1">
                  <a:txBody>
                    <a:bodyPr/>
                    <a:lstStyle/>
                    <a:p>
                      <a:pPr algn="ctr"/>
                      <a:endParaRPr lang="de-DE" sz="1200" dirty="0"/>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876097315"/>
                  </a:ext>
                </a:extLst>
              </a:tr>
              <a:tr h="370840">
                <a:tc rowSpan="4">
                  <a:txBody>
                    <a:bodyPr/>
                    <a:lstStyle/>
                    <a:p>
                      <a:pPr algn="ctr"/>
                      <a:r>
                        <a:rPr lang="de-DE" sz="1200" dirty="0"/>
                        <a:t>2</a:t>
                      </a:r>
                    </a:p>
                  </a:txBody>
                  <a:tcPr anchor="ctr"/>
                </a:tc>
                <a:tc>
                  <a:txBody>
                    <a:bodyPr/>
                    <a:lstStyle/>
                    <a:p>
                      <a:pPr algn="ctr"/>
                      <a:r>
                        <a:rPr lang="de-DE" sz="1200" dirty="0"/>
                        <a:t>30</a:t>
                      </a:r>
                    </a:p>
                  </a:txBody>
                  <a:tcPr anchor="ctr"/>
                </a:tc>
                <a:tc>
                  <a:txBody>
                    <a:bodyPr/>
                    <a:lstStyle/>
                    <a:p>
                      <a:pPr algn="ctr"/>
                      <a:r>
                        <a:rPr lang="de-DE" sz="1200" dirty="0"/>
                        <a:t>Rückblick </a:t>
                      </a:r>
                    </a:p>
                    <a:p>
                      <a:pPr algn="ctr"/>
                      <a:r>
                        <a:rPr lang="de-DE" sz="1200" dirty="0"/>
                        <a:t>Überblick über die Ergebnisse &amp; Erfahrungen</a:t>
                      </a:r>
                    </a:p>
                    <a:p>
                      <a:pPr algn="ctr"/>
                      <a:r>
                        <a:rPr lang="de-DE" sz="1200" dirty="0"/>
                        <a:t>- Gästekommunikation</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dirty="0"/>
                        <a:t>Blitzlicht durch die Teilnehmenden</a:t>
                      </a:r>
                    </a:p>
                    <a:p>
                      <a:pPr algn="ctr"/>
                      <a:endParaRPr lang="de-DE" sz="1200" dirty="0"/>
                    </a:p>
                  </a:txBody>
                  <a:tcPr/>
                </a:tc>
                <a:tc>
                  <a:txBody>
                    <a:bodyPr/>
                    <a:lstStyle/>
                    <a:p>
                      <a:r>
                        <a:rPr lang="de-DE" sz="1200" dirty="0"/>
                        <a:t>Präsentation</a:t>
                      </a:r>
                    </a:p>
                  </a:txBody>
                  <a:tcPr/>
                </a:tc>
                <a:extLst>
                  <a:ext uri="{0D108BD9-81ED-4DB2-BD59-A6C34878D82A}">
                    <a16:rowId xmlns:a16="http://schemas.microsoft.com/office/drawing/2014/main" val="4231381908"/>
                  </a:ext>
                </a:extLst>
              </a:tr>
              <a:tr h="370840">
                <a:tc vMerge="1">
                  <a:txBody>
                    <a:bodyPr/>
                    <a:lstStyle/>
                    <a:p>
                      <a:pPr algn="ctr"/>
                      <a:endParaRPr lang="de-DE" sz="1200" dirty="0"/>
                    </a:p>
                  </a:txBody>
                  <a:tcPr anchor="ctr"/>
                </a:tc>
                <a:tc>
                  <a:txBody>
                    <a:bodyPr/>
                    <a:lstStyle/>
                    <a:p>
                      <a:pPr algn="ctr"/>
                      <a:r>
                        <a:rPr lang="de-DE" sz="1200" dirty="0"/>
                        <a:t>20</a:t>
                      </a:r>
                    </a:p>
                  </a:txBody>
                  <a:tcPr anchor="ctr"/>
                </a:tc>
                <a:tc>
                  <a:txBody>
                    <a:bodyPr/>
                    <a:lstStyle/>
                    <a:p>
                      <a:pPr algn="ctr"/>
                      <a:r>
                        <a:rPr lang="de-DE" sz="1200" dirty="0"/>
                        <a:t>Ausblick: Wie geht es in meiner Einrichtung weiter?</a:t>
                      </a:r>
                    </a:p>
                  </a:txBody>
                  <a:tcPr anchor="ctr"/>
                </a:tc>
                <a:tc>
                  <a:txBody>
                    <a:bodyPr/>
                    <a:lstStyle/>
                    <a:p>
                      <a:pPr algn="ctr"/>
                      <a:r>
                        <a:rPr lang="de-DE" sz="1200" dirty="0"/>
                        <a:t>Postkarte/Brief schreiben</a:t>
                      </a:r>
                    </a:p>
                    <a:p>
                      <a:pPr algn="ctr"/>
                      <a:r>
                        <a:rPr lang="de-DE" sz="1200" dirty="0"/>
                        <a:t>Austausch im Plenum</a:t>
                      </a:r>
                    </a:p>
                  </a:txBody>
                  <a:tcPr/>
                </a:tc>
                <a:tc>
                  <a:txBody>
                    <a:bodyPr/>
                    <a:lstStyle/>
                    <a:p>
                      <a:r>
                        <a:rPr lang="de-DE" sz="1200" dirty="0"/>
                        <a:t>Postkarte/Briefe</a:t>
                      </a:r>
                    </a:p>
                    <a:p>
                      <a:r>
                        <a:rPr lang="de-DE" sz="1200" dirty="0"/>
                        <a:t>Stifte</a:t>
                      </a:r>
                    </a:p>
                  </a:txBody>
                  <a:tcPr/>
                </a:tc>
                <a:extLst>
                  <a:ext uri="{0D108BD9-81ED-4DB2-BD59-A6C34878D82A}">
                    <a16:rowId xmlns:a16="http://schemas.microsoft.com/office/drawing/2014/main" val="3422921826"/>
                  </a:ext>
                </a:extLst>
              </a:tr>
              <a:tr h="370840">
                <a:tc vMerge="1">
                  <a:txBody>
                    <a:bodyPr/>
                    <a:lstStyle/>
                    <a:p>
                      <a:endParaRPr lang="de-DE" sz="1200" dirty="0"/>
                    </a:p>
                  </a:txBody>
                  <a:tcPr/>
                </a:tc>
                <a:tc>
                  <a:txBody>
                    <a:bodyPr/>
                    <a:lstStyle/>
                    <a:p>
                      <a:pPr algn="ctr"/>
                      <a:r>
                        <a:rPr lang="de-DE" sz="1200" dirty="0"/>
                        <a:t>40</a:t>
                      </a:r>
                    </a:p>
                  </a:txBody>
                  <a:tcPr anchor="ctr"/>
                </a:tc>
                <a:tc>
                  <a:txBody>
                    <a:bodyPr/>
                    <a:lstStyle/>
                    <a:p>
                      <a:pPr algn="ctr"/>
                      <a:r>
                        <a:rPr lang="de-DE" sz="1200" dirty="0"/>
                        <a:t>Ausblick: Wie geht es weiter?</a:t>
                      </a:r>
                    </a:p>
                  </a:txBody>
                  <a:tcPr anchor="ctr"/>
                </a:tc>
                <a:tc>
                  <a:txBody>
                    <a:bodyPr/>
                    <a:lstStyle/>
                    <a:p>
                      <a:pPr algn="ctr"/>
                      <a:r>
                        <a:rPr lang="de-DE" sz="1200"/>
                        <a:t>Vortrag</a:t>
                      </a:r>
                    </a:p>
                    <a:p>
                      <a:pPr algn="ctr"/>
                      <a:r>
                        <a:rPr lang="de-DE" sz="1200"/>
                        <a:t>Murmelgruppen</a:t>
                      </a:r>
                    </a:p>
                    <a:p>
                      <a:pPr algn="ctr"/>
                      <a:r>
                        <a:rPr lang="de-DE" sz="1200"/>
                        <a:t>Austausch im Plenum</a:t>
                      </a:r>
                      <a:endParaRPr lang="de-DE" sz="1200" dirty="0"/>
                    </a:p>
                  </a:txBody>
                  <a:tcPr/>
                </a:tc>
                <a:tc>
                  <a:txBody>
                    <a:bodyPr/>
                    <a:lstStyle/>
                    <a:p>
                      <a:pPr algn="ctr"/>
                      <a:endParaRPr lang="de-DE" sz="1200" dirty="0"/>
                    </a:p>
                  </a:txBody>
                  <a:tcPr/>
                </a:tc>
                <a:extLst>
                  <a:ext uri="{0D108BD9-81ED-4DB2-BD59-A6C34878D82A}">
                    <a16:rowId xmlns:a16="http://schemas.microsoft.com/office/drawing/2014/main" val="1966661705"/>
                  </a:ext>
                </a:extLst>
              </a:tr>
              <a:tr h="370840">
                <a:tc vMerge="1">
                  <a:txBody>
                    <a:bodyPr/>
                    <a:lstStyle/>
                    <a:p>
                      <a:endParaRPr lang="de-DE" sz="1200" dirty="0"/>
                    </a:p>
                  </a:txBody>
                  <a:tcPr/>
                </a:tc>
                <a:tc>
                  <a:txBody>
                    <a:bodyPr/>
                    <a:lstStyle/>
                    <a:p>
                      <a:pPr algn="ctr"/>
                      <a:r>
                        <a:rPr lang="de-DE" sz="1200" dirty="0"/>
                        <a:t>20</a:t>
                      </a:r>
                    </a:p>
                  </a:txBody>
                  <a:tcPr anchor="ctr"/>
                </a:tc>
                <a:tc>
                  <a:txBody>
                    <a:bodyPr/>
                    <a:lstStyle/>
                    <a:p>
                      <a:pPr algn="ctr"/>
                      <a:r>
                        <a:rPr lang="de-DE" sz="1200" dirty="0"/>
                        <a:t>Abschluss</a:t>
                      </a:r>
                    </a:p>
                  </a:txBody>
                  <a:tcPr/>
                </a:tc>
                <a:tc>
                  <a:txBody>
                    <a:bodyPr/>
                    <a:lstStyle/>
                    <a:p>
                      <a:pPr algn="ctr"/>
                      <a:r>
                        <a:rPr lang="de-DE" sz="1200" dirty="0"/>
                        <a:t>Fischernetz und Teich</a:t>
                      </a:r>
                    </a:p>
                  </a:txBody>
                  <a:tcPr/>
                </a:tc>
                <a:tc>
                  <a:txBody>
                    <a:bodyPr/>
                    <a:lstStyle/>
                    <a:p>
                      <a:r>
                        <a:rPr lang="de-DE" sz="1200" dirty="0"/>
                        <a:t>Moderationskarten, Stifte, </a:t>
                      </a:r>
                      <a:r>
                        <a:rPr lang="de-DE" sz="1200" dirty="0" err="1"/>
                        <a:t>FlipChart</a:t>
                      </a:r>
                      <a:r>
                        <a:rPr lang="de-DE" sz="1200" dirty="0"/>
                        <a:t>, Stellwand, Stecknadeln</a:t>
                      </a:r>
                    </a:p>
                  </a:txBody>
                  <a:tcPr/>
                </a:tc>
                <a:extLst>
                  <a:ext uri="{0D108BD9-81ED-4DB2-BD59-A6C34878D82A}">
                    <a16:rowId xmlns:a16="http://schemas.microsoft.com/office/drawing/2014/main" val="1677809749"/>
                  </a:ext>
                </a:extLst>
              </a:tr>
            </a:tbl>
          </a:graphicData>
        </a:graphic>
      </p:graphicFrame>
    </p:spTree>
    <p:extLst>
      <p:ext uri="{BB962C8B-B14F-4D97-AF65-F5344CB8AC3E}">
        <p14:creationId xmlns:p14="http://schemas.microsoft.com/office/powerpoint/2010/main" val="3137288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39473" y="1039449"/>
            <a:ext cx="10713053" cy="2027560"/>
          </a:xfrm>
        </p:spPr>
        <p:txBody>
          <a:bodyPr wrap="square" anchor="t">
            <a:noAutofit/>
          </a:bodyPr>
          <a:lstStyle/>
          <a:p>
            <a:r>
              <a:rPr lang="de-DE" sz="3200" dirty="0"/>
              <a:t>Gerechte und nachhaltige Außer-Haus-Angebote gestalten</a:t>
            </a:r>
            <a:br>
              <a:rPr lang="de-DE" sz="3200" b="1" dirty="0"/>
            </a:br>
            <a:br>
              <a:rPr lang="de-DE" sz="800" dirty="0">
                <a:effectLst/>
                <a:latin typeface="Helvetica" pitchFamily="2" charset="0"/>
              </a:rPr>
            </a:br>
            <a:br>
              <a:rPr lang="de-DE" sz="800" dirty="0">
                <a:effectLst/>
                <a:latin typeface="Helvetica" pitchFamily="2" charset="0"/>
              </a:rPr>
            </a:br>
            <a:br>
              <a:rPr lang="de-DE" sz="3200" dirty="0"/>
            </a:br>
            <a:br>
              <a:rPr lang="de-DE" sz="3200" dirty="0"/>
            </a:br>
            <a:endParaRPr lang="de-DE" sz="3200" dirty="0"/>
          </a:p>
        </p:txBody>
      </p:sp>
      <p:sp>
        <p:nvSpPr>
          <p:cNvPr id="12" name="Text Placeholder 3">
            <a:extLst>
              <a:ext uri="{FF2B5EF4-FFF2-40B4-BE49-F238E27FC236}">
                <a16:creationId xmlns:a16="http://schemas.microsoft.com/office/drawing/2014/main" id="{17F1BAA3-4691-27F9-E70C-C100408BB4AB}"/>
              </a:ext>
            </a:extLst>
          </p:cNvPr>
          <p:cNvSpPr>
            <a:spLocks noGrp="1"/>
          </p:cNvSpPr>
          <p:nvPr>
            <p:ph type="body" sz="quarter" idx="10"/>
          </p:nvPr>
        </p:nvSpPr>
        <p:spPr>
          <a:xfrm>
            <a:off x="2747681" y="4076703"/>
            <a:ext cx="6696633" cy="314510"/>
          </a:xfrm>
        </p:spPr>
        <p:txBody>
          <a:bodyPr/>
          <a:lstStyle/>
          <a:p>
            <a:r>
              <a:rPr lang="de-DE" sz="1000" dirty="0"/>
              <a:t>Vorname Nachname</a:t>
            </a:r>
          </a:p>
          <a:p>
            <a:endParaRPr lang="en-US" dirty="0"/>
          </a:p>
        </p:txBody>
      </p:sp>
      <p:sp>
        <p:nvSpPr>
          <p:cNvPr id="14" name="Text Placeholder 5">
            <a:extLst>
              <a:ext uri="{FF2B5EF4-FFF2-40B4-BE49-F238E27FC236}">
                <a16:creationId xmlns:a16="http://schemas.microsoft.com/office/drawing/2014/main" id="{2D6023A9-138C-7393-4E04-300CEA64A07E}"/>
              </a:ext>
            </a:extLst>
          </p:cNvPr>
          <p:cNvSpPr>
            <a:spLocks noGrp="1"/>
          </p:cNvSpPr>
          <p:nvPr>
            <p:ph type="body" sz="quarter" idx="12"/>
          </p:nvPr>
        </p:nvSpPr>
        <p:spPr>
          <a:xfrm>
            <a:off x="2508938" y="2257572"/>
            <a:ext cx="7174121" cy="1296144"/>
          </a:xfrm>
        </p:spPr>
        <p:txBody>
          <a:bodyPr/>
          <a:lstStyle/>
          <a:p>
            <a:r>
              <a:rPr lang="de-DE" b="1" dirty="0">
                <a:latin typeface="Arial" panose="020B0604020202020204" pitchFamily="34" charset="0"/>
                <a:cs typeface="Arial" panose="020B0604020202020204" pitchFamily="34" charset="0"/>
              </a:rPr>
              <a:t>4. Speiseplanung &amp; Gästekommunikation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1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EF06D4E-B9F5-4FAB-BF2A-B5A8F890D229}"/>
              </a:ext>
            </a:extLst>
          </p:cNvPr>
          <p:cNvPicPr>
            <a:picLocks noChangeAspect="1"/>
          </p:cNvPicPr>
          <p:nvPr/>
        </p:nvPicPr>
        <p:blipFill>
          <a:blip r:embed="rId2"/>
          <a:stretch>
            <a:fillRect/>
          </a:stretch>
        </p:blipFill>
        <p:spPr>
          <a:xfrm>
            <a:off x="0" y="0"/>
            <a:ext cx="11682549" cy="6562254"/>
          </a:xfrm>
          <a:prstGeom prst="rect">
            <a:avLst/>
          </a:prstGeom>
          <a:ln w="12700">
            <a:solidFill>
              <a:schemeClr val="accent4"/>
            </a:solidFill>
          </a:ln>
        </p:spPr>
      </p:pic>
      <p:sp>
        <p:nvSpPr>
          <p:cNvPr id="5" name="Rechteck 4">
            <a:hlinkClick r:id="rId3"/>
            <a:extLst>
              <a:ext uri="{FF2B5EF4-FFF2-40B4-BE49-F238E27FC236}">
                <a16:creationId xmlns:a16="http://schemas.microsoft.com/office/drawing/2014/main" id="{83CBF01E-1AB4-4739-A629-AACDA18841FA}"/>
              </a:ext>
            </a:extLst>
          </p:cNvPr>
          <p:cNvSpPr/>
          <p:nvPr/>
        </p:nvSpPr>
        <p:spPr>
          <a:xfrm>
            <a:off x="3233057" y="6028509"/>
            <a:ext cx="457200" cy="235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Rechteck 5">
            <a:extLst>
              <a:ext uri="{FF2B5EF4-FFF2-40B4-BE49-F238E27FC236}">
                <a16:creationId xmlns:a16="http://schemas.microsoft.com/office/drawing/2014/main" id="{C9A32E9A-A1AA-4F7A-842C-7F9309B80AD6}"/>
              </a:ext>
            </a:extLst>
          </p:cNvPr>
          <p:cNvSpPr/>
          <p:nvPr/>
        </p:nvSpPr>
        <p:spPr>
          <a:xfrm>
            <a:off x="-50140" y="6596390"/>
            <a:ext cx="2618024" cy="261610"/>
          </a:xfrm>
          <a:prstGeom prst="rect">
            <a:avLst/>
          </a:prstGeom>
        </p:spPr>
        <p:txBody>
          <a:bodyPr wrap="none">
            <a:spAutoFit/>
          </a:bodyPr>
          <a:lstStyle/>
          <a:p>
            <a:r>
              <a:rPr lang="de-DE" sz="1100" dirty="0">
                <a:solidFill>
                  <a:srgbClr val="FF0000"/>
                </a:solidFill>
                <a:ea typeface="Calibri" panose="020F0502020204030204" pitchFamily="34" charset="0"/>
                <a:cs typeface="Times New Roman" panose="02020603050405020304" pitchFamily="18" charset="0"/>
              </a:rPr>
              <a:t>Screenshot ist nicht unter freier Lizenz.</a:t>
            </a:r>
            <a:endParaRPr lang="de-DE" sz="1100" dirty="0">
              <a:solidFill>
                <a:srgbClr val="FF0000"/>
              </a:solidFill>
            </a:endParaRPr>
          </a:p>
        </p:txBody>
      </p:sp>
    </p:spTree>
    <p:extLst>
      <p:ext uri="{BB962C8B-B14F-4D97-AF65-F5344CB8AC3E}">
        <p14:creationId xmlns:p14="http://schemas.microsoft.com/office/powerpoint/2010/main" val="256803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FD741-C330-C91F-1A7C-F211365EBBB6}"/>
              </a:ext>
            </a:extLst>
          </p:cNvPr>
          <p:cNvSpPr>
            <a:spLocks noGrp="1"/>
          </p:cNvSpPr>
          <p:nvPr>
            <p:ph type="ctrTitle"/>
          </p:nvPr>
        </p:nvSpPr>
        <p:spPr/>
        <p:txBody>
          <a:bodyPr/>
          <a:lstStyle/>
          <a:p>
            <a:r>
              <a:rPr lang="de-DE"/>
              <a:t>Agenda</a:t>
            </a:r>
          </a:p>
        </p:txBody>
      </p:sp>
      <p:sp>
        <p:nvSpPr>
          <p:cNvPr id="6" name="Textfeld 5">
            <a:extLst>
              <a:ext uri="{FF2B5EF4-FFF2-40B4-BE49-F238E27FC236}">
                <a16:creationId xmlns:a16="http://schemas.microsoft.com/office/drawing/2014/main" id="{2FCED2B6-494E-E216-D0BD-7E802FF149B7}"/>
              </a:ext>
            </a:extLst>
          </p:cNvPr>
          <p:cNvSpPr txBox="1"/>
          <p:nvPr/>
        </p:nvSpPr>
        <p:spPr>
          <a:xfrm>
            <a:off x="805912" y="2221521"/>
            <a:ext cx="6350262" cy="2433038"/>
          </a:xfrm>
          <a:prstGeom prst="rect">
            <a:avLst/>
          </a:prstGeom>
          <a:noFill/>
        </p:spPr>
        <p:txBody>
          <a:bodyPr wrap="square" rtlCol="0">
            <a:spAutoFit/>
          </a:bodyPr>
          <a:lstStyle/>
          <a:p>
            <a:pPr marL="342900" indent="-342900">
              <a:lnSpc>
                <a:spcPct val="120000"/>
              </a:lnSpc>
              <a:buFont typeface="Wingdings" pitchFamily="2" charset="2"/>
              <a:buChar char="§"/>
            </a:pPr>
            <a:r>
              <a:rPr lang="de-DE" sz="2000" dirty="0">
                <a:latin typeface="Helvetica" pitchFamily="2" charset="0"/>
              </a:rPr>
              <a:t>Begrüßung</a:t>
            </a:r>
          </a:p>
          <a:p>
            <a:pPr marL="342900" indent="-342900">
              <a:lnSpc>
                <a:spcPct val="120000"/>
              </a:lnSpc>
              <a:buFont typeface="Wingdings" pitchFamily="2" charset="2"/>
              <a:buChar char="§"/>
            </a:pPr>
            <a:r>
              <a:rPr lang="de-DE" sz="2000" dirty="0">
                <a:latin typeface="Helvetica" pitchFamily="2" charset="0"/>
              </a:rPr>
              <a:t>Maßnahmenpläne</a:t>
            </a:r>
          </a:p>
          <a:p>
            <a:pPr marL="342900" indent="-342900">
              <a:lnSpc>
                <a:spcPct val="120000"/>
              </a:lnSpc>
              <a:buFont typeface="Wingdings" pitchFamily="2" charset="2"/>
              <a:buChar char="§"/>
            </a:pPr>
            <a:r>
              <a:rPr lang="de-DE" sz="2000" dirty="0">
                <a:latin typeface="Helvetica" pitchFamily="2" charset="0"/>
              </a:rPr>
              <a:t>Austauschrunde</a:t>
            </a:r>
          </a:p>
          <a:p>
            <a:pPr marL="342900" indent="-342900">
              <a:lnSpc>
                <a:spcPct val="120000"/>
              </a:lnSpc>
              <a:buFont typeface="Wingdings" pitchFamily="2" charset="2"/>
              <a:buChar char="§"/>
            </a:pPr>
            <a:r>
              <a:rPr lang="de-DE" sz="2000" dirty="0">
                <a:latin typeface="Helvetica" pitchFamily="2" charset="0"/>
              </a:rPr>
              <a:t>Ausblick</a:t>
            </a:r>
          </a:p>
          <a:p>
            <a:pPr marL="342900" indent="-342900">
              <a:lnSpc>
                <a:spcPct val="120000"/>
              </a:lnSpc>
              <a:buFont typeface="Wingdings" pitchFamily="2" charset="2"/>
              <a:buChar char="§"/>
            </a:pPr>
            <a:r>
              <a:rPr lang="de-DE" sz="2000" dirty="0">
                <a:latin typeface="Helvetica" pitchFamily="2" charset="0"/>
              </a:rPr>
              <a:t>Abschlussrunde</a:t>
            </a:r>
            <a:endParaRPr lang="de-DE" sz="2000" dirty="0"/>
          </a:p>
          <a:p>
            <a:pPr>
              <a:lnSpc>
                <a:spcPct val="200000"/>
              </a:lnSpc>
            </a:pPr>
            <a:endParaRPr lang="de-DE" sz="1900" dirty="0"/>
          </a:p>
        </p:txBody>
      </p:sp>
    </p:spTree>
    <p:extLst>
      <p:ext uri="{BB962C8B-B14F-4D97-AF65-F5344CB8AC3E}">
        <p14:creationId xmlns:p14="http://schemas.microsoft.com/office/powerpoint/2010/main" val="1014558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AE423-0993-20B2-439B-9A060C9E306C}"/>
              </a:ext>
            </a:extLst>
          </p:cNvPr>
          <p:cNvSpPr>
            <a:spLocks noGrp="1"/>
          </p:cNvSpPr>
          <p:nvPr>
            <p:ph type="title"/>
          </p:nvPr>
        </p:nvSpPr>
        <p:spPr/>
        <p:txBody>
          <a:bodyPr/>
          <a:lstStyle/>
          <a:p>
            <a:r>
              <a:rPr lang="de-DE" dirty="0"/>
              <a:t>Ziele: Workshop 4.</a:t>
            </a:r>
          </a:p>
        </p:txBody>
      </p:sp>
      <p:sp>
        <p:nvSpPr>
          <p:cNvPr id="3" name="Inhaltsplatzhalter 2">
            <a:extLst>
              <a:ext uri="{FF2B5EF4-FFF2-40B4-BE49-F238E27FC236}">
                <a16:creationId xmlns:a16="http://schemas.microsoft.com/office/drawing/2014/main" id="{450BBADE-3BD6-1046-D82B-00284A4EC2F6}"/>
              </a:ext>
            </a:extLst>
          </p:cNvPr>
          <p:cNvSpPr>
            <a:spLocks noGrp="1"/>
          </p:cNvSpPr>
          <p:nvPr>
            <p:ph idx="1"/>
          </p:nvPr>
        </p:nvSpPr>
        <p:spPr>
          <a:xfrm>
            <a:off x="371481" y="1785938"/>
            <a:ext cx="11405360" cy="4019550"/>
          </a:xfrm>
        </p:spPr>
        <p:txBody>
          <a:bodyPr/>
          <a:lstStyle/>
          <a:p>
            <a:pPr marL="0" indent="0">
              <a:lnSpc>
                <a:spcPct val="150000"/>
              </a:lnSpc>
              <a:buNone/>
            </a:pPr>
            <a:r>
              <a:rPr lang="de-DE"/>
              <a:t>Sie können …</a:t>
            </a:r>
          </a:p>
          <a:p>
            <a:pPr>
              <a:lnSpc>
                <a:spcPct val="150000"/>
              </a:lnSpc>
              <a:buClr>
                <a:schemeClr val="accent4"/>
              </a:buClr>
            </a:pPr>
            <a:r>
              <a:rPr lang="de-DE"/>
              <a:t>das Potenzial der umgesetzten Maßnahmen einschätzen.</a:t>
            </a:r>
          </a:p>
          <a:p>
            <a:pPr>
              <a:lnSpc>
                <a:spcPct val="150000"/>
              </a:lnSpc>
              <a:buClr>
                <a:schemeClr val="accent4"/>
              </a:buClr>
            </a:pPr>
            <a:r>
              <a:rPr lang="de-DE"/>
              <a:t>weitere mögliche Maßnahmen, deren Wirksamkeit und haben einen Überblick über die Umsetzung nennen</a:t>
            </a:r>
          </a:p>
          <a:p>
            <a:pPr>
              <a:lnSpc>
                <a:spcPct val="150000"/>
              </a:lnSpc>
              <a:buClr>
                <a:schemeClr val="accent4"/>
              </a:buClr>
            </a:pPr>
            <a:r>
              <a:rPr lang="de-DE"/>
              <a:t>eine Vorstellung entwickeln in welcher Form nachhaltige Speiseplanung in Ihrer Küche kontinuierlich eingebettet werden kann</a:t>
            </a:r>
          </a:p>
          <a:p>
            <a:pPr>
              <a:lnSpc>
                <a:spcPct val="150000"/>
              </a:lnSpc>
              <a:buClr>
                <a:schemeClr val="accent4"/>
              </a:buClr>
            </a:pPr>
            <a:endParaRPr lang="de-DE"/>
          </a:p>
          <a:p>
            <a:pPr>
              <a:lnSpc>
                <a:spcPct val="150000"/>
              </a:lnSpc>
              <a:buClr>
                <a:schemeClr val="accent4"/>
              </a:buClr>
            </a:pPr>
            <a:r>
              <a:rPr lang="de-DE"/>
              <a:t>den Erfolg ihrer Maßnahmen einschätzen</a:t>
            </a:r>
          </a:p>
          <a:p>
            <a:pPr>
              <a:lnSpc>
                <a:spcPct val="150000"/>
              </a:lnSpc>
              <a:buClr>
                <a:schemeClr val="accent4"/>
              </a:buClr>
            </a:pPr>
            <a:r>
              <a:rPr lang="de-DE"/>
              <a:t>eine Vorstellung entwickeln in welcher Form Gästekommunikation in Ihrer Küche kontinuierlich eingebettet werden kann</a:t>
            </a:r>
          </a:p>
        </p:txBody>
      </p:sp>
      <p:sp>
        <p:nvSpPr>
          <p:cNvPr id="4" name="Textplatzhalter 3">
            <a:extLst>
              <a:ext uri="{FF2B5EF4-FFF2-40B4-BE49-F238E27FC236}">
                <a16:creationId xmlns:a16="http://schemas.microsoft.com/office/drawing/2014/main" id="{33BE2142-D8F6-B4CD-3A1B-4E3726FB09DA}"/>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37577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Reflexion und Überblick über die Ergebnisse - Speiseplanung</a:t>
            </a: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20026" cy="4019550"/>
          </a:xfrm>
        </p:spPr>
        <p:txBody>
          <a:bodyPr/>
          <a:lstStyle/>
          <a:p>
            <a:pPr marL="0" indent="0">
              <a:buNone/>
            </a:pPr>
            <a:r>
              <a:rPr lang="de-DE" dirty="0"/>
              <a:t>Die Teilnehmenden steigen mit zwei Reflexionsfragen (nächste Folie) ein, um die </a:t>
            </a:r>
            <a:r>
              <a:rPr lang="de-DE" dirty="0" err="1"/>
              <a:t>Workshopreihe</a:t>
            </a:r>
            <a:r>
              <a:rPr lang="de-DE" dirty="0"/>
              <a:t> und Ihre Erkenntnisse daraus Revue passieren zu lassen.</a:t>
            </a:r>
          </a:p>
          <a:p>
            <a:pPr marL="0" indent="0">
              <a:buNone/>
            </a:pPr>
            <a:r>
              <a:rPr lang="de-DE" dirty="0"/>
              <a:t>Anschließend wird mit den darauffolgenden Folien auf die Ergebnisse der Teilnehmenden weitergeleitet. Zunächst können Maßnahmenpläne o.ä. der </a:t>
            </a:r>
            <a:r>
              <a:rPr lang="de-DE" dirty="0" err="1"/>
              <a:t>Speiseplanunh</a:t>
            </a:r>
            <a:r>
              <a:rPr lang="de-DE" dirty="0"/>
              <a:t> bei der Ergebnisübersicht in einem kurzen Blitzlicht selbst vorgestellt werden. Dabei ergänzt der/die Dozent*in bei Bedarf. </a:t>
            </a:r>
            <a:endParaRPr lang="de-DE" sz="2000" dirty="0">
              <a:latin typeface="Arial" panose="020B0604020202020204" pitchFamily="34" charset="0"/>
              <a:cs typeface="Arial" panose="020B0604020202020204" pitchFamily="34" charset="0"/>
            </a:endParaRPr>
          </a:p>
          <a:p>
            <a:pPr marL="0" indent="0">
              <a:buNone/>
            </a:pPr>
            <a:endParaRPr lang="de-DE" dirty="0"/>
          </a:p>
          <a:p>
            <a:pPr marL="0" indent="0">
              <a:buNone/>
            </a:pPr>
            <a:r>
              <a:rPr lang="de-DE" dirty="0"/>
              <a:t>Je nach Gruppe kann eine graphische Darstellung der Veränderungen in den Einrichtungen Sinn machen. Dafür kann eine zusätzliche Folie oder eine Tafel, Flip Chart o.ä. genutzt werden.</a:t>
            </a:r>
          </a:p>
          <a:p>
            <a:pPr marL="0" indent="0">
              <a:buNone/>
            </a:pPr>
            <a:endParaRPr lang="de-DE" dirty="0"/>
          </a:p>
          <a:p>
            <a:pPr marL="0" indent="0">
              <a:buNone/>
            </a:pPr>
            <a:r>
              <a:rPr lang="de-DE" b="1" dirty="0"/>
              <a:t>Material:</a:t>
            </a:r>
            <a:r>
              <a:rPr lang="de-DE" dirty="0"/>
              <a:t> Präsentation, ggf. Tafel/Flip Chart und Stifte</a:t>
            </a:r>
          </a:p>
        </p:txBody>
      </p:sp>
    </p:spTree>
    <p:extLst>
      <p:ext uri="{BB962C8B-B14F-4D97-AF65-F5344CB8AC3E}">
        <p14:creationId xmlns:p14="http://schemas.microsoft.com/office/powerpoint/2010/main" val="1303250545"/>
      </p:ext>
    </p:extLst>
  </p:cSld>
  <p:clrMapOvr>
    <a:masterClrMapping/>
  </p:clrMapOvr>
</p:sld>
</file>

<file path=ppt/theme/theme1.xml><?xml version="1.0" encoding="utf-8"?>
<a:theme xmlns:a="http://schemas.openxmlformats.org/drawingml/2006/main" name="FHM_PowerPoint_16x9">
  <a:themeElements>
    <a:clrScheme name="Laufschrift">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rtlCol="0" anchor="ctr"/>
      <a:lstStyle>
        <a:defPPr algn="ctr">
          <a:lnSpc>
            <a:spcPct val="110000"/>
          </a:lnSpc>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10000"/>
          </a:lnSpc>
          <a:defRPr sz="1900" dirty="0" err="1" smtClean="0"/>
        </a:defPPr>
      </a:lstStyle>
    </a:txDef>
  </a:objectDefaults>
  <a:extraClrSchemeLst/>
  <a:extLst>
    <a:ext uri="{05A4C25C-085E-4340-85A3-A5531E510DB2}">
      <thm15:themeFamily xmlns:thm15="http://schemas.microsoft.com/office/thememl/2012/main" name="FHM_PowerPoint_16x9.potx" id="{C1CD61E7-E341-47C1-B7CD-29525E46C3DA}" vid="{8EB3C44D-C074-489A-B0AA-195B1B9DD2C5}"/>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583b728-207d-4b0a-99c3-dd8f16099055" xsi:nil="true"/>
    <lcf76f155ced4ddcb4097134ff3c332f xmlns="784f1ef9-61db-4f19-bef7-60bb4b8fb798">
      <Terms xmlns="http://schemas.microsoft.com/office/infopath/2007/PartnerControls"/>
    </lcf76f155ced4ddcb4097134ff3c332f>
    <SharedWithUsers xmlns="5583b728-207d-4b0a-99c3-dd8f16099055">
      <UserInfo>
        <DisplayName>Petra Teitscheid</DisplayName>
        <AccountId>10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C2FDCD5CCA4947B16BED9F22718C4F" ma:contentTypeVersion="17" ma:contentTypeDescription="Create a new document." ma:contentTypeScope="" ma:versionID="00a1f8a7207e139ff584eb8da0804c88">
  <xsd:schema xmlns:xsd="http://www.w3.org/2001/XMLSchema" xmlns:xs="http://www.w3.org/2001/XMLSchema" xmlns:p="http://schemas.microsoft.com/office/2006/metadata/properties" xmlns:ns2="784f1ef9-61db-4f19-bef7-60bb4b8fb798" xmlns:ns3="5583b728-207d-4b0a-99c3-dd8f16099055" targetNamespace="http://schemas.microsoft.com/office/2006/metadata/properties" ma:root="true" ma:fieldsID="7eede44eace767910ce0504a6802bd0c" ns2:_="" ns3:_="">
    <xsd:import namespace="784f1ef9-61db-4f19-bef7-60bb4b8fb798"/>
    <xsd:import namespace="5583b728-207d-4b0a-99c3-dd8f160990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4f1ef9-61db-4f19-bef7-60bb4b8fb7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83b728-207d-4b0a-99c3-dd8f1609905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9cc3d8c-459c-41a2-8142-f933a2f93c81}" ma:internalName="TaxCatchAll" ma:showField="CatchAllData" ma:web="5583b728-207d-4b0a-99c3-dd8f160990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000DF0-5B19-4087-B9DD-1351C47DD195}">
  <ds:schemaRef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5583b728-207d-4b0a-99c3-dd8f16099055"/>
    <ds:schemaRef ds:uri="784f1ef9-61db-4f19-bef7-60bb4b8fb798"/>
    <ds:schemaRef ds:uri="http://www.w3.org/XML/1998/namespace"/>
  </ds:schemaRefs>
</ds:datastoreItem>
</file>

<file path=customXml/itemProps2.xml><?xml version="1.0" encoding="utf-8"?>
<ds:datastoreItem xmlns:ds="http://schemas.openxmlformats.org/officeDocument/2006/customXml" ds:itemID="{ED71FBAD-2CA8-4DBE-B5BD-252742505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4f1ef9-61db-4f19-bef7-60bb4b8fb798"/>
    <ds:schemaRef ds:uri="5583b728-207d-4b0a-99c3-dd8f160990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705F5-52A3-4B93-B130-9351BA06C1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1580</Words>
  <Application>Microsoft Office PowerPoint</Application>
  <PresentationFormat>Breitbild</PresentationFormat>
  <Paragraphs>273</Paragraphs>
  <Slides>32</Slides>
  <Notes>10</Notes>
  <HiddenSlides>8</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32</vt:i4>
      </vt:variant>
    </vt:vector>
  </HeadingPairs>
  <TitlesOfParts>
    <vt:vector size="38" baseType="lpstr">
      <vt:lpstr>Arial</vt:lpstr>
      <vt:lpstr>Calibri</vt:lpstr>
      <vt:lpstr>Helvetica</vt:lpstr>
      <vt:lpstr>Times New Roman</vt:lpstr>
      <vt:lpstr>Wingdings</vt:lpstr>
      <vt:lpstr>FHM_PowerPoint_16x9</vt:lpstr>
      <vt:lpstr>PowerPoint-Präsentation</vt:lpstr>
      <vt:lpstr>PowerPoint-Präsentation</vt:lpstr>
      <vt:lpstr>Gesamt-Übersicht</vt:lpstr>
      <vt:lpstr>Übersicht</vt:lpstr>
      <vt:lpstr>Gerechte und nachhaltige Außer-Haus-Angebote gestalten     </vt:lpstr>
      <vt:lpstr>PowerPoint-Präsentation</vt:lpstr>
      <vt:lpstr>Agenda</vt:lpstr>
      <vt:lpstr>Ziele: Workshop 4.</vt:lpstr>
      <vt:lpstr>Erklärung: Reflexion und Überblick über die Ergebnisse - Speiseplanung </vt:lpstr>
      <vt:lpstr>Rückblick</vt:lpstr>
      <vt:lpstr>Rückblick</vt:lpstr>
      <vt:lpstr>Ergebnisübersicht</vt:lpstr>
      <vt:lpstr>Erklärung: Ihr nachhaltiger Speiseplan </vt:lpstr>
      <vt:lpstr>Speiseplanung</vt:lpstr>
      <vt:lpstr>Ihr nachhaltiger Speiseplan</vt:lpstr>
      <vt:lpstr>Ihr nachhaltiger Speiseplan</vt:lpstr>
      <vt:lpstr>PAUSE</vt:lpstr>
      <vt:lpstr>Erklärung: Reflexion und Überblick über die Ergebnisse - Gästekommunikation </vt:lpstr>
      <vt:lpstr>Gästekommunikation</vt:lpstr>
      <vt:lpstr>Ergebnisübersicht</vt:lpstr>
      <vt:lpstr>PowerPoint-Präsentation</vt:lpstr>
      <vt:lpstr>Erklärung: Ausblick: Wie geht es in meiner Einrichtung weiter?  </vt:lpstr>
      <vt:lpstr>Ausblick</vt:lpstr>
      <vt:lpstr>Zukunftsmusik Ein Brief an mich selbst.</vt:lpstr>
      <vt:lpstr>Erklärung: Ausblick: Wie geht es weiter? </vt:lpstr>
      <vt:lpstr>Ausblick</vt:lpstr>
      <vt:lpstr>Ausblick</vt:lpstr>
      <vt:lpstr>Projekt-Website</vt:lpstr>
      <vt:lpstr>Abschluss</vt:lpstr>
      <vt:lpstr>Erklärung: One-Minute-Paper  </vt:lpstr>
      <vt:lpstr>Abschluss</vt:lpstr>
      <vt:lpstr>ENDE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Küchensysteme</dc:title>
  <dc:creator>Silke Friedrich</dc:creator>
  <cp:lastModifiedBy>Monique Richert</cp:lastModifiedBy>
  <cp:revision>104</cp:revision>
  <cp:lastPrinted>2022-09-26T09:31:14Z</cp:lastPrinted>
  <dcterms:created xsi:type="dcterms:W3CDTF">2018-11-09T22:28:34Z</dcterms:created>
  <dcterms:modified xsi:type="dcterms:W3CDTF">2024-09-09T13:18:54Z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0x010100BFC2FDCD5CCA4947B16BED9F22718C4F</vt:lpwstr>
  </property>
  <property fmtid="{D5CDD505-2E9C-101B-9397-08002B2CF9AE}" pid="3" name="MediaServiceImageTags">
    <vt:lpwstr/>
  </property>
</Properties>
</file>